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91" r:id="rId3"/>
    <p:sldId id="292" r:id="rId4"/>
    <p:sldId id="297" r:id="rId5"/>
    <p:sldId id="296" r:id="rId6"/>
    <p:sldId id="298" r:id="rId7"/>
    <p:sldId id="299" r:id="rId8"/>
    <p:sldId id="293" r:id="rId9"/>
    <p:sldId id="295" r:id="rId10"/>
    <p:sldId id="294" r:id="rId11"/>
    <p:sldId id="301" r:id="rId12"/>
    <p:sldId id="302" r:id="rId13"/>
    <p:sldId id="303" r:id="rId14"/>
    <p:sldId id="304" r:id="rId15"/>
    <p:sldId id="257" r:id="rId16"/>
    <p:sldId id="260" r:id="rId17"/>
    <p:sldId id="305" r:id="rId18"/>
    <p:sldId id="262" r:id="rId19"/>
    <p:sldId id="263" r:id="rId20"/>
    <p:sldId id="306" r:id="rId21"/>
    <p:sldId id="307" r:id="rId22"/>
    <p:sldId id="264" r:id="rId23"/>
    <p:sldId id="273" r:id="rId24"/>
    <p:sldId id="308" r:id="rId25"/>
    <p:sldId id="275" r:id="rId26"/>
    <p:sldId id="309" r:id="rId27"/>
    <p:sldId id="310" r:id="rId28"/>
    <p:sldId id="258" r:id="rId29"/>
    <p:sldId id="259" r:id="rId30"/>
    <p:sldId id="270" r:id="rId31"/>
    <p:sldId id="271" r:id="rId32"/>
    <p:sldId id="311" r:id="rId33"/>
    <p:sldId id="281" r:id="rId34"/>
    <p:sldId id="313" r:id="rId35"/>
    <p:sldId id="312" r:id="rId36"/>
    <p:sldId id="314" r:id="rId37"/>
    <p:sldId id="315" r:id="rId38"/>
    <p:sldId id="378" r:id="rId39"/>
    <p:sldId id="316" r:id="rId40"/>
    <p:sldId id="318" r:id="rId41"/>
    <p:sldId id="317" r:id="rId42"/>
    <p:sldId id="319" r:id="rId43"/>
    <p:sldId id="320" r:id="rId44"/>
    <p:sldId id="321" r:id="rId45"/>
    <p:sldId id="323" r:id="rId46"/>
    <p:sldId id="324" r:id="rId47"/>
    <p:sldId id="325" r:id="rId48"/>
    <p:sldId id="379" r:id="rId49"/>
    <p:sldId id="326" r:id="rId50"/>
    <p:sldId id="327" r:id="rId51"/>
    <p:sldId id="332" r:id="rId52"/>
    <p:sldId id="368" r:id="rId53"/>
    <p:sldId id="369" r:id="rId54"/>
    <p:sldId id="371" r:id="rId55"/>
    <p:sldId id="372" r:id="rId56"/>
    <p:sldId id="373" r:id="rId57"/>
    <p:sldId id="367" r:id="rId58"/>
    <p:sldId id="370" r:id="rId59"/>
    <p:sldId id="374" r:id="rId60"/>
    <p:sldId id="366" r:id="rId61"/>
    <p:sldId id="375" r:id="rId62"/>
    <p:sldId id="334" r:id="rId63"/>
    <p:sldId id="376" r:id="rId64"/>
    <p:sldId id="322" r:id="rId65"/>
    <p:sldId id="329" r:id="rId66"/>
    <p:sldId id="330" r:id="rId67"/>
    <p:sldId id="377" r:id="rId68"/>
    <p:sldId id="331" r:id="rId69"/>
    <p:sldId id="335" r:id="rId70"/>
    <p:sldId id="336" r:id="rId71"/>
    <p:sldId id="337" r:id="rId72"/>
    <p:sldId id="338" r:id="rId73"/>
    <p:sldId id="328" r:id="rId74"/>
    <p:sldId id="340" r:id="rId75"/>
    <p:sldId id="363" r:id="rId76"/>
    <p:sldId id="346" r:id="rId77"/>
    <p:sldId id="347" r:id="rId78"/>
    <p:sldId id="348" r:id="rId79"/>
    <p:sldId id="364" r:id="rId80"/>
    <p:sldId id="352" r:id="rId81"/>
    <p:sldId id="356" r:id="rId82"/>
    <p:sldId id="357" r:id="rId83"/>
    <p:sldId id="280" r:id="rId84"/>
    <p:sldId id="359" r:id="rId85"/>
    <p:sldId id="360" r:id="rId86"/>
    <p:sldId id="358" r:id="rId87"/>
    <p:sldId id="339" r:id="rId88"/>
    <p:sldId id="341" r:id="rId89"/>
    <p:sldId id="342" r:id="rId90"/>
    <p:sldId id="343" r:id="rId91"/>
    <p:sldId id="344" r:id="rId92"/>
    <p:sldId id="345" r:id="rId93"/>
    <p:sldId id="361" r:id="rId94"/>
    <p:sldId id="349" r:id="rId95"/>
    <p:sldId id="350" r:id="rId96"/>
    <p:sldId id="351" r:id="rId97"/>
    <p:sldId id="362" r:id="rId98"/>
    <p:sldId id="353" r:id="rId99"/>
    <p:sldId id="354" r:id="rId100"/>
    <p:sldId id="355"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5B5B"/>
    <a:srgbClr val="FF5050"/>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0066" autoAdjust="0"/>
  </p:normalViewPr>
  <p:slideViewPr>
    <p:cSldViewPr snapToGrid="0">
      <p:cViewPr varScale="1">
        <p:scale>
          <a:sx n="59" d="100"/>
          <a:sy n="59" d="100"/>
        </p:scale>
        <p:origin x="870" y="66"/>
      </p:cViewPr>
      <p:guideLst/>
    </p:cSldViewPr>
  </p:slideViewPr>
  <p:notesTextViewPr>
    <p:cViewPr>
      <p:scale>
        <a:sx n="1" d="1"/>
        <a:sy n="1" d="1"/>
      </p:scale>
      <p:origin x="0" y="0"/>
    </p:cViewPr>
  </p:notesTextViewPr>
  <p:sorterViewPr>
    <p:cViewPr>
      <p:scale>
        <a:sx n="100" d="100"/>
        <a:sy n="100" d="100"/>
      </p:scale>
      <p:origin x="0" y="-29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skarin\Downloads\Drive\Nominal%20tax%20rate%20top%20deci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skarin\Downloads\Drive\SDSC%20Institutional%20Corruption\Final%20Upload\US_Campaign_Finance_and_Institutional_Corruption_in%20Public_Polic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Total Contributions for all winning Campaigns for the House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5"/>
          <c:order val="0"/>
          <c:tx>
            <c:strRef>
              <c:f>'House Campaign Contributions'!$B$1</c:f>
              <c:strCache>
                <c:ptCount val="1"/>
                <c:pt idx="0">
                  <c:v>Total Contributions for all winning Campaigns for the House</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'House Campaign Contributions'!$A$2:$A$18</c:f>
              <c:numCache>
                <c:formatCode>General</c:formatCode>
                <c:ptCount val="17"/>
                <c:pt idx="0">
                  <c:v>1950</c:v>
                </c:pt>
                <c:pt idx="1">
                  <c:v>1952</c:v>
                </c:pt>
                <c:pt idx="2">
                  <c:v>1956</c:v>
                </c:pt>
                <c:pt idx="3">
                  <c:v>1974</c:v>
                </c:pt>
                <c:pt idx="4">
                  <c:v>1990</c:v>
                </c:pt>
                <c:pt idx="5">
                  <c:v>1992</c:v>
                </c:pt>
                <c:pt idx="6">
                  <c:v>1994</c:v>
                </c:pt>
                <c:pt idx="7">
                  <c:v>1996</c:v>
                </c:pt>
                <c:pt idx="8">
                  <c:v>1998</c:v>
                </c:pt>
                <c:pt idx="9">
                  <c:v>2000</c:v>
                </c:pt>
                <c:pt idx="10">
                  <c:v>2002</c:v>
                </c:pt>
                <c:pt idx="11">
                  <c:v>2004</c:v>
                </c:pt>
                <c:pt idx="12">
                  <c:v>2006</c:v>
                </c:pt>
                <c:pt idx="13">
                  <c:v>2008</c:v>
                </c:pt>
                <c:pt idx="14">
                  <c:v>2010</c:v>
                </c:pt>
                <c:pt idx="15">
                  <c:v>2012</c:v>
                </c:pt>
                <c:pt idx="16">
                  <c:v>2014</c:v>
                </c:pt>
              </c:numCache>
            </c:numRef>
          </c:xVal>
          <c:yVal>
            <c:numRef>
              <c:f>'House Campaign Contributions'!$B$2:$B$18</c:f>
              <c:numCache>
                <c:formatCode>_("$"* #,##0.00_);_("$"* \(#,##0.00\);_("$"* "-"??_);_(@_)</c:formatCode>
                <c:ptCount val="17"/>
                <c:pt idx="0">
                  <c:v>1087450</c:v>
                </c:pt>
                <c:pt idx="1">
                  <c:v>2038866.1900000002</c:v>
                </c:pt>
                <c:pt idx="2">
                  <c:v>1268187.2299999997</c:v>
                </c:pt>
                <c:pt idx="3">
                  <c:v>24360000</c:v>
                </c:pt>
                <c:pt idx="4">
                  <c:v>153951950</c:v>
                </c:pt>
                <c:pt idx="5">
                  <c:v>182787273</c:v>
                </c:pt>
                <c:pt idx="6">
                  <c:v>202823382</c:v>
                </c:pt>
                <c:pt idx="7">
                  <c:v>259107150</c:v>
                </c:pt>
                <c:pt idx="8">
                  <c:v>272266128</c:v>
                </c:pt>
                <c:pt idx="9">
                  <c:v>337286524</c:v>
                </c:pt>
                <c:pt idx="10">
                  <c:v>366954091</c:v>
                </c:pt>
                <c:pt idx="11">
                  <c:v>458683751</c:v>
                </c:pt>
                <c:pt idx="12">
                  <c:v>616551971</c:v>
                </c:pt>
                <c:pt idx="13">
                  <c:v>684753481</c:v>
                </c:pt>
                <c:pt idx="14">
                  <c:v>680563971</c:v>
                </c:pt>
                <c:pt idx="15">
                  <c:v>811161953</c:v>
                </c:pt>
                <c:pt idx="16">
                  <c:v>747379928</c:v>
                </c:pt>
              </c:numCache>
            </c:numRef>
          </c:yVal>
          <c:smooth val="0"/>
        </c:ser>
        <c:dLbls>
          <c:showLegendKey val="0"/>
          <c:showVal val="0"/>
          <c:showCatName val="0"/>
          <c:showSerName val="0"/>
          <c:showPercent val="0"/>
          <c:showBubbleSize val="0"/>
        </c:dLbls>
        <c:axId val="170442720"/>
        <c:axId val="170443112"/>
      </c:scatterChart>
      <c:valAx>
        <c:axId val="170442720"/>
        <c:scaling>
          <c:orientation val="minMax"/>
          <c:max val="2015"/>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443112"/>
        <c:crosses val="autoZero"/>
        <c:crossBetween val="midCat"/>
      </c:valAx>
      <c:valAx>
        <c:axId val="1704431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quot; M&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442720"/>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Ratio of top 5 percent Average Household Income to Median Fifth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6"/>
          <c:order val="0"/>
          <c:tx>
            <c:strRef>
              <c:f>'Mean Household Income'!$I$1</c:f>
              <c:strCache>
                <c:ptCount val="1"/>
                <c:pt idx="0">
                  <c:v>ratio top 5 to third fifth</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'Mean Household Income'!$A$2:$A$48</c:f>
              <c:numCache>
                <c:formatCode>General</c:formatCode>
                <c:ptCount val="47"/>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numCache>
            </c:numRef>
          </c:xVal>
          <c:yVal>
            <c:numRef>
              <c:f>'Mean Household Income'!$I$2:$I$48</c:f>
              <c:numCache>
                <c:formatCode>0.0</c:formatCode>
                <c:ptCount val="47"/>
                <c:pt idx="0">
                  <c:v>3.9720220432386606</c:v>
                </c:pt>
                <c:pt idx="1">
                  <c:v>3.7058593750000002</c:v>
                </c:pt>
                <c:pt idx="2">
                  <c:v>3.7894421115776846</c:v>
                </c:pt>
                <c:pt idx="3">
                  <c:v>3.8302451375302105</c:v>
                </c:pt>
                <c:pt idx="4">
                  <c:v>3.863692136084774</c:v>
                </c:pt>
                <c:pt idx="5">
                  <c:v>3.9949085619285118</c:v>
                </c:pt>
                <c:pt idx="6">
                  <c:v>3.9648553146786361</c:v>
                </c:pt>
                <c:pt idx="7">
                  <c:v>3.889387279088544</c:v>
                </c:pt>
                <c:pt idx="8">
                  <c:v>3.8932105083589219</c:v>
                </c:pt>
                <c:pt idx="9">
                  <c:v>3.9161610590182017</c:v>
                </c:pt>
                <c:pt idx="10">
                  <c:v>3.9971279181088444</c:v>
                </c:pt>
                <c:pt idx="11">
                  <c:v>3.9808606036271166</c:v>
                </c:pt>
                <c:pt idx="12">
                  <c:v>4.016557097638179</c:v>
                </c:pt>
                <c:pt idx="13">
                  <c:v>3.9254279419241849</c:v>
                </c:pt>
                <c:pt idx="14">
                  <c:v>3.9568216523616448</c:v>
                </c:pt>
                <c:pt idx="15">
                  <c:v>4.1216606858054226</c:v>
                </c:pt>
                <c:pt idx="16">
                  <c:v>4.1627275326408082</c:v>
                </c:pt>
                <c:pt idx="17">
                  <c:v>4.1792494874766026</c:v>
                </c:pt>
                <c:pt idx="18">
                  <c:v>4.3342790599195427</c:v>
                </c:pt>
                <c:pt idx="19">
                  <c:v>4.4668678334339171</c:v>
                </c:pt>
                <c:pt idx="20">
                  <c:v>4.5288812128190363</c:v>
                </c:pt>
                <c:pt idx="21">
                  <c:v>4.5515004946685718</c:v>
                </c:pt>
                <c:pt idx="22">
                  <c:v>4.777355229040622</c:v>
                </c:pt>
                <c:pt idx="23">
                  <c:v>4.6592122494207713</c:v>
                </c:pt>
                <c:pt idx="24">
                  <c:v>4.5618283136526472</c:v>
                </c:pt>
                <c:pt idx="25">
                  <c:v>4.7209689530214485</c:v>
                </c:pt>
                <c:pt idx="26">
                  <c:v>5.5571757482732158</c:v>
                </c:pt>
                <c:pt idx="27">
                  <c:v>5.6521228964026555</c:v>
                </c:pt>
                <c:pt idx="28">
                  <c:v>5.5365038409663985</c:v>
                </c:pt>
                <c:pt idx="29">
                  <c:v>5.6704052302316406</c:v>
                </c:pt>
                <c:pt idx="30">
                  <c:v>5.7948731742744171</c:v>
                </c:pt>
                <c:pt idx="31">
                  <c:v>5.7043908948597535</c:v>
                </c:pt>
                <c:pt idx="32">
                  <c:v>5.7687607361963193</c:v>
                </c:pt>
                <c:pt idx="33">
                  <c:v>5.9763691899699287</c:v>
                </c:pt>
                <c:pt idx="34">
                  <c:v>6.1100190011494524</c:v>
                </c:pt>
                <c:pt idx="35">
                  <c:v>5.8644455866548295</c:v>
                </c:pt>
                <c:pt idx="36">
                  <c:v>5.809832981554556</c:v>
                </c:pt>
                <c:pt idx="37">
                  <c:v>5.9421314539190737</c:v>
                </c:pt>
                <c:pt idx="38">
                  <c:v>6.072331051165202</c:v>
                </c:pt>
                <c:pt idx="39">
                  <c:v>6.1672853202828524</c:v>
                </c:pt>
                <c:pt idx="40">
                  <c:v>5.7474983989753445</c:v>
                </c:pt>
                <c:pt idx="41">
                  <c:v>5.878660336711083</c:v>
                </c:pt>
                <c:pt idx="42">
                  <c:v>5.9633383130778856</c:v>
                </c:pt>
                <c:pt idx="43">
                  <c:v>5.8413366689039394</c:v>
                </c:pt>
                <c:pt idx="44">
                  <c:v>6.248625657076361</c:v>
                </c:pt>
                <c:pt idx="45">
                  <c:v>6.2145020418531036</c:v>
                </c:pt>
                <c:pt idx="46">
                  <c:v>6.1607545583119911</c:v>
                </c:pt>
              </c:numCache>
            </c:numRef>
          </c:yVal>
          <c:smooth val="0"/>
        </c:ser>
        <c:dLbls>
          <c:showLegendKey val="0"/>
          <c:showVal val="0"/>
          <c:showCatName val="0"/>
          <c:showSerName val="0"/>
          <c:showPercent val="0"/>
          <c:showBubbleSize val="0"/>
        </c:dLbls>
        <c:axId val="217925880"/>
        <c:axId val="217926272"/>
      </c:scatterChart>
      <c:valAx>
        <c:axId val="217925880"/>
        <c:scaling>
          <c:orientation val="minMax"/>
          <c:max val="2015"/>
          <c:min val="196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7926272"/>
        <c:crosses val="autoZero"/>
        <c:crossBetween val="midCat"/>
      </c:valAx>
      <c:valAx>
        <c:axId val="217926272"/>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7925880"/>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'Trust in Government'!$B$1</c:f>
              <c:strCache>
                <c:ptCount val="1"/>
                <c:pt idx="0">
                  <c:v>Trust in Government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'Trust in Government'!$A$2:$A$149</c:f>
              <c:numCache>
                <c:formatCode>General</c:formatCode>
                <c:ptCount val="148"/>
                <c:pt idx="0">
                  <c:v>1958.9166666666667</c:v>
                </c:pt>
                <c:pt idx="1">
                  <c:v>1964.8664419772667</c:v>
                </c:pt>
                <c:pt idx="2">
                  <c:v>1966.9909711208036</c:v>
                </c:pt>
                <c:pt idx="3">
                  <c:v>1968.861212992334</c:v>
                </c:pt>
                <c:pt idx="4">
                  <c:v>1970.9857421358709</c:v>
                </c:pt>
                <c:pt idx="5">
                  <c:v>1972.8559840074015</c:v>
                </c:pt>
                <c:pt idx="6">
                  <c:v>1974.9805131509384</c:v>
                </c:pt>
                <c:pt idx="7">
                  <c:v>1976.1617185434841</c:v>
                </c:pt>
                <c:pt idx="8">
                  <c:v>1976.227341065292</c:v>
                </c:pt>
                <c:pt idx="9">
                  <c:v>1976.5281109569125</c:v>
                </c:pt>
                <c:pt idx="10">
                  <c:v>1976.7386498810467</c:v>
                </c:pt>
                <c:pt idx="11">
                  <c:v>1976.850755022469</c:v>
                </c:pt>
                <c:pt idx="12">
                  <c:v>1977.3730009251915</c:v>
                </c:pt>
                <c:pt idx="13">
                  <c:v>1977.8788411974624</c:v>
                </c:pt>
                <c:pt idx="14">
                  <c:v>1978.9752841660058</c:v>
                </c:pt>
                <c:pt idx="15">
                  <c:v>1979.8939994713191</c:v>
                </c:pt>
                <c:pt idx="16">
                  <c:v>1980.2603918847476</c:v>
                </c:pt>
                <c:pt idx="17">
                  <c:v>1980.8455260375363</c:v>
                </c:pt>
                <c:pt idx="18">
                  <c:v>1980.9193513745704</c:v>
                </c:pt>
                <c:pt idx="19">
                  <c:v>1982.9700551810731</c:v>
                </c:pt>
                <c:pt idx="20">
                  <c:v>1984.8402970526038</c:v>
                </c:pt>
                <c:pt idx="21">
                  <c:v>1984.9195909331218</c:v>
                </c:pt>
                <c:pt idx="22">
                  <c:v>1985.1984866508062</c:v>
                </c:pt>
                <c:pt idx="23">
                  <c:v>1985.2012209225481</c:v>
                </c:pt>
                <c:pt idx="24">
                  <c:v>1985.2805148030664</c:v>
                </c:pt>
                <c:pt idx="25">
                  <c:v>1985.6250330425587</c:v>
                </c:pt>
                <c:pt idx="26">
                  <c:v>1985.9066630319851</c:v>
                </c:pt>
                <c:pt idx="27">
                  <c:v>1986.1117334126354</c:v>
                </c:pt>
                <c:pt idx="28">
                  <c:v>1986.7324130980703</c:v>
                </c:pt>
                <c:pt idx="29">
                  <c:v>1986.9593576526565</c:v>
                </c:pt>
                <c:pt idx="30">
                  <c:v>1986.9648261961406</c:v>
                </c:pt>
                <c:pt idx="31">
                  <c:v>1987.0960712397568</c:v>
                </c:pt>
                <c:pt idx="32">
                  <c:v>1987.1042740549829</c:v>
                </c:pt>
                <c:pt idx="33">
                  <c:v>1987.210910652921</c:v>
                </c:pt>
                <c:pt idx="34">
                  <c:v>1987.4597293814431</c:v>
                </c:pt>
                <c:pt idx="35">
                  <c:v>1987.8534645122918</c:v>
                </c:pt>
                <c:pt idx="36">
                  <c:v>1988.1077517842982</c:v>
                </c:pt>
                <c:pt idx="37">
                  <c:v>1988.835068067671</c:v>
                </c:pt>
                <c:pt idx="38">
                  <c:v>1988.9198304916733</c:v>
                </c:pt>
                <c:pt idx="39">
                  <c:v>1989.0866210679355</c:v>
                </c:pt>
                <c:pt idx="40">
                  <c:v>1989.5350416336241</c:v>
                </c:pt>
                <c:pt idx="41">
                  <c:v>1990.0873645255087</c:v>
                </c:pt>
                <c:pt idx="42">
                  <c:v>1990.7299183848797</c:v>
                </c:pt>
                <c:pt idx="43">
                  <c:v>1990.8748347872058</c:v>
                </c:pt>
                <c:pt idx="44">
                  <c:v>1990.9595972112081</c:v>
                </c:pt>
                <c:pt idx="45">
                  <c:v>1991.1154507005022</c:v>
                </c:pt>
                <c:pt idx="46">
                  <c:v>1991.2138844832143</c:v>
                </c:pt>
                <c:pt idx="47">
                  <c:v>1991.2193530266984</c:v>
                </c:pt>
                <c:pt idx="48">
                  <c:v>1991.8427669838752</c:v>
                </c:pt>
                <c:pt idx="49">
                  <c:v>1992.474383756278</c:v>
                </c:pt>
                <c:pt idx="50">
                  <c:v>1992.8298390827385</c:v>
                </c:pt>
                <c:pt idx="51">
                  <c:v>1992.8517132566744</c:v>
                </c:pt>
                <c:pt idx="52">
                  <c:v>1993.0786578112609</c:v>
                </c:pt>
                <c:pt idx="53">
                  <c:v>1993.0868606264869</c:v>
                </c:pt>
                <c:pt idx="54">
                  <c:v>1993.2673225614592</c:v>
                </c:pt>
                <c:pt idx="55">
                  <c:v>1994.1012754427702</c:v>
                </c:pt>
                <c:pt idx="56">
                  <c:v>1994.1204153449642</c:v>
                </c:pt>
                <c:pt idx="57">
                  <c:v>1994.4649335844567</c:v>
                </c:pt>
                <c:pt idx="58">
                  <c:v>1994.8696058022733</c:v>
                </c:pt>
                <c:pt idx="59">
                  <c:v>1994.9543682262754</c:v>
                </c:pt>
                <c:pt idx="60">
                  <c:v>1995.1813127808616</c:v>
                </c:pt>
                <c:pt idx="61">
                  <c:v>1995.2496695744119</c:v>
                </c:pt>
                <c:pt idx="62">
                  <c:v>1995.6352018900343</c:v>
                </c:pt>
                <c:pt idx="63">
                  <c:v>1995.6406704335184</c:v>
                </c:pt>
                <c:pt idx="64">
                  <c:v>1995.9168318794607</c:v>
                </c:pt>
                <c:pt idx="65">
                  <c:v>1996.3816580756013</c:v>
                </c:pt>
                <c:pt idx="66">
                  <c:v>1996.3980637060533</c:v>
                </c:pt>
                <c:pt idx="67">
                  <c:v>1996.8246100978058</c:v>
                </c:pt>
                <c:pt idx="68">
                  <c:v>1996.87109271742</c:v>
                </c:pt>
                <c:pt idx="69">
                  <c:v>1997.0816316415542</c:v>
                </c:pt>
                <c:pt idx="70">
                  <c:v>1997.4480240549826</c:v>
                </c:pt>
                <c:pt idx="71">
                  <c:v>1997.6886399682789</c:v>
                </c:pt>
                <c:pt idx="72">
                  <c:v>1997.8663676315093</c:v>
                </c:pt>
                <c:pt idx="73">
                  <c:v>1998.0851093708695</c:v>
                </c:pt>
                <c:pt idx="74">
                  <c:v>1998.1015150013216</c:v>
                </c:pt>
                <c:pt idx="75">
                  <c:v>1998.1124520882897</c:v>
                </c:pt>
                <c:pt idx="76">
                  <c:v>1998.1698717948718</c:v>
                </c:pt>
                <c:pt idx="77">
                  <c:v>1998.6866491541105</c:v>
                </c:pt>
                <c:pt idx="78">
                  <c:v>1998.8561740021146</c:v>
                </c:pt>
                <c:pt idx="79">
                  <c:v>1998.8643768173406</c:v>
                </c:pt>
                <c:pt idx="80">
                  <c:v>1998.9026566217287</c:v>
                </c:pt>
                <c:pt idx="81">
                  <c:v>1998.9491392413429</c:v>
                </c:pt>
                <c:pt idx="82">
                  <c:v>1999.042104480571</c:v>
                </c:pt>
                <c:pt idx="83">
                  <c:v>1999.066712926249</c:v>
                </c:pt>
                <c:pt idx="84">
                  <c:v>1999.129601176315</c:v>
                </c:pt>
                <c:pt idx="85">
                  <c:v>1999.146006806767</c:v>
                </c:pt>
                <c:pt idx="86">
                  <c:v>1999.1651467089612</c:v>
                </c:pt>
                <c:pt idx="87">
                  <c:v>1999.4030283505153</c:v>
                </c:pt>
                <c:pt idx="88">
                  <c:v>1999.7420780465238</c:v>
                </c:pt>
                <c:pt idx="89">
                  <c:v>1999.788560666138</c:v>
                </c:pt>
                <c:pt idx="90">
                  <c:v>2000.1467502643404</c:v>
                </c:pt>
                <c:pt idx="91">
                  <c:v>2000.2807295796986</c:v>
                </c:pt>
                <c:pt idx="92">
                  <c:v>2000.551422482157</c:v>
                </c:pt>
                <c:pt idx="93">
                  <c:v>2000.8193811128733</c:v>
                </c:pt>
                <c:pt idx="94">
                  <c:v>2000.8631294607453</c:v>
                </c:pt>
                <c:pt idx="95">
                  <c:v>2001.0764026566217</c:v>
                </c:pt>
                <c:pt idx="96">
                  <c:v>2001.7927818530266</c:v>
                </c:pt>
                <c:pt idx="97">
                  <c:v>2001.8529358313506</c:v>
                </c:pt>
                <c:pt idx="98">
                  <c:v>2001.9705095162569</c:v>
                </c:pt>
                <c:pt idx="99">
                  <c:v>2002.0935517446469</c:v>
                </c:pt>
                <c:pt idx="100">
                  <c:v>2002.4900211472375</c:v>
                </c:pt>
                <c:pt idx="101">
                  <c:v>2002.5665807560138</c:v>
                </c:pt>
                <c:pt idx="102">
                  <c:v>2002.7005600713719</c:v>
                </c:pt>
                <c:pt idx="103">
                  <c:v>2002.7032943431138</c:v>
                </c:pt>
                <c:pt idx="104">
                  <c:v>2002.8153994845361</c:v>
                </c:pt>
                <c:pt idx="105">
                  <c:v>2003.5946669310069</c:v>
                </c:pt>
                <c:pt idx="106">
                  <c:v>2003.8434856595295</c:v>
                </c:pt>
                <c:pt idx="107">
                  <c:v>2004.2454236056039</c:v>
                </c:pt>
                <c:pt idx="108">
                  <c:v>2004.5625991276763</c:v>
                </c:pt>
                <c:pt idx="109">
                  <c:v>2004.8141521279406</c:v>
                </c:pt>
                <c:pt idx="110">
                  <c:v>2005.4867829764735</c:v>
                </c:pt>
                <c:pt idx="111">
                  <c:v>2005.7164618028019</c:v>
                </c:pt>
                <c:pt idx="112">
                  <c:v>2005.7219303462859</c:v>
                </c:pt>
                <c:pt idx="113">
                  <c:v>2005.9543434443563</c:v>
                </c:pt>
                <c:pt idx="114">
                  <c:v>2006.0445744118424</c:v>
                </c:pt>
                <c:pt idx="115">
                  <c:v>2006.0910570314563</c:v>
                </c:pt>
                <c:pt idx="116">
                  <c:v>2006.1129312053924</c:v>
                </c:pt>
                <c:pt idx="117">
                  <c:v>2006.7363451625693</c:v>
                </c:pt>
                <c:pt idx="118">
                  <c:v>2006.7910305974094</c:v>
                </c:pt>
                <c:pt idx="119">
                  <c:v>2007.0453178694156</c:v>
                </c:pt>
                <c:pt idx="120">
                  <c:v>2007.5620952286545</c:v>
                </c:pt>
                <c:pt idx="121">
                  <c:v>2008.803454599524</c:v>
                </c:pt>
                <c:pt idx="122">
                  <c:v>2008.8089231430081</c:v>
                </c:pt>
                <c:pt idx="123">
                  <c:v>2008.9921193497223</c:v>
                </c:pt>
                <c:pt idx="124">
                  <c:v>2009.473351176315</c:v>
                </c:pt>
                <c:pt idx="125">
                  <c:v>2009.6838901004492</c:v>
                </c:pt>
                <c:pt idx="126">
                  <c:v>2009.9873942638117</c:v>
                </c:pt>
                <c:pt idx="127">
                  <c:v>2010.0584853291036</c:v>
                </c:pt>
                <c:pt idx="128">
                  <c:v>2010.1213735791698</c:v>
                </c:pt>
                <c:pt idx="129">
                  <c:v>2010.1350449378799</c:v>
                </c:pt>
                <c:pt idx="130">
                  <c:v>2010.236212992334</c:v>
                </c:pt>
                <c:pt idx="131">
                  <c:v>2010.2744927967219</c:v>
                </c:pt>
                <c:pt idx="132">
                  <c:v>2010.2936326989161</c:v>
                </c:pt>
                <c:pt idx="133">
                  <c:v>2010.6846335580226</c:v>
                </c:pt>
                <c:pt idx="134">
                  <c:v>2010.6955706449908</c:v>
                </c:pt>
                <c:pt idx="135">
                  <c:v>2010.7775987972507</c:v>
                </c:pt>
                <c:pt idx="136">
                  <c:v>2010.8350185038328</c:v>
                </c:pt>
                <c:pt idx="137">
                  <c:v>2011.1685996563572</c:v>
                </c:pt>
                <c:pt idx="138">
                  <c:v>2011.652565754692</c:v>
                </c:pt>
                <c:pt idx="139">
                  <c:v>2011.7455309939201</c:v>
                </c:pt>
                <c:pt idx="140">
                  <c:v>2011.77287371134</c:v>
                </c:pt>
                <c:pt idx="141">
                  <c:v>2011.8275591461802</c:v>
                </c:pt>
                <c:pt idx="142">
                  <c:v>2013.0497786148558</c:v>
                </c:pt>
                <c:pt idx="143">
                  <c:v>2013.118135408406</c:v>
                </c:pt>
                <c:pt idx="144">
                  <c:v>2013.4353109304784</c:v>
                </c:pt>
                <c:pt idx="145">
                  <c:v>2013.7962348004228</c:v>
                </c:pt>
                <c:pt idx="146">
                  <c:v>2013.8099061591329</c:v>
                </c:pt>
                <c:pt idx="147">
                  <c:v>2014.0833333333333</c:v>
                </c:pt>
              </c:numCache>
            </c:numRef>
          </c:xVal>
          <c:yVal>
            <c:numRef>
              <c:f>'Trust in Government'!$B$2:$B$149</c:f>
              <c:numCache>
                <c:formatCode>0%</c:formatCode>
                <c:ptCount val="148"/>
                <c:pt idx="0">
                  <c:v>0.73</c:v>
                </c:pt>
                <c:pt idx="1">
                  <c:v>0.77</c:v>
                </c:pt>
                <c:pt idx="2">
                  <c:v>0.65000000000000258</c:v>
                </c:pt>
                <c:pt idx="3">
                  <c:v>0.61000000000000265</c:v>
                </c:pt>
                <c:pt idx="4">
                  <c:v>0.53999999999999981</c:v>
                </c:pt>
                <c:pt idx="5">
                  <c:v>0.5299999999999998</c:v>
                </c:pt>
                <c:pt idx="6">
                  <c:v>0.36000000000000276</c:v>
                </c:pt>
                <c:pt idx="7">
                  <c:v>0.34999999999999987</c:v>
                </c:pt>
                <c:pt idx="8">
                  <c:v>0.34000000000000269</c:v>
                </c:pt>
                <c:pt idx="9">
                  <c:v>0.36000000000000276</c:v>
                </c:pt>
                <c:pt idx="10">
                  <c:v>0.36000000000000276</c:v>
                </c:pt>
                <c:pt idx="11">
                  <c:v>0.36999999999999988</c:v>
                </c:pt>
                <c:pt idx="12">
                  <c:v>0.34000000000000269</c:v>
                </c:pt>
                <c:pt idx="13">
                  <c:v>0.3199999999999999</c:v>
                </c:pt>
                <c:pt idx="14">
                  <c:v>0.29999999999999982</c:v>
                </c:pt>
                <c:pt idx="15">
                  <c:v>0.27999999999999992</c:v>
                </c:pt>
                <c:pt idx="16">
                  <c:v>0.2599999999999999</c:v>
                </c:pt>
                <c:pt idx="17">
                  <c:v>0.29999999999999982</c:v>
                </c:pt>
                <c:pt idx="18">
                  <c:v>0.3199999999999999</c:v>
                </c:pt>
                <c:pt idx="19">
                  <c:v>0.3899999999999999</c:v>
                </c:pt>
                <c:pt idx="20">
                  <c:v>0.40999999999999981</c:v>
                </c:pt>
                <c:pt idx="21">
                  <c:v>0.44999999999999984</c:v>
                </c:pt>
                <c:pt idx="22">
                  <c:v>0.44999999999999984</c:v>
                </c:pt>
                <c:pt idx="23">
                  <c:v>0.41999999999999993</c:v>
                </c:pt>
                <c:pt idx="24">
                  <c:v>0.40000000000000269</c:v>
                </c:pt>
                <c:pt idx="25">
                  <c:v>0.40999999999999981</c:v>
                </c:pt>
                <c:pt idx="26">
                  <c:v>0.4300000000000026</c:v>
                </c:pt>
                <c:pt idx="27">
                  <c:v>0.43999999999999984</c:v>
                </c:pt>
                <c:pt idx="28">
                  <c:v>0.43999999999999984</c:v>
                </c:pt>
                <c:pt idx="29">
                  <c:v>0.41999999999999993</c:v>
                </c:pt>
                <c:pt idx="30">
                  <c:v>0.43999999999999984</c:v>
                </c:pt>
                <c:pt idx="31">
                  <c:v>0.41999999999999993</c:v>
                </c:pt>
                <c:pt idx="32">
                  <c:v>0.4300000000000026</c:v>
                </c:pt>
                <c:pt idx="33">
                  <c:v>0.43999999999999984</c:v>
                </c:pt>
                <c:pt idx="34">
                  <c:v>0.4300000000000026</c:v>
                </c:pt>
                <c:pt idx="35">
                  <c:v>0.4300000000000026</c:v>
                </c:pt>
                <c:pt idx="36">
                  <c:v>0.40000000000000269</c:v>
                </c:pt>
                <c:pt idx="37">
                  <c:v>0.41999999999999993</c:v>
                </c:pt>
                <c:pt idx="38">
                  <c:v>0.4300000000000026</c:v>
                </c:pt>
                <c:pt idx="39">
                  <c:v>0.40999999999999981</c:v>
                </c:pt>
                <c:pt idx="40">
                  <c:v>0.3899999999999999</c:v>
                </c:pt>
                <c:pt idx="41">
                  <c:v>0.3899999999999999</c:v>
                </c:pt>
                <c:pt idx="42">
                  <c:v>0.34999999999999987</c:v>
                </c:pt>
                <c:pt idx="43">
                  <c:v>0.3199999999999999</c:v>
                </c:pt>
                <c:pt idx="44">
                  <c:v>0.33000000000000274</c:v>
                </c:pt>
                <c:pt idx="45">
                  <c:v>0.40000000000000269</c:v>
                </c:pt>
                <c:pt idx="46">
                  <c:v>0.46000000000000263</c:v>
                </c:pt>
                <c:pt idx="47">
                  <c:v>0.4300000000000026</c:v>
                </c:pt>
                <c:pt idx="48">
                  <c:v>0.34999999999999987</c:v>
                </c:pt>
                <c:pt idx="49">
                  <c:v>0.28999999999999992</c:v>
                </c:pt>
                <c:pt idx="50">
                  <c:v>0.24999999999999989</c:v>
                </c:pt>
                <c:pt idx="51">
                  <c:v>0.24999999999999989</c:v>
                </c:pt>
                <c:pt idx="52">
                  <c:v>0.24999999999999989</c:v>
                </c:pt>
                <c:pt idx="53">
                  <c:v>0.24999999999999989</c:v>
                </c:pt>
                <c:pt idx="54">
                  <c:v>0.24999999999999989</c:v>
                </c:pt>
                <c:pt idx="55">
                  <c:v>0.21999999999999981</c:v>
                </c:pt>
                <c:pt idx="56">
                  <c:v>0.19999999999999996</c:v>
                </c:pt>
                <c:pt idx="57">
                  <c:v>0.18999999999999992</c:v>
                </c:pt>
                <c:pt idx="58">
                  <c:v>0.20999999999999996</c:v>
                </c:pt>
                <c:pt idx="59">
                  <c:v>0.20999999999999996</c:v>
                </c:pt>
                <c:pt idx="60">
                  <c:v>0.20999999999999996</c:v>
                </c:pt>
                <c:pt idx="61">
                  <c:v>0.20999999999999996</c:v>
                </c:pt>
                <c:pt idx="62">
                  <c:v>0.20999999999999996</c:v>
                </c:pt>
                <c:pt idx="63">
                  <c:v>0.21999999999999981</c:v>
                </c:pt>
                <c:pt idx="64">
                  <c:v>0.2599999999999999</c:v>
                </c:pt>
                <c:pt idx="65">
                  <c:v>0.27999999999999992</c:v>
                </c:pt>
                <c:pt idx="66">
                  <c:v>0.30999999999999983</c:v>
                </c:pt>
                <c:pt idx="67">
                  <c:v>0.27999999999999992</c:v>
                </c:pt>
                <c:pt idx="68">
                  <c:v>0.27000000000000279</c:v>
                </c:pt>
                <c:pt idx="69">
                  <c:v>0.27000000000000279</c:v>
                </c:pt>
                <c:pt idx="70">
                  <c:v>0.2599999999999999</c:v>
                </c:pt>
                <c:pt idx="71">
                  <c:v>0.30999999999999983</c:v>
                </c:pt>
                <c:pt idx="72">
                  <c:v>0.30999999999999983</c:v>
                </c:pt>
                <c:pt idx="73">
                  <c:v>0.3199999999999999</c:v>
                </c:pt>
                <c:pt idx="74">
                  <c:v>0.3199999999999999</c:v>
                </c:pt>
                <c:pt idx="75">
                  <c:v>0.33000000000000274</c:v>
                </c:pt>
                <c:pt idx="76">
                  <c:v>0.36000000000000276</c:v>
                </c:pt>
                <c:pt idx="77">
                  <c:v>0.30999999999999983</c:v>
                </c:pt>
                <c:pt idx="78">
                  <c:v>0.27999999999999992</c:v>
                </c:pt>
                <c:pt idx="79">
                  <c:v>0.24999999999999989</c:v>
                </c:pt>
                <c:pt idx="80">
                  <c:v>0.29999999999999982</c:v>
                </c:pt>
                <c:pt idx="81">
                  <c:v>0.33000000000000274</c:v>
                </c:pt>
                <c:pt idx="82">
                  <c:v>0.36999999999999988</c:v>
                </c:pt>
                <c:pt idx="83">
                  <c:v>0.34999999999999987</c:v>
                </c:pt>
                <c:pt idx="84">
                  <c:v>0.34000000000000269</c:v>
                </c:pt>
                <c:pt idx="85">
                  <c:v>0.3199999999999999</c:v>
                </c:pt>
                <c:pt idx="86">
                  <c:v>0.30999999999999983</c:v>
                </c:pt>
                <c:pt idx="87">
                  <c:v>0.33000000000000274</c:v>
                </c:pt>
                <c:pt idx="88">
                  <c:v>0.33000000000000274</c:v>
                </c:pt>
                <c:pt idx="89">
                  <c:v>0.36000000000000276</c:v>
                </c:pt>
                <c:pt idx="90">
                  <c:v>0.33000000000000274</c:v>
                </c:pt>
                <c:pt idx="91">
                  <c:v>0.36999999999999988</c:v>
                </c:pt>
                <c:pt idx="92">
                  <c:v>0.3899999999999999</c:v>
                </c:pt>
                <c:pt idx="93">
                  <c:v>0.41999999999999993</c:v>
                </c:pt>
                <c:pt idx="94">
                  <c:v>0.37999999999999989</c:v>
                </c:pt>
                <c:pt idx="95">
                  <c:v>0.43999999999999984</c:v>
                </c:pt>
                <c:pt idx="96">
                  <c:v>0.49000000000000277</c:v>
                </c:pt>
                <c:pt idx="97">
                  <c:v>0.53999999999999981</c:v>
                </c:pt>
                <c:pt idx="98">
                  <c:v>0.49000000000000277</c:v>
                </c:pt>
                <c:pt idx="99">
                  <c:v>0.46000000000000263</c:v>
                </c:pt>
                <c:pt idx="100">
                  <c:v>0.4300000000000026</c:v>
                </c:pt>
                <c:pt idx="101">
                  <c:v>0.4300000000000026</c:v>
                </c:pt>
                <c:pt idx="102">
                  <c:v>0.40999999999999981</c:v>
                </c:pt>
                <c:pt idx="103">
                  <c:v>0.46000000000000263</c:v>
                </c:pt>
                <c:pt idx="104">
                  <c:v>0.4300000000000026</c:v>
                </c:pt>
                <c:pt idx="105">
                  <c:v>0.4300000000000026</c:v>
                </c:pt>
                <c:pt idx="106">
                  <c:v>0.36000000000000276</c:v>
                </c:pt>
                <c:pt idx="107">
                  <c:v>0.37999999999999989</c:v>
                </c:pt>
                <c:pt idx="108">
                  <c:v>0.40999999999999981</c:v>
                </c:pt>
                <c:pt idx="109">
                  <c:v>0.3899999999999999</c:v>
                </c:pt>
                <c:pt idx="110">
                  <c:v>0.36000000000000276</c:v>
                </c:pt>
                <c:pt idx="111">
                  <c:v>0.29999999999999982</c:v>
                </c:pt>
                <c:pt idx="112">
                  <c:v>0.30999999999999983</c:v>
                </c:pt>
                <c:pt idx="113">
                  <c:v>0.30999999999999983</c:v>
                </c:pt>
                <c:pt idx="114">
                  <c:v>0.3199999999999999</c:v>
                </c:pt>
                <c:pt idx="115">
                  <c:v>0.33000000000000274</c:v>
                </c:pt>
                <c:pt idx="116">
                  <c:v>0.30999999999999983</c:v>
                </c:pt>
                <c:pt idx="117">
                  <c:v>0.29999999999999982</c:v>
                </c:pt>
                <c:pt idx="118">
                  <c:v>0.28999999999999992</c:v>
                </c:pt>
                <c:pt idx="119">
                  <c:v>0.27999999999999992</c:v>
                </c:pt>
                <c:pt idx="120">
                  <c:v>0.23999999999999988</c:v>
                </c:pt>
                <c:pt idx="121">
                  <c:v>0.23999999999999988</c:v>
                </c:pt>
                <c:pt idx="122">
                  <c:v>0.23999999999999988</c:v>
                </c:pt>
                <c:pt idx="123">
                  <c:v>0.24999999999999989</c:v>
                </c:pt>
                <c:pt idx="124">
                  <c:v>0.22999999999999984</c:v>
                </c:pt>
                <c:pt idx="125">
                  <c:v>0.20999999999999996</c:v>
                </c:pt>
                <c:pt idx="126">
                  <c:v>0.20999999999999996</c:v>
                </c:pt>
                <c:pt idx="127">
                  <c:v>0.18999999999999992</c:v>
                </c:pt>
                <c:pt idx="128">
                  <c:v>0.20999999999999996</c:v>
                </c:pt>
                <c:pt idx="129">
                  <c:v>0.21999999999999981</c:v>
                </c:pt>
                <c:pt idx="130">
                  <c:v>0.23999999999999988</c:v>
                </c:pt>
                <c:pt idx="131">
                  <c:v>0.21999999999999981</c:v>
                </c:pt>
                <c:pt idx="132">
                  <c:v>0.22999999999999984</c:v>
                </c:pt>
                <c:pt idx="133">
                  <c:v>0.22999999999999984</c:v>
                </c:pt>
                <c:pt idx="134">
                  <c:v>0.21999999999999981</c:v>
                </c:pt>
                <c:pt idx="135">
                  <c:v>0.20999999999999996</c:v>
                </c:pt>
                <c:pt idx="136">
                  <c:v>0.22999999999999984</c:v>
                </c:pt>
                <c:pt idx="137">
                  <c:v>0.22999999999999984</c:v>
                </c:pt>
                <c:pt idx="138">
                  <c:v>0.20999999999999996</c:v>
                </c:pt>
                <c:pt idx="139">
                  <c:v>0.17999999999999991</c:v>
                </c:pt>
                <c:pt idx="140">
                  <c:v>0.15</c:v>
                </c:pt>
                <c:pt idx="141">
                  <c:v>0.18999999999999992</c:v>
                </c:pt>
                <c:pt idx="142">
                  <c:v>0.18999999999999992</c:v>
                </c:pt>
                <c:pt idx="143">
                  <c:v>0.21999999999999981</c:v>
                </c:pt>
                <c:pt idx="144">
                  <c:v>0.19999999999999996</c:v>
                </c:pt>
                <c:pt idx="145">
                  <c:v>0.18999999999999992</c:v>
                </c:pt>
                <c:pt idx="146">
                  <c:v>0.19999999999999996</c:v>
                </c:pt>
                <c:pt idx="147">
                  <c:v>0.23999999999999988</c:v>
                </c:pt>
              </c:numCache>
            </c:numRef>
          </c:yVal>
          <c:smooth val="0"/>
        </c:ser>
        <c:dLbls>
          <c:showLegendKey val="0"/>
          <c:showVal val="0"/>
          <c:showCatName val="0"/>
          <c:showSerName val="0"/>
          <c:showPercent val="0"/>
          <c:showBubbleSize val="0"/>
        </c:dLbls>
        <c:axId val="218431464"/>
        <c:axId val="218431856"/>
      </c:scatterChart>
      <c:valAx>
        <c:axId val="218431464"/>
        <c:scaling>
          <c:orientation val="minMax"/>
          <c:max val="2015"/>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431856"/>
        <c:crosses val="autoZero"/>
        <c:crossBetween val="midCat"/>
        <c:majorUnit val="5"/>
      </c:valAx>
      <c:valAx>
        <c:axId val="218431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431464"/>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 Voting Age, Registered, &amp; Voting in Mid-Term Elections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Voters!$C$1</c:f>
              <c:strCache>
                <c:ptCount val="1"/>
                <c:pt idx="0">
                  <c:v>Number Voting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Voters!$A$2:$A$18</c:f>
              <c:numCache>
                <c:formatCode>General</c:formatCode>
                <c:ptCount val="17"/>
                <c:pt idx="0">
                  <c:v>1950</c:v>
                </c:pt>
                <c:pt idx="1">
                  <c:v>1954</c:v>
                </c:pt>
                <c:pt idx="2">
                  <c:v>1958</c:v>
                </c:pt>
                <c:pt idx="3">
                  <c:v>1962</c:v>
                </c:pt>
                <c:pt idx="4">
                  <c:v>1966</c:v>
                </c:pt>
                <c:pt idx="5">
                  <c:v>1970</c:v>
                </c:pt>
                <c:pt idx="6">
                  <c:v>1974</c:v>
                </c:pt>
                <c:pt idx="7">
                  <c:v>1978</c:v>
                </c:pt>
                <c:pt idx="8">
                  <c:v>1982</c:v>
                </c:pt>
                <c:pt idx="9">
                  <c:v>1986</c:v>
                </c:pt>
                <c:pt idx="10">
                  <c:v>1990</c:v>
                </c:pt>
                <c:pt idx="11">
                  <c:v>1994</c:v>
                </c:pt>
                <c:pt idx="12">
                  <c:v>1998</c:v>
                </c:pt>
                <c:pt idx="13">
                  <c:v>2002</c:v>
                </c:pt>
                <c:pt idx="14">
                  <c:v>2006</c:v>
                </c:pt>
                <c:pt idx="15">
                  <c:v>2010</c:v>
                </c:pt>
                <c:pt idx="16">
                  <c:v>2014</c:v>
                </c:pt>
              </c:numCache>
            </c:numRef>
          </c:xVal>
          <c:yVal>
            <c:numRef>
              <c:f>Voters!$C$2:$C$18</c:f>
              <c:numCache>
                <c:formatCode>#,##0</c:formatCode>
                <c:ptCount val="17"/>
                <c:pt idx="0">
                  <c:v>40458591.000000007</c:v>
                </c:pt>
                <c:pt idx="1">
                  <c:v>42594775</c:v>
                </c:pt>
                <c:pt idx="2">
                  <c:v>45606908</c:v>
                </c:pt>
                <c:pt idx="3">
                  <c:v>52317360</c:v>
                </c:pt>
                <c:pt idx="4">
                  <c:v>62491200</c:v>
                </c:pt>
                <c:pt idx="5">
                  <c:v>65902746</c:v>
                </c:pt>
                <c:pt idx="6">
                  <c:v>63160653</c:v>
                </c:pt>
                <c:pt idx="7">
                  <c:v>69605514</c:v>
                </c:pt>
                <c:pt idx="8">
                  <c:v>80259255</c:v>
                </c:pt>
                <c:pt idx="9">
                  <c:v>79989400</c:v>
                </c:pt>
                <c:pt idx="10">
                  <c:v>81953100</c:v>
                </c:pt>
                <c:pt idx="11">
                  <c:v>85620150</c:v>
                </c:pt>
                <c:pt idx="12">
                  <c:v>83057532</c:v>
                </c:pt>
                <c:pt idx="13">
                  <c:v>89008083</c:v>
                </c:pt>
                <c:pt idx="14">
                  <c:v>96182908</c:v>
                </c:pt>
                <c:pt idx="15">
                  <c:v>96010420</c:v>
                </c:pt>
                <c:pt idx="16">
                  <c:v>88210936.484999999</c:v>
                </c:pt>
              </c:numCache>
            </c:numRef>
          </c:yVal>
          <c:smooth val="0"/>
        </c:ser>
        <c:ser>
          <c:idx val="1"/>
          <c:order val="1"/>
          <c:tx>
            <c:strRef>
              <c:f>Voters!$D$1</c:f>
              <c:strCache>
                <c:ptCount val="1"/>
                <c:pt idx="0">
                  <c:v>Number Registered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Voters!$A$2:$A$18</c:f>
              <c:numCache>
                <c:formatCode>General</c:formatCode>
                <c:ptCount val="17"/>
                <c:pt idx="0">
                  <c:v>1950</c:v>
                </c:pt>
                <c:pt idx="1">
                  <c:v>1954</c:v>
                </c:pt>
                <c:pt idx="2">
                  <c:v>1958</c:v>
                </c:pt>
                <c:pt idx="3">
                  <c:v>1962</c:v>
                </c:pt>
                <c:pt idx="4">
                  <c:v>1966</c:v>
                </c:pt>
                <c:pt idx="5">
                  <c:v>1970</c:v>
                </c:pt>
                <c:pt idx="6">
                  <c:v>1974</c:v>
                </c:pt>
                <c:pt idx="7">
                  <c:v>1978</c:v>
                </c:pt>
                <c:pt idx="8">
                  <c:v>1982</c:v>
                </c:pt>
                <c:pt idx="9">
                  <c:v>1986</c:v>
                </c:pt>
                <c:pt idx="10">
                  <c:v>1990</c:v>
                </c:pt>
                <c:pt idx="11">
                  <c:v>1994</c:v>
                </c:pt>
                <c:pt idx="12">
                  <c:v>1998</c:v>
                </c:pt>
                <c:pt idx="13">
                  <c:v>2002</c:v>
                </c:pt>
                <c:pt idx="14">
                  <c:v>2006</c:v>
                </c:pt>
                <c:pt idx="15">
                  <c:v>2010</c:v>
                </c:pt>
                <c:pt idx="16">
                  <c:v>2014</c:v>
                </c:pt>
              </c:numCache>
            </c:numRef>
          </c:xVal>
          <c:yVal>
            <c:numRef>
              <c:f>Voters!$D$2:$D$18</c:f>
              <c:numCache>
                <c:formatCode>#,##0</c:formatCode>
                <c:ptCount val="17"/>
                <c:pt idx="0">
                  <c:v>#N/A</c:v>
                </c:pt>
                <c:pt idx="1">
                  <c:v>#N/A</c:v>
                </c:pt>
                <c:pt idx="2">
                  <c:v>#N/A</c:v>
                </c:pt>
                <c:pt idx="3">
                  <c:v>#N/A</c:v>
                </c:pt>
                <c:pt idx="4">
                  <c:v>79298400</c:v>
                </c:pt>
                <c:pt idx="5">
                  <c:v>82197380.999999985</c:v>
                </c:pt>
                <c:pt idx="6">
                  <c:v>87887978</c:v>
                </c:pt>
                <c:pt idx="7">
                  <c:v>94930396</c:v>
                </c:pt>
                <c:pt idx="8">
                  <c:v>106074603</c:v>
                </c:pt>
                <c:pt idx="9">
                  <c:v>111811270</c:v>
                </c:pt>
                <c:pt idx="10">
                  <c:v>113277396</c:v>
                </c:pt>
                <c:pt idx="11">
                  <c:v>118916875</c:v>
                </c:pt>
                <c:pt idx="12">
                  <c:v>123099588</c:v>
                </c:pt>
                <c:pt idx="13">
                  <c:v>128146389</c:v>
                </c:pt>
                <c:pt idx="14">
                  <c:v>135891448</c:v>
                </c:pt>
                <c:pt idx="15">
                  <c:v>137354620</c:v>
                </c:pt>
                <c:pt idx="16">
                  <c:v>#N/A</c:v>
                </c:pt>
              </c:numCache>
            </c:numRef>
          </c:yVal>
          <c:smooth val="0"/>
        </c:ser>
        <c:ser>
          <c:idx val="2"/>
          <c:order val="2"/>
          <c:tx>
            <c:strRef>
              <c:f>Voters!$B$1</c:f>
              <c:strCache>
                <c:ptCount val="1"/>
                <c:pt idx="0">
                  <c:v>Voting age population</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Voters!$A$2:$A$18</c:f>
              <c:numCache>
                <c:formatCode>General</c:formatCode>
                <c:ptCount val="17"/>
                <c:pt idx="0">
                  <c:v>1950</c:v>
                </c:pt>
                <c:pt idx="1">
                  <c:v>1954</c:v>
                </c:pt>
                <c:pt idx="2">
                  <c:v>1958</c:v>
                </c:pt>
                <c:pt idx="3">
                  <c:v>1962</c:v>
                </c:pt>
                <c:pt idx="4">
                  <c:v>1966</c:v>
                </c:pt>
                <c:pt idx="5">
                  <c:v>1970</c:v>
                </c:pt>
                <c:pt idx="6">
                  <c:v>1974</c:v>
                </c:pt>
                <c:pt idx="7">
                  <c:v>1978</c:v>
                </c:pt>
                <c:pt idx="8">
                  <c:v>1982</c:v>
                </c:pt>
                <c:pt idx="9">
                  <c:v>1986</c:v>
                </c:pt>
                <c:pt idx="10">
                  <c:v>1990</c:v>
                </c:pt>
                <c:pt idx="11">
                  <c:v>1994</c:v>
                </c:pt>
                <c:pt idx="12">
                  <c:v>1998</c:v>
                </c:pt>
                <c:pt idx="13">
                  <c:v>2002</c:v>
                </c:pt>
                <c:pt idx="14">
                  <c:v>2006</c:v>
                </c:pt>
                <c:pt idx="15">
                  <c:v>2010</c:v>
                </c:pt>
                <c:pt idx="16">
                  <c:v>2014</c:v>
                </c:pt>
              </c:numCache>
            </c:numRef>
          </c:xVal>
          <c:yVal>
            <c:numRef>
              <c:f>Voters!$B$2:$B$18</c:f>
              <c:numCache>
                <c:formatCode>#,##0</c:formatCode>
                <c:ptCount val="17"/>
                <c:pt idx="0">
                  <c:v>97023000</c:v>
                </c:pt>
                <c:pt idx="1">
                  <c:v>100223000</c:v>
                </c:pt>
                <c:pt idx="2">
                  <c:v>104603000</c:v>
                </c:pt>
                <c:pt idx="3">
                  <c:v>109680000</c:v>
                </c:pt>
                <c:pt idx="4">
                  <c:v>112800000</c:v>
                </c:pt>
                <c:pt idx="5">
                  <c:v>120701000</c:v>
                </c:pt>
                <c:pt idx="6">
                  <c:v>141299000</c:v>
                </c:pt>
                <c:pt idx="7">
                  <c:v>151646000</c:v>
                </c:pt>
                <c:pt idx="8">
                  <c:v>165483000</c:v>
                </c:pt>
                <c:pt idx="9">
                  <c:v>173890000</c:v>
                </c:pt>
                <c:pt idx="10">
                  <c:v>182118000</c:v>
                </c:pt>
                <c:pt idx="11">
                  <c:v>190267000</c:v>
                </c:pt>
                <c:pt idx="12">
                  <c:v>198228000</c:v>
                </c:pt>
                <c:pt idx="13">
                  <c:v>210421000</c:v>
                </c:pt>
                <c:pt idx="14">
                  <c:v>220603000</c:v>
                </c:pt>
                <c:pt idx="15">
                  <c:v>229690000</c:v>
                </c:pt>
                <c:pt idx="16">
                  <c:v>245712915</c:v>
                </c:pt>
              </c:numCache>
            </c:numRef>
          </c:yVal>
          <c:smooth val="0"/>
        </c:ser>
        <c:dLbls>
          <c:showLegendKey val="0"/>
          <c:showVal val="0"/>
          <c:showCatName val="0"/>
          <c:showSerName val="0"/>
          <c:showPercent val="0"/>
          <c:showBubbleSize val="0"/>
        </c:dLbls>
        <c:axId val="218153504"/>
        <c:axId val="218153896"/>
      </c:scatterChart>
      <c:valAx>
        <c:axId val="218153504"/>
        <c:scaling>
          <c:orientation val="minMax"/>
          <c:max val="2015"/>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153896"/>
        <c:crosses val="autoZero"/>
        <c:crossBetween val="midCat"/>
        <c:majorUnit val="5"/>
      </c:valAx>
      <c:valAx>
        <c:axId val="218153896"/>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quot; M&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1535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Percent Mid-Term Voting and Registered</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'Voter Percent'!$B$1</c:f>
              <c:strCache>
                <c:ptCount val="1"/>
                <c:pt idx="0">
                  <c:v>% Voting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'Voter Percent'!$A$2:$A$18</c:f>
              <c:numCache>
                <c:formatCode>General</c:formatCode>
                <c:ptCount val="17"/>
                <c:pt idx="0">
                  <c:v>1950</c:v>
                </c:pt>
                <c:pt idx="1">
                  <c:v>1954</c:v>
                </c:pt>
                <c:pt idx="2">
                  <c:v>1958</c:v>
                </c:pt>
                <c:pt idx="3">
                  <c:v>1962</c:v>
                </c:pt>
                <c:pt idx="4">
                  <c:v>1966</c:v>
                </c:pt>
                <c:pt idx="5">
                  <c:v>1970</c:v>
                </c:pt>
                <c:pt idx="6">
                  <c:v>1974</c:v>
                </c:pt>
                <c:pt idx="7">
                  <c:v>1978</c:v>
                </c:pt>
                <c:pt idx="8">
                  <c:v>1982</c:v>
                </c:pt>
                <c:pt idx="9">
                  <c:v>1986</c:v>
                </c:pt>
                <c:pt idx="10">
                  <c:v>1990</c:v>
                </c:pt>
                <c:pt idx="11">
                  <c:v>1994</c:v>
                </c:pt>
                <c:pt idx="12">
                  <c:v>1998</c:v>
                </c:pt>
                <c:pt idx="13">
                  <c:v>2002</c:v>
                </c:pt>
                <c:pt idx="14">
                  <c:v>2006</c:v>
                </c:pt>
                <c:pt idx="15">
                  <c:v>2010</c:v>
                </c:pt>
                <c:pt idx="16">
                  <c:v>2014</c:v>
                </c:pt>
              </c:numCache>
            </c:numRef>
          </c:xVal>
          <c:yVal>
            <c:numRef>
              <c:f>'Voter Percent'!$B$2:$B$18</c:f>
              <c:numCache>
                <c:formatCode>General</c:formatCode>
                <c:ptCount val="17"/>
                <c:pt idx="0">
                  <c:v>41.7</c:v>
                </c:pt>
                <c:pt idx="1">
                  <c:v>42.5</c:v>
                </c:pt>
                <c:pt idx="2">
                  <c:v>43.6</c:v>
                </c:pt>
                <c:pt idx="3">
                  <c:v>47.7</c:v>
                </c:pt>
                <c:pt idx="4" formatCode="0.0">
                  <c:v>55.4</c:v>
                </c:pt>
                <c:pt idx="5" formatCode="0.0">
                  <c:v>54.6</c:v>
                </c:pt>
                <c:pt idx="6" formatCode="0.0">
                  <c:v>44.7</c:v>
                </c:pt>
                <c:pt idx="7" formatCode="0.0">
                  <c:v>45.9</c:v>
                </c:pt>
                <c:pt idx="8" formatCode="0.0">
                  <c:v>48.5</c:v>
                </c:pt>
                <c:pt idx="9" formatCode="0.0">
                  <c:v>46</c:v>
                </c:pt>
                <c:pt idx="10" formatCode="0.0">
                  <c:v>45</c:v>
                </c:pt>
                <c:pt idx="11" formatCode="0.0">
                  <c:v>45</c:v>
                </c:pt>
                <c:pt idx="12" formatCode="0.0">
                  <c:v>41.9</c:v>
                </c:pt>
                <c:pt idx="13" formatCode="0.0">
                  <c:v>42.3</c:v>
                </c:pt>
                <c:pt idx="14" formatCode="0.0">
                  <c:v>43.6</c:v>
                </c:pt>
                <c:pt idx="15" formatCode="0.0">
                  <c:v>41.8</c:v>
                </c:pt>
                <c:pt idx="16">
                  <c:v>35.9</c:v>
                </c:pt>
              </c:numCache>
            </c:numRef>
          </c:yVal>
          <c:smooth val="0"/>
        </c:ser>
        <c:ser>
          <c:idx val="1"/>
          <c:order val="1"/>
          <c:tx>
            <c:strRef>
              <c:f>'Voter Percent'!$C$1</c:f>
              <c:strCache>
                <c:ptCount val="1"/>
                <c:pt idx="0">
                  <c:v>% Registered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'Voter Percent'!$A$2:$A$18</c:f>
              <c:numCache>
                <c:formatCode>General</c:formatCode>
                <c:ptCount val="17"/>
                <c:pt idx="0">
                  <c:v>1950</c:v>
                </c:pt>
                <c:pt idx="1">
                  <c:v>1954</c:v>
                </c:pt>
                <c:pt idx="2">
                  <c:v>1958</c:v>
                </c:pt>
                <c:pt idx="3">
                  <c:v>1962</c:v>
                </c:pt>
                <c:pt idx="4">
                  <c:v>1966</c:v>
                </c:pt>
                <c:pt idx="5">
                  <c:v>1970</c:v>
                </c:pt>
                <c:pt idx="6">
                  <c:v>1974</c:v>
                </c:pt>
                <c:pt idx="7">
                  <c:v>1978</c:v>
                </c:pt>
                <c:pt idx="8">
                  <c:v>1982</c:v>
                </c:pt>
                <c:pt idx="9">
                  <c:v>1986</c:v>
                </c:pt>
                <c:pt idx="10">
                  <c:v>1990</c:v>
                </c:pt>
                <c:pt idx="11">
                  <c:v>1994</c:v>
                </c:pt>
                <c:pt idx="12">
                  <c:v>1998</c:v>
                </c:pt>
                <c:pt idx="13">
                  <c:v>2002</c:v>
                </c:pt>
                <c:pt idx="14">
                  <c:v>2006</c:v>
                </c:pt>
                <c:pt idx="15">
                  <c:v>2010</c:v>
                </c:pt>
                <c:pt idx="16">
                  <c:v>2014</c:v>
                </c:pt>
              </c:numCache>
            </c:numRef>
          </c:xVal>
          <c:yVal>
            <c:numRef>
              <c:f>'Voter Percent'!$C$2:$C$18</c:f>
              <c:numCache>
                <c:formatCode>0.0</c:formatCode>
                <c:ptCount val="17"/>
                <c:pt idx="0">
                  <c:v>#N/A</c:v>
                </c:pt>
                <c:pt idx="1">
                  <c:v>#N/A</c:v>
                </c:pt>
                <c:pt idx="2">
                  <c:v>#N/A</c:v>
                </c:pt>
                <c:pt idx="3">
                  <c:v>#N/A</c:v>
                </c:pt>
                <c:pt idx="4">
                  <c:v>70.3</c:v>
                </c:pt>
                <c:pt idx="5">
                  <c:v>68.099999999999994</c:v>
                </c:pt>
                <c:pt idx="6">
                  <c:v>62.2</c:v>
                </c:pt>
                <c:pt idx="7">
                  <c:v>62.6</c:v>
                </c:pt>
                <c:pt idx="8">
                  <c:v>64.099999999999994</c:v>
                </c:pt>
                <c:pt idx="9">
                  <c:v>64.3</c:v>
                </c:pt>
                <c:pt idx="10">
                  <c:v>62.2</c:v>
                </c:pt>
                <c:pt idx="11">
                  <c:v>62.5</c:v>
                </c:pt>
                <c:pt idx="12">
                  <c:v>62.1</c:v>
                </c:pt>
                <c:pt idx="13">
                  <c:v>60.9</c:v>
                </c:pt>
                <c:pt idx="14">
                  <c:v>61.6</c:v>
                </c:pt>
                <c:pt idx="15">
                  <c:v>59.8</c:v>
                </c:pt>
                <c:pt idx="16" formatCode="General">
                  <c:v>#N/A</c:v>
                </c:pt>
              </c:numCache>
            </c:numRef>
          </c:yVal>
          <c:smooth val="0"/>
        </c:ser>
        <c:dLbls>
          <c:showLegendKey val="0"/>
          <c:showVal val="0"/>
          <c:showCatName val="0"/>
          <c:showSerName val="0"/>
          <c:showPercent val="0"/>
          <c:showBubbleSize val="0"/>
        </c:dLbls>
        <c:axId val="218154680"/>
        <c:axId val="218155072"/>
      </c:scatterChart>
      <c:valAx>
        <c:axId val="218154680"/>
        <c:scaling>
          <c:orientation val="minMax"/>
          <c:max val="2015"/>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155072"/>
        <c:crosses val="autoZero"/>
        <c:crossBetween val="midCat"/>
        <c:majorUnit val="5"/>
      </c:valAx>
      <c:valAx>
        <c:axId val="218155072"/>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1546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Return On Investment</a:t>
            </a:r>
          </a:p>
        </c:rich>
      </c:tx>
      <c:layout>
        <c:manualLayout>
          <c:xMode val="edge"/>
          <c:yMode val="edge"/>
          <c:x val="0.40151295931758529"/>
          <c:y val="3.148148148148147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790026246719162E-2"/>
          <c:y val="3.7370516185476821E-2"/>
          <c:w val="0.92875164041994751"/>
          <c:h val="0.89561694371536893"/>
        </c:manualLayout>
      </c:layout>
      <c:barChart>
        <c:barDir val="col"/>
        <c:grouping val="clustered"/>
        <c:varyColors val="0"/>
        <c:ser>
          <c:idx val="0"/>
          <c:order val="0"/>
          <c:spPr>
            <a:solidFill>
              <a:schemeClr val="accent1"/>
            </a:solidFill>
            <a:ln>
              <a:noFill/>
            </a:ln>
            <a:effectLst/>
          </c:spPr>
          <c:invertIfNegative val="0"/>
          <c:cat>
            <c:strRef>
              <c:f>'Return on Lobbying'!$A$1:$C$1</c:f>
              <c:strCache>
                <c:ptCount val="3"/>
                <c:pt idx="0">
                  <c:v>Investement</c:v>
                </c:pt>
                <c:pt idx="1">
                  <c:v>Tax Cut Alone</c:v>
                </c:pt>
                <c:pt idx="2">
                  <c:v>Tax Cuts, Subsidies, and Contracts</c:v>
                </c:pt>
              </c:strCache>
            </c:strRef>
          </c:cat>
          <c:val>
            <c:numRef>
              <c:f>'Return on Lobbying'!$A$2:$C$2</c:f>
              <c:numCache>
                <c:formatCode>"$"#,##0_);[Red]\("$"#,##0\)</c:formatCode>
                <c:ptCount val="3"/>
                <c:pt idx="0">
                  <c:v>1</c:v>
                </c:pt>
                <c:pt idx="1">
                  <c:v>200</c:v>
                </c:pt>
                <c:pt idx="2">
                  <c:v>760</c:v>
                </c:pt>
              </c:numCache>
            </c:numRef>
          </c:val>
        </c:ser>
        <c:dLbls>
          <c:showLegendKey val="0"/>
          <c:showVal val="0"/>
          <c:showCatName val="0"/>
          <c:showSerName val="0"/>
          <c:showPercent val="0"/>
          <c:showBubbleSize val="0"/>
        </c:dLbls>
        <c:gapWidth val="219"/>
        <c:overlap val="-27"/>
        <c:axId val="218134304"/>
        <c:axId val="218134696"/>
      </c:barChart>
      <c:catAx>
        <c:axId val="2181343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134696"/>
        <c:crosses val="autoZero"/>
        <c:auto val="1"/>
        <c:lblAlgn val="ctr"/>
        <c:lblOffset val="100"/>
        <c:noMultiLvlLbl val="0"/>
      </c:catAx>
      <c:valAx>
        <c:axId val="218134696"/>
        <c:scaling>
          <c:orientation val="minMax"/>
        </c:scaling>
        <c:delete val="0"/>
        <c:axPos val="l"/>
        <c:majorGridlines>
          <c:spPr>
            <a:ln w="9525" cap="flat" cmpd="sng" algn="ctr">
              <a:no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13430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Contributions to Winning Campaigns for the House by Group</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'Elite vs. Small $'!$C$4</c:f>
              <c:strCache>
                <c:ptCount val="1"/>
                <c:pt idx="0">
                  <c:v>Under $200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'Elite vs. Small $'!$B$5:$B$17</c:f>
              <c:numCache>
                <c:formatCode>General</c:formatCode>
                <c:ptCount val="13"/>
                <c:pt idx="0">
                  <c:v>1990</c:v>
                </c:pt>
                <c:pt idx="1">
                  <c:v>1992</c:v>
                </c:pt>
                <c:pt idx="2">
                  <c:v>1994</c:v>
                </c:pt>
                <c:pt idx="3">
                  <c:v>1996</c:v>
                </c:pt>
                <c:pt idx="4">
                  <c:v>1998</c:v>
                </c:pt>
                <c:pt idx="5">
                  <c:v>2000</c:v>
                </c:pt>
                <c:pt idx="6">
                  <c:v>2002</c:v>
                </c:pt>
                <c:pt idx="7">
                  <c:v>2004</c:v>
                </c:pt>
                <c:pt idx="8">
                  <c:v>2006</c:v>
                </c:pt>
                <c:pt idx="9">
                  <c:v>2008</c:v>
                </c:pt>
                <c:pt idx="10">
                  <c:v>2010</c:v>
                </c:pt>
                <c:pt idx="11">
                  <c:v>2012</c:v>
                </c:pt>
                <c:pt idx="12">
                  <c:v>2014</c:v>
                </c:pt>
              </c:numCache>
            </c:numRef>
          </c:xVal>
          <c:yVal>
            <c:numRef>
              <c:f>'Elite vs. Small $'!$C$5:$C$17</c:f>
              <c:numCache>
                <c:formatCode>_("$"* #,##0_);_("$"* \(#,##0\);_("$"* "-"??_);_(@_)</c:formatCode>
                <c:ptCount val="13"/>
                <c:pt idx="0">
                  <c:v>1182373</c:v>
                </c:pt>
                <c:pt idx="1">
                  <c:v>1770991</c:v>
                </c:pt>
                <c:pt idx="2">
                  <c:v>1839776</c:v>
                </c:pt>
                <c:pt idx="3">
                  <c:v>1956622</c:v>
                </c:pt>
                <c:pt idx="4">
                  <c:v>1526268</c:v>
                </c:pt>
                <c:pt idx="5">
                  <c:v>1609695</c:v>
                </c:pt>
                <c:pt idx="6">
                  <c:v>1266628</c:v>
                </c:pt>
                <c:pt idx="7">
                  <c:v>917068</c:v>
                </c:pt>
                <c:pt idx="8">
                  <c:v>1319430</c:v>
                </c:pt>
                <c:pt idx="9">
                  <c:v>863701</c:v>
                </c:pt>
                <c:pt idx="10">
                  <c:v>1323878</c:v>
                </c:pt>
                <c:pt idx="11">
                  <c:v>869523</c:v>
                </c:pt>
                <c:pt idx="12">
                  <c:v>717726</c:v>
                </c:pt>
              </c:numCache>
            </c:numRef>
          </c:yVal>
          <c:smooth val="0"/>
        </c:ser>
        <c:ser>
          <c:idx val="1"/>
          <c:order val="1"/>
          <c:tx>
            <c:strRef>
              <c:f>'Elite vs. Small $'!$D$4</c:f>
              <c:strCache>
                <c:ptCount val="1"/>
                <c:pt idx="0">
                  <c:v>Elite (Over $2700)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'Elite vs. Small $'!$B$5:$B$17</c:f>
              <c:numCache>
                <c:formatCode>General</c:formatCode>
                <c:ptCount val="13"/>
                <c:pt idx="0">
                  <c:v>1990</c:v>
                </c:pt>
                <c:pt idx="1">
                  <c:v>1992</c:v>
                </c:pt>
                <c:pt idx="2">
                  <c:v>1994</c:v>
                </c:pt>
                <c:pt idx="3">
                  <c:v>1996</c:v>
                </c:pt>
                <c:pt idx="4">
                  <c:v>1998</c:v>
                </c:pt>
                <c:pt idx="5">
                  <c:v>2000</c:v>
                </c:pt>
                <c:pt idx="6">
                  <c:v>2002</c:v>
                </c:pt>
                <c:pt idx="7">
                  <c:v>2004</c:v>
                </c:pt>
                <c:pt idx="8">
                  <c:v>2006</c:v>
                </c:pt>
                <c:pt idx="9">
                  <c:v>2008</c:v>
                </c:pt>
                <c:pt idx="10">
                  <c:v>2010</c:v>
                </c:pt>
                <c:pt idx="11">
                  <c:v>2012</c:v>
                </c:pt>
                <c:pt idx="12">
                  <c:v>2014</c:v>
                </c:pt>
              </c:numCache>
            </c:numRef>
          </c:xVal>
          <c:yVal>
            <c:numRef>
              <c:f>'Elite vs. Small $'!$D$5:$D$17</c:f>
              <c:numCache>
                <c:formatCode>_("$"* #,##0_);_("$"* \(#,##0\);_("$"* "-"??_);_(@_)</c:formatCode>
                <c:ptCount val="13"/>
                <c:pt idx="0">
                  <c:v>5241388</c:v>
                </c:pt>
                <c:pt idx="1">
                  <c:v>7747834</c:v>
                </c:pt>
                <c:pt idx="2">
                  <c:v>10720501</c:v>
                </c:pt>
                <c:pt idx="3">
                  <c:v>19613853</c:v>
                </c:pt>
                <c:pt idx="4">
                  <c:v>20575074</c:v>
                </c:pt>
                <c:pt idx="5">
                  <c:v>32126183</c:v>
                </c:pt>
                <c:pt idx="6">
                  <c:v>27766603</c:v>
                </c:pt>
                <c:pt idx="7">
                  <c:v>79704716</c:v>
                </c:pt>
                <c:pt idx="8">
                  <c:v>113824913</c:v>
                </c:pt>
                <c:pt idx="9">
                  <c:v>156066218</c:v>
                </c:pt>
                <c:pt idx="10">
                  <c:v>139609292</c:v>
                </c:pt>
                <c:pt idx="11">
                  <c:v>168737121</c:v>
                </c:pt>
                <c:pt idx="12">
                  <c:v>167340152</c:v>
                </c:pt>
              </c:numCache>
            </c:numRef>
          </c:yVal>
          <c:smooth val="0"/>
        </c:ser>
        <c:ser>
          <c:idx val="2"/>
          <c:order val="2"/>
          <c:tx>
            <c:strRef>
              <c:f>'Elite vs. Small $'!$E$4</c:f>
              <c:strCache>
                <c:ptCount val="1"/>
                <c:pt idx="0">
                  <c:v>Remaining</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'Elite vs. Small $'!$B$5:$B$17</c:f>
              <c:numCache>
                <c:formatCode>General</c:formatCode>
                <c:ptCount val="13"/>
                <c:pt idx="0">
                  <c:v>1990</c:v>
                </c:pt>
                <c:pt idx="1">
                  <c:v>1992</c:v>
                </c:pt>
                <c:pt idx="2">
                  <c:v>1994</c:v>
                </c:pt>
                <c:pt idx="3">
                  <c:v>1996</c:v>
                </c:pt>
                <c:pt idx="4">
                  <c:v>1998</c:v>
                </c:pt>
                <c:pt idx="5">
                  <c:v>2000</c:v>
                </c:pt>
                <c:pt idx="6">
                  <c:v>2002</c:v>
                </c:pt>
                <c:pt idx="7">
                  <c:v>2004</c:v>
                </c:pt>
                <c:pt idx="8">
                  <c:v>2006</c:v>
                </c:pt>
                <c:pt idx="9">
                  <c:v>2008</c:v>
                </c:pt>
                <c:pt idx="10">
                  <c:v>2010</c:v>
                </c:pt>
                <c:pt idx="11">
                  <c:v>2012</c:v>
                </c:pt>
                <c:pt idx="12">
                  <c:v>2014</c:v>
                </c:pt>
              </c:numCache>
            </c:numRef>
          </c:xVal>
          <c:yVal>
            <c:numRef>
              <c:f>'Elite vs. Small $'!$E$5:$E$17</c:f>
              <c:numCache>
                <c:formatCode>_("$"* #,##0_);_("$"* \(#,##0\);_("$"* "-"??_);_(@_)</c:formatCode>
                <c:ptCount val="13"/>
                <c:pt idx="0">
                  <c:v>47035194</c:v>
                </c:pt>
                <c:pt idx="1">
                  <c:v>63160614</c:v>
                </c:pt>
                <c:pt idx="2">
                  <c:v>76720552</c:v>
                </c:pt>
                <c:pt idx="3">
                  <c:v>98269090</c:v>
                </c:pt>
                <c:pt idx="4">
                  <c:v>98754426</c:v>
                </c:pt>
                <c:pt idx="5">
                  <c:v>122596069</c:v>
                </c:pt>
                <c:pt idx="6">
                  <c:v>143538753</c:v>
                </c:pt>
                <c:pt idx="7">
                  <c:v>141086737</c:v>
                </c:pt>
                <c:pt idx="8">
                  <c:v>158421095</c:v>
                </c:pt>
                <c:pt idx="9">
                  <c:v>181825379</c:v>
                </c:pt>
                <c:pt idx="10">
                  <c:v>174119084</c:v>
                </c:pt>
                <c:pt idx="11">
                  <c:v>187553748</c:v>
                </c:pt>
                <c:pt idx="12">
                  <c:v>160016226</c:v>
                </c:pt>
              </c:numCache>
            </c:numRef>
          </c:yVal>
          <c:smooth val="0"/>
        </c:ser>
        <c:ser>
          <c:idx val="3"/>
          <c:order val="3"/>
          <c:tx>
            <c:strRef>
              <c:f>'Elite vs. Small $'!$F$3:$F$4</c:f>
              <c:strCache>
                <c:ptCount val="2"/>
                <c:pt idx="0">
                  <c:v>PAC</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'Elite vs. Small $'!$B$5:$B$17</c:f>
              <c:numCache>
                <c:formatCode>General</c:formatCode>
                <c:ptCount val="13"/>
                <c:pt idx="0">
                  <c:v>1990</c:v>
                </c:pt>
                <c:pt idx="1">
                  <c:v>1992</c:v>
                </c:pt>
                <c:pt idx="2">
                  <c:v>1994</c:v>
                </c:pt>
                <c:pt idx="3">
                  <c:v>1996</c:v>
                </c:pt>
                <c:pt idx="4">
                  <c:v>1998</c:v>
                </c:pt>
                <c:pt idx="5">
                  <c:v>2000</c:v>
                </c:pt>
                <c:pt idx="6">
                  <c:v>2002</c:v>
                </c:pt>
                <c:pt idx="7">
                  <c:v>2004</c:v>
                </c:pt>
                <c:pt idx="8">
                  <c:v>2006</c:v>
                </c:pt>
                <c:pt idx="9">
                  <c:v>2008</c:v>
                </c:pt>
                <c:pt idx="10">
                  <c:v>2010</c:v>
                </c:pt>
                <c:pt idx="11">
                  <c:v>2012</c:v>
                </c:pt>
                <c:pt idx="12">
                  <c:v>2014</c:v>
                </c:pt>
              </c:numCache>
            </c:numRef>
          </c:xVal>
          <c:yVal>
            <c:numRef>
              <c:f>'Elite vs. Small $'!$F$5:$F$17</c:f>
              <c:numCache>
                <c:formatCode>_("$"* #,##0_);_("$"* \(#,##0\);_("$"* "-"??_);_(@_)</c:formatCode>
                <c:ptCount val="13"/>
                <c:pt idx="0">
                  <c:v>100492995</c:v>
                </c:pt>
                <c:pt idx="1">
                  <c:v>110107834</c:v>
                </c:pt>
                <c:pt idx="2">
                  <c:v>113542553</c:v>
                </c:pt>
                <c:pt idx="3">
                  <c:v>139267585</c:v>
                </c:pt>
                <c:pt idx="4">
                  <c:v>151410360</c:v>
                </c:pt>
                <c:pt idx="5">
                  <c:v>180954577</c:v>
                </c:pt>
                <c:pt idx="6">
                  <c:v>194382107</c:v>
                </c:pt>
                <c:pt idx="7">
                  <c:v>236975230</c:v>
                </c:pt>
                <c:pt idx="8">
                  <c:v>342986533</c:v>
                </c:pt>
                <c:pt idx="9">
                  <c:v>345998183</c:v>
                </c:pt>
                <c:pt idx="10">
                  <c:v>365511717</c:v>
                </c:pt>
                <c:pt idx="11">
                  <c:v>454001561</c:v>
                </c:pt>
                <c:pt idx="12">
                  <c:v>419305824</c:v>
                </c:pt>
              </c:numCache>
            </c:numRef>
          </c:yVal>
          <c:smooth val="0"/>
        </c:ser>
        <c:dLbls>
          <c:showLegendKey val="0"/>
          <c:showVal val="0"/>
          <c:showCatName val="0"/>
          <c:showSerName val="0"/>
          <c:showPercent val="0"/>
          <c:showBubbleSize val="0"/>
        </c:dLbls>
        <c:axId val="170443896"/>
        <c:axId val="170444288"/>
      </c:scatterChart>
      <c:valAx>
        <c:axId val="170443896"/>
        <c:scaling>
          <c:orientation val="minMax"/>
          <c:max val="2015"/>
          <c:min val="199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444288"/>
        <c:crosses val="autoZero"/>
        <c:crossBetween val="midCat"/>
      </c:valAx>
      <c:valAx>
        <c:axId val="1704442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quot; M&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4438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Ratio of Total Contributions over $2700 to those under $200</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'Elite vs. Small $'!$G$2</c:f>
              <c:strCache>
                <c:ptCount val="1"/>
                <c:pt idx="0">
                  <c:v>Elite to Ordinary Contribution Ratio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'Elite vs. Small $'!$B$5:$B$17</c:f>
              <c:numCache>
                <c:formatCode>General</c:formatCode>
                <c:ptCount val="13"/>
                <c:pt idx="0">
                  <c:v>1990</c:v>
                </c:pt>
                <c:pt idx="1">
                  <c:v>1992</c:v>
                </c:pt>
                <c:pt idx="2">
                  <c:v>1994</c:v>
                </c:pt>
                <c:pt idx="3">
                  <c:v>1996</c:v>
                </c:pt>
                <c:pt idx="4">
                  <c:v>1998</c:v>
                </c:pt>
                <c:pt idx="5">
                  <c:v>2000</c:v>
                </c:pt>
                <c:pt idx="6">
                  <c:v>2002</c:v>
                </c:pt>
                <c:pt idx="7">
                  <c:v>2004</c:v>
                </c:pt>
                <c:pt idx="8">
                  <c:v>2006</c:v>
                </c:pt>
                <c:pt idx="9">
                  <c:v>2008</c:v>
                </c:pt>
                <c:pt idx="10">
                  <c:v>2010</c:v>
                </c:pt>
                <c:pt idx="11">
                  <c:v>2012</c:v>
                </c:pt>
                <c:pt idx="12">
                  <c:v>2014</c:v>
                </c:pt>
              </c:numCache>
            </c:numRef>
          </c:xVal>
          <c:yVal>
            <c:numRef>
              <c:f>'Elite vs. Small $'!$G$5:$G$17</c:f>
              <c:numCache>
                <c:formatCode>0.0</c:formatCode>
                <c:ptCount val="13"/>
                <c:pt idx="0">
                  <c:v>4.4329395207772846</c:v>
                </c:pt>
                <c:pt idx="1">
                  <c:v>4.3748579185326184</c:v>
                </c:pt>
                <c:pt idx="2">
                  <c:v>5.8270686213973875</c:v>
                </c:pt>
                <c:pt idx="3">
                  <c:v>10.024344508034766</c:v>
                </c:pt>
                <c:pt idx="4">
                  <c:v>13.480642980131929</c:v>
                </c:pt>
                <c:pt idx="5">
                  <c:v>19.957931782107792</c:v>
                </c:pt>
                <c:pt idx="6">
                  <c:v>21.921671556289613</c:v>
                </c:pt>
                <c:pt idx="7">
                  <c:v>86.912547379256495</c:v>
                </c:pt>
                <c:pt idx="8">
                  <c:v>86.268246894492322</c:v>
                </c:pt>
                <c:pt idx="9">
                  <c:v>180.69472884713576</c:v>
                </c:pt>
                <c:pt idx="10">
                  <c:v>105.45480172644307</c:v>
                </c:pt>
                <c:pt idx="11">
                  <c:v>194.05711062272073</c:v>
                </c:pt>
                <c:pt idx="12">
                  <c:v>233.15325346998716</c:v>
                </c:pt>
              </c:numCache>
            </c:numRef>
          </c:yVal>
          <c:smooth val="0"/>
        </c:ser>
        <c:dLbls>
          <c:showLegendKey val="0"/>
          <c:showVal val="0"/>
          <c:showCatName val="0"/>
          <c:showSerName val="0"/>
          <c:showPercent val="0"/>
          <c:showBubbleSize val="0"/>
        </c:dLbls>
        <c:axId val="170445072"/>
        <c:axId val="170445464"/>
      </c:scatterChart>
      <c:valAx>
        <c:axId val="170445072"/>
        <c:scaling>
          <c:orientation val="minMax"/>
          <c:max val="2015"/>
          <c:min val="199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445464"/>
        <c:crosses val="autoZero"/>
        <c:crossBetween val="midCat"/>
      </c:valAx>
      <c:valAx>
        <c:axId val="170445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445072"/>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Number of Registered Lobbyists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Lobbyists!$B$1</c:f>
              <c:strCache>
                <c:ptCount val="1"/>
                <c:pt idx="0">
                  <c:v>Number of Registered Lobbyists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Lobbyists!$A$2:$A$32</c:f>
              <c:numCache>
                <c:formatCode>General</c:formatCode>
                <c:ptCount val="31"/>
                <c:pt idx="0">
                  <c:v>1950</c:v>
                </c:pt>
                <c:pt idx="1">
                  <c:v>1951</c:v>
                </c:pt>
                <c:pt idx="2">
                  <c:v>1952</c:v>
                </c:pt>
                <c:pt idx="3">
                  <c:v>1953</c:v>
                </c:pt>
                <c:pt idx="4">
                  <c:v>1954</c:v>
                </c:pt>
                <c:pt idx="5">
                  <c:v>1955</c:v>
                </c:pt>
                <c:pt idx="6">
                  <c:v>1956</c:v>
                </c:pt>
                <c:pt idx="7">
                  <c:v>1957</c:v>
                </c:pt>
                <c:pt idx="8">
                  <c:v>1958</c:v>
                </c:pt>
                <c:pt idx="9">
                  <c:v>1959</c:v>
                </c:pt>
                <c:pt idx="10">
                  <c:v>1960</c:v>
                </c:pt>
                <c:pt idx="11">
                  <c:v>1964</c:v>
                </c:pt>
                <c:pt idx="12">
                  <c:v>1971</c:v>
                </c:pt>
                <c:pt idx="13">
                  <c:v>1982</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numCache>
            </c:numRef>
          </c:xVal>
          <c:yVal>
            <c:numRef>
              <c:f>Lobbyists!$B$2:$B$32</c:f>
              <c:numCache>
                <c:formatCode>General</c:formatCode>
                <c:ptCount val="31"/>
                <c:pt idx="0">
                  <c:v>430</c:v>
                </c:pt>
                <c:pt idx="1">
                  <c:v>342</c:v>
                </c:pt>
                <c:pt idx="2">
                  <c:v>204</c:v>
                </c:pt>
                <c:pt idx="3">
                  <c:v>296</c:v>
                </c:pt>
                <c:pt idx="4">
                  <c:v>413</c:v>
                </c:pt>
                <c:pt idx="5">
                  <c:v>383</c:v>
                </c:pt>
                <c:pt idx="6">
                  <c:v>347</c:v>
                </c:pt>
                <c:pt idx="7">
                  <c:v>392</c:v>
                </c:pt>
                <c:pt idx="8">
                  <c:v>337</c:v>
                </c:pt>
                <c:pt idx="9">
                  <c:v>393</c:v>
                </c:pt>
                <c:pt idx="10">
                  <c:v>215</c:v>
                </c:pt>
                <c:pt idx="11">
                  <c:v>255</c:v>
                </c:pt>
                <c:pt idx="12">
                  <c:v>175</c:v>
                </c:pt>
                <c:pt idx="13" formatCode="#,##0">
                  <c:v>2444</c:v>
                </c:pt>
                <c:pt idx="14" formatCode="#,##0">
                  <c:v>10405</c:v>
                </c:pt>
                <c:pt idx="15" formatCode="#,##0">
                  <c:v>12931</c:v>
                </c:pt>
                <c:pt idx="16" formatCode="#,##0">
                  <c:v>12537</c:v>
                </c:pt>
                <c:pt idx="17" formatCode="#,##0">
                  <c:v>11832</c:v>
                </c:pt>
                <c:pt idx="18" formatCode="#,##0">
                  <c:v>12114</c:v>
                </c:pt>
                <c:pt idx="19" formatCode="#,##0">
                  <c:v>12909</c:v>
                </c:pt>
                <c:pt idx="20" formatCode="#,##0">
                  <c:v>13166</c:v>
                </c:pt>
                <c:pt idx="21" formatCode="#,##0">
                  <c:v>14072</c:v>
                </c:pt>
                <c:pt idx="22" formatCode="#,##0">
                  <c:v>14486</c:v>
                </c:pt>
                <c:pt idx="23" formatCode="#,##0">
                  <c:v>14829</c:v>
                </c:pt>
                <c:pt idx="24" formatCode="#,##0">
                  <c:v>14171</c:v>
                </c:pt>
                <c:pt idx="25" formatCode="#,##0">
                  <c:v>13766</c:v>
                </c:pt>
                <c:pt idx="26" formatCode="#,##0">
                  <c:v>12948</c:v>
                </c:pt>
                <c:pt idx="27" formatCode="#,##0">
                  <c:v>12627</c:v>
                </c:pt>
                <c:pt idx="28" formatCode="#,##0">
                  <c:v>12185</c:v>
                </c:pt>
                <c:pt idx="29" formatCode="#,##0">
                  <c:v>12109</c:v>
                </c:pt>
                <c:pt idx="30" formatCode="#,##0">
                  <c:v>11800</c:v>
                </c:pt>
              </c:numCache>
            </c:numRef>
          </c:yVal>
          <c:smooth val="0"/>
        </c:ser>
        <c:dLbls>
          <c:showLegendKey val="0"/>
          <c:showVal val="0"/>
          <c:showCatName val="0"/>
          <c:showSerName val="0"/>
          <c:showPercent val="0"/>
          <c:showBubbleSize val="0"/>
        </c:dLbls>
        <c:axId val="217406032"/>
        <c:axId val="217406424"/>
      </c:scatterChart>
      <c:valAx>
        <c:axId val="217406032"/>
        <c:scaling>
          <c:orientation val="minMax"/>
          <c:max val="2015"/>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7406424"/>
        <c:crosses val="autoZero"/>
        <c:crossBetween val="midCat"/>
        <c:majorUnit val="5"/>
      </c:valAx>
      <c:valAx>
        <c:axId val="21740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7406032"/>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Total Spending on Lobbying</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Lobbyists!$C$1</c:f>
              <c:strCache>
                <c:ptCount val="1"/>
                <c:pt idx="0">
                  <c:v>Total Spending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Lobbyists!$A$2:$A$32</c:f>
              <c:numCache>
                <c:formatCode>General</c:formatCode>
                <c:ptCount val="31"/>
                <c:pt idx="0">
                  <c:v>1950</c:v>
                </c:pt>
                <c:pt idx="1">
                  <c:v>1951</c:v>
                </c:pt>
                <c:pt idx="2">
                  <c:v>1952</c:v>
                </c:pt>
                <c:pt idx="3">
                  <c:v>1953</c:v>
                </c:pt>
                <c:pt idx="4">
                  <c:v>1954</c:v>
                </c:pt>
                <c:pt idx="5">
                  <c:v>1955</c:v>
                </c:pt>
                <c:pt idx="6">
                  <c:v>1956</c:v>
                </c:pt>
                <c:pt idx="7">
                  <c:v>1957</c:v>
                </c:pt>
                <c:pt idx="8">
                  <c:v>1958</c:v>
                </c:pt>
                <c:pt idx="9">
                  <c:v>1959</c:v>
                </c:pt>
                <c:pt idx="10">
                  <c:v>1960</c:v>
                </c:pt>
                <c:pt idx="11">
                  <c:v>1964</c:v>
                </c:pt>
                <c:pt idx="12">
                  <c:v>1971</c:v>
                </c:pt>
                <c:pt idx="13">
                  <c:v>1982</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numCache>
            </c:numRef>
          </c:xVal>
          <c:yVal>
            <c:numRef>
              <c:f>Lobbyists!$C$2:$C$32</c:f>
              <c:numCache>
                <c:formatCode>General</c:formatCode>
                <c:ptCount val="31"/>
                <c:pt idx="14" formatCode="&quot;$&quot;#,##0_);[Red]\(&quot;$&quot;#,##0\)">
                  <c:v>1450000000</c:v>
                </c:pt>
                <c:pt idx="15" formatCode="&quot;$&quot;#,##0_);[Red]\(&quot;$&quot;#,##0\)">
                  <c:v>1450000000</c:v>
                </c:pt>
                <c:pt idx="16" formatCode="&quot;$&quot;#,##0_);[Red]\(&quot;$&quot;#,##0\)">
                  <c:v>1570000000</c:v>
                </c:pt>
                <c:pt idx="17" formatCode="&quot;$&quot;#,##0_);[Red]\(&quot;$&quot;#,##0\)">
                  <c:v>1640000000</c:v>
                </c:pt>
                <c:pt idx="18" formatCode="&quot;$&quot;#,##0_);[Red]\(&quot;$&quot;#,##0\)">
                  <c:v>1830000000</c:v>
                </c:pt>
                <c:pt idx="19" formatCode="&quot;$&quot;#,##0_);[Red]\(&quot;$&quot;#,##0\)">
                  <c:v>2060000000</c:v>
                </c:pt>
                <c:pt idx="20" formatCode="&quot;$&quot;#,##0_);[Red]\(&quot;$&quot;#,##0\)">
                  <c:v>2190000000</c:v>
                </c:pt>
                <c:pt idx="21" formatCode="&quot;$&quot;#,##0_);[Red]\(&quot;$&quot;#,##0\)">
                  <c:v>2440000000</c:v>
                </c:pt>
                <c:pt idx="22" formatCode="&quot;$&quot;#,##0_);[Red]\(&quot;$&quot;#,##0\)">
                  <c:v>2630000000</c:v>
                </c:pt>
                <c:pt idx="23" formatCode="&quot;$&quot;#,##0_);[Red]\(&quot;$&quot;#,##0\)">
                  <c:v>2870000000</c:v>
                </c:pt>
                <c:pt idx="24" formatCode="&quot;$&quot;#,##0_);[Red]\(&quot;$&quot;#,##0\)">
                  <c:v>3300000000</c:v>
                </c:pt>
                <c:pt idx="25" formatCode="&quot;$&quot;#,##0_);[Red]\(&quot;$&quot;#,##0\)">
                  <c:v>3500000000</c:v>
                </c:pt>
                <c:pt idx="26" formatCode="&quot;$&quot;#,##0_);[Red]\(&quot;$&quot;#,##0\)">
                  <c:v>3520000000</c:v>
                </c:pt>
                <c:pt idx="27" formatCode="&quot;$&quot;#,##0_);[Red]\(&quot;$&quot;#,##0\)">
                  <c:v>3330000000</c:v>
                </c:pt>
                <c:pt idx="28" formatCode="&quot;$&quot;#,##0_);[Red]\(&quot;$&quot;#,##0\)">
                  <c:v>3310000000</c:v>
                </c:pt>
                <c:pt idx="29" formatCode="&quot;$&quot;#,##0_);[Red]\(&quot;$&quot;#,##0\)">
                  <c:v>3240000000</c:v>
                </c:pt>
                <c:pt idx="30" formatCode="&quot;$&quot;#,##0_);[Red]\(&quot;$&quot;#,##0\)">
                  <c:v>3240000000</c:v>
                </c:pt>
              </c:numCache>
            </c:numRef>
          </c:yVal>
          <c:smooth val="0"/>
        </c:ser>
        <c:dLbls>
          <c:showLegendKey val="0"/>
          <c:showVal val="0"/>
          <c:showCatName val="0"/>
          <c:showSerName val="0"/>
          <c:showPercent val="0"/>
          <c:showBubbleSize val="0"/>
        </c:dLbls>
        <c:axId val="217407208"/>
        <c:axId val="218037736"/>
      </c:scatterChart>
      <c:valAx>
        <c:axId val="217407208"/>
        <c:scaling>
          <c:orientation val="minMax"/>
          <c:max val="2015"/>
          <c:min val="1995"/>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037736"/>
        <c:crosses val="autoZero"/>
        <c:crossBetween val="midCat"/>
        <c:majorUnit val="5"/>
      </c:valAx>
      <c:valAx>
        <c:axId val="2180377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quot; B&quot;;"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7407208"/>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Bills Enacted</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'Bills Enacted'!$B$1</c:f>
              <c:strCache>
                <c:ptCount val="1"/>
                <c:pt idx="0">
                  <c:v>No. of bills enacted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'Bills Enacted'!$A$2:$A$33</c:f>
              <c:numCache>
                <c:formatCode>General</c:formatCode>
                <c:ptCount val="32"/>
                <c:pt idx="0">
                  <c:v>1950</c:v>
                </c:pt>
                <c:pt idx="1">
                  <c:v>1952</c:v>
                </c:pt>
                <c:pt idx="2">
                  <c:v>1954</c:v>
                </c:pt>
                <c:pt idx="3">
                  <c:v>1956</c:v>
                </c:pt>
                <c:pt idx="4">
                  <c:v>1958</c:v>
                </c:pt>
                <c:pt idx="5">
                  <c:v>1960</c:v>
                </c:pt>
                <c:pt idx="6">
                  <c:v>1962</c:v>
                </c:pt>
                <c:pt idx="7">
                  <c:v>1964</c:v>
                </c:pt>
                <c:pt idx="8">
                  <c:v>1966</c:v>
                </c:pt>
                <c:pt idx="9">
                  <c:v>1968</c:v>
                </c:pt>
                <c:pt idx="10">
                  <c:v>1970</c:v>
                </c:pt>
                <c:pt idx="11">
                  <c:v>1972</c:v>
                </c:pt>
                <c:pt idx="12">
                  <c:v>1974</c:v>
                </c:pt>
                <c:pt idx="13">
                  <c:v>1976</c:v>
                </c:pt>
                <c:pt idx="14">
                  <c:v>1978</c:v>
                </c:pt>
                <c:pt idx="15">
                  <c:v>1980</c:v>
                </c:pt>
                <c:pt idx="16">
                  <c:v>1982</c:v>
                </c:pt>
                <c:pt idx="17">
                  <c:v>1984</c:v>
                </c:pt>
                <c:pt idx="18">
                  <c:v>1986</c:v>
                </c:pt>
                <c:pt idx="19">
                  <c:v>1988</c:v>
                </c:pt>
                <c:pt idx="20">
                  <c:v>1990</c:v>
                </c:pt>
                <c:pt idx="21">
                  <c:v>1992</c:v>
                </c:pt>
                <c:pt idx="22">
                  <c:v>1994</c:v>
                </c:pt>
                <c:pt idx="23">
                  <c:v>1996</c:v>
                </c:pt>
                <c:pt idx="24">
                  <c:v>1998</c:v>
                </c:pt>
                <c:pt idx="25">
                  <c:v>2000</c:v>
                </c:pt>
                <c:pt idx="26">
                  <c:v>2002</c:v>
                </c:pt>
                <c:pt idx="27">
                  <c:v>2004</c:v>
                </c:pt>
                <c:pt idx="28">
                  <c:v>2006</c:v>
                </c:pt>
                <c:pt idx="29">
                  <c:v>2008</c:v>
                </c:pt>
                <c:pt idx="30">
                  <c:v>2010</c:v>
                </c:pt>
                <c:pt idx="31">
                  <c:v>2012</c:v>
                </c:pt>
              </c:numCache>
            </c:numRef>
          </c:xVal>
          <c:yVal>
            <c:numRef>
              <c:f>'Bills Enacted'!$B$2:$B$33</c:f>
              <c:numCache>
                <c:formatCode>#,##0</c:formatCode>
                <c:ptCount val="32"/>
                <c:pt idx="0">
                  <c:v>921</c:v>
                </c:pt>
                <c:pt idx="1">
                  <c:v>594</c:v>
                </c:pt>
                <c:pt idx="2">
                  <c:v>781</c:v>
                </c:pt>
                <c:pt idx="3">
                  <c:v>1028</c:v>
                </c:pt>
                <c:pt idx="4">
                  <c:v>936</c:v>
                </c:pt>
                <c:pt idx="5">
                  <c:v>800</c:v>
                </c:pt>
                <c:pt idx="6">
                  <c:v>885</c:v>
                </c:pt>
                <c:pt idx="7">
                  <c:v>666</c:v>
                </c:pt>
                <c:pt idx="8">
                  <c:v>810</c:v>
                </c:pt>
                <c:pt idx="9">
                  <c:v>640</c:v>
                </c:pt>
                <c:pt idx="10">
                  <c:v>695</c:v>
                </c:pt>
                <c:pt idx="11">
                  <c:v>607</c:v>
                </c:pt>
                <c:pt idx="12">
                  <c:v>649</c:v>
                </c:pt>
                <c:pt idx="13">
                  <c:v>588</c:v>
                </c:pt>
                <c:pt idx="14">
                  <c:v>634</c:v>
                </c:pt>
                <c:pt idx="15">
                  <c:v>613</c:v>
                </c:pt>
                <c:pt idx="16">
                  <c:v>473</c:v>
                </c:pt>
                <c:pt idx="17">
                  <c:v>623</c:v>
                </c:pt>
                <c:pt idx="18">
                  <c:v>664</c:v>
                </c:pt>
                <c:pt idx="19">
                  <c:v>713</c:v>
                </c:pt>
                <c:pt idx="20">
                  <c:v>650</c:v>
                </c:pt>
                <c:pt idx="21">
                  <c:v>590</c:v>
                </c:pt>
                <c:pt idx="22">
                  <c:v>465</c:v>
                </c:pt>
                <c:pt idx="23">
                  <c:v>333</c:v>
                </c:pt>
                <c:pt idx="24">
                  <c:v>394</c:v>
                </c:pt>
                <c:pt idx="25">
                  <c:v>580</c:v>
                </c:pt>
                <c:pt idx="26" formatCode="General">
                  <c:v>377</c:v>
                </c:pt>
                <c:pt idx="27" formatCode="General">
                  <c:v>498</c:v>
                </c:pt>
                <c:pt idx="28" formatCode="General">
                  <c:v>482</c:v>
                </c:pt>
                <c:pt idx="29" formatCode="General">
                  <c:v>460</c:v>
                </c:pt>
                <c:pt idx="30" formatCode="General">
                  <c:v>383</c:v>
                </c:pt>
                <c:pt idx="31" formatCode="General">
                  <c:v>283</c:v>
                </c:pt>
              </c:numCache>
            </c:numRef>
          </c:yVal>
          <c:smooth val="0"/>
        </c:ser>
        <c:ser>
          <c:idx val="1"/>
          <c:order val="1"/>
          <c:tx>
            <c:strRef>
              <c:f>'Bills Enacted'!$C$1</c:f>
              <c:strCache>
                <c:ptCount val="1"/>
                <c:pt idx="0">
                  <c:v>Total pages of statutes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'Bills Enacted'!$A$2:$A$33</c:f>
              <c:numCache>
                <c:formatCode>General</c:formatCode>
                <c:ptCount val="32"/>
                <c:pt idx="0">
                  <c:v>1950</c:v>
                </c:pt>
                <c:pt idx="1">
                  <c:v>1952</c:v>
                </c:pt>
                <c:pt idx="2">
                  <c:v>1954</c:v>
                </c:pt>
                <c:pt idx="3">
                  <c:v>1956</c:v>
                </c:pt>
                <c:pt idx="4">
                  <c:v>1958</c:v>
                </c:pt>
                <c:pt idx="5">
                  <c:v>1960</c:v>
                </c:pt>
                <c:pt idx="6">
                  <c:v>1962</c:v>
                </c:pt>
                <c:pt idx="7">
                  <c:v>1964</c:v>
                </c:pt>
                <c:pt idx="8">
                  <c:v>1966</c:v>
                </c:pt>
                <c:pt idx="9">
                  <c:v>1968</c:v>
                </c:pt>
                <c:pt idx="10">
                  <c:v>1970</c:v>
                </c:pt>
                <c:pt idx="11">
                  <c:v>1972</c:v>
                </c:pt>
                <c:pt idx="12">
                  <c:v>1974</c:v>
                </c:pt>
                <c:pt idx="13">
                  <c:v>1976</c:v>
                </c:pt>
                <c:pt idx="14">
                  <c:v>1978</c:v>
                </c:pt>
                <c:pt idx="15">
                  <c:v>1980</c:v>
                </c:pt>
                <c:pt idx="16">
                  <c:v>1982</c:v>
                </c:pt>
                <c:pt idx="17">
                  <c:v>1984</c:v>
                </c:pt>
                <c:pt idx="18">
                  <c:v>1986</c:v>
                </c:pt>
                <c:pt idx="19">
                  <c:v>1988</c:v>
                </c:pt>
                <c:pt idx="20">
                  <c:v>1990</c:v>
                </c:pt>
                <c:pt idx="21">
                  <c:v>1992</c:v>
                </c:pt>
                <c:pt idx="22">
                  <c:v>1994</c:v>
                </c:pt>
                <c:pt idx="23">
                  <c:v>1996</c:v>
                </c:pt>
                <c:pt idx="24">
                  <c:v>1998</c:v>
                </c:pt>
                <c:pt idx="25">
                  <c:v>2000</c:v>
                </c:pt>
                <c:pt idx="26">
                  <c:v>2002</c:v>
                </c:pt>
                <c:pt idx="27">
                  <c:v>2004</c:v>
                </c:pt>
                <c:pt idx="28">
                  <c:v>2006</c:v>
                </c:pt>
                <c:pt idx="29">
                  <c:v>2008</c:v>
                </c:pt>
                <c:pt idx="30">
                  <c:v>2010</c:v>
                </c:pt>
                <c:pt idx="31">
                  <c:v>2012</c:v>
                </c:pt>
              </c:numCache>
            </c:numRef>
          </c:xVal>
          <c:yVal>
            <c:numRef>
              <c:f>'Bills Enacted'!$C$2:$C$33</c:f>
              <c:numCache>
                <c:formatCode>#,##0</c:formatCode>
                <c:ptCount val="32"/>
                <c:pt idx="0">
                  <c:v>2314</c:v>
                </c:pt>
                <c:pt idx="1">
                  <c:v>1585</c:v>
                </c:pt>
                <c:pt idx="2">
                  <c:v>1899</c:v>
                </c:pt>
                <c:pt idx="3">
                  <c:v>1848</c:v>
                </c:pt>
                <c:pt idx="4">
                  <c:v>2435</c:v>
                </c:pt>
                <c:pt idx="5">
                  <c:v>1774</c:v>
                </c:pt>
                <c:pt idx="6">
                  <c:v>2078</c:v>
                </c:pt>
                <c:pt idx="7">
                  <c:v>1975</c:v>
                </c:pt>
                <c:pt idx="8">
                  <c:v>2912</c:v>
                </c:pt>
                <c:pt idx="9">
                  <c:v>2304</c:v>
                </c:pt>
                <c:pt idx="10">
                  <c:v>2927</c:v>
                </c:pt>
                <c:pt idx="11">
                  <c:v>2330</c:v>
                </c:pt>
                <c:pt idx="12">
                  <c:v>3443</c:v>
                </c:pt>
                <c:pt idx="13">
                  <c:v>4121</c:v>
                </c:pt>
                <c:pt idx="14">
                  <c:v>5403</c:v>
                </c:pt>
                <c:pt idx="15">
                  <c:v>4947</c:v>
                </c:pt>
                <c:pt idx="16">
                  <c:v>4343</c:v>
                </c:pt>
                <c:pt idx="17">
                  <c:v>4893</c:v>
                </c:pt>
                <c:pt idx="18">
                  <c:v>7198</c:v>
                </c:pt>
                <c:pt idx="19">
                  <c:v>4839</c:v>
                </c:pt>
                <c:pt idx="20">
                  <c:v>5767</c:v>
                </c:pt>
                <c:pt idx="21">
                  <c:v>7544</c:v>
                </c:pt>
                <c:pt idx="22">
                  <c:v>7553</c:v>
                </c:pt>
                <c:pt idx="23">
                  <c:v>6369</c:v>
                </c:pt>
                <c:pt idx="24">
                  <c:v>7269</c:v>
                </c:pt>
                <c:pt idx="25">
                  <c:v>5045</c:v>
                </c:pt>
                <c:pt idx="26">
                  <c:v>5584</c:v>
                </c:pt>
                <c:pt idx="27">
                  <c:v>6923</c:v>
                </c:pt>
                <c:pt idx="28">
                  <c:v>7323</c:v>
                </c:pt>
                <c:pt idx="29">
                  <c:v>7689</c:v>
                </c:pt>
                <c:pt idx="30">
                  <c:v>7617</c:v>
                </c:pt>
                <c:pt idx="31">
                  <c:v>2495</c:v>
                </c:pt>
              </c:numCache>
            </c:numRef>
          </c:yVal>
          <c:smooth val="0"/>
        </c:ser>
        <c:dLbls>
          <c:showLegendKey val="0"/>
          <c:showVal val="0"/>
          <c:showCatName val="0"/>
          <c:showSerName val="0"/>
          <c:showPercent val="0"/>
          <c:showBubbleSize val="0"/>
        </c:dLbls>
        <c:axId val="218085976"/>
        <c:axId val="218086368"/>
      </c:scatterChart>
      <c:valAx>
        <c:axId val="218085976"/>
        <c:scaling>
          <c:orientation val="minMax"/>
          <c:max val="2015"/>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086368"/>
        <c:crosses val="autoZero"/>
        <c:crossBetween val="midCat"/>
        <c:majorUnit val="5"/>
      </c:valAx>
      <c:valAx>
        <c:axId val="218086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085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Average Pages per Statute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'Bills Enacted'!$D$1</c:f>
              <c:strCache>
                <c:ptCount val="1"/>
                <c:pt idx="0">
                  <c:v>Average pages per statute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'Bills Enacted'!$A$2:$A$33</c:f>
              <c:numCache>
                <c:formatCode>General</c:formatCode>
                <c:ptCount val="32"/>
                <c:pt idx="0">
                  <c:v>1950</c:v>
                </c:pt>
                <c:pt idx="1">
                  <c:v>1952</c:v>
                </c:pt>
                <c:pt idx="2">
                  <c:v>1954</c:v>
                </c:pt>
                <c:pt idx="3">
                  <c:v>1956</c:v>
                </c:pt>
                <c:pt idx="4">
                  <c:v>1958</c:v>
                </c:pt>
                <c:pt idx="5">
                  <c:v>1960</c:v>
                </c:pt>
                <c:pt idx="6">
                  <c:v>1962</c:v>
                </c:pt>
                <c:pt idx="7">
                  <c:v>1964</c:v>
                </c:pt>
                <c:pt idx="8">
                  <c:v>1966</c:v>
                </c:pt>
                <c:pt idx="9">
                  <c:v>1968</c:v>
                </c:pt>
                <c:pt idx="10">
                  <c:v>1970</c:v>
                </c:pt>
                <c:pt idx="11">
                  <c:v>1972</c:v>
                </c:pt>
                <c:pt idx="12">
                  <c:v>1974</c:v>
                </c:pt>
                <c:pt idx="13">
                  <c:v>1976</c:v>
                </c:pt>
                <c:pt idx="14">
                  <c:v>1978</c:v>
                </c:pt>
                <c:pt idx="15">
                  <c:v>1980</c:v>
                </c:pt>
                <c:pt idx="16">
                  <c:v>1982</c:v>
                </c:pt>
                <c:pt idx="17">
                  <c:v>1984</c:v>
                </c:pt>
                <c:pt idx="18">
                  <c:v>1986</c:v>
                </c:pt>
                <c:pt idx="19">
                  <c:v>1988</c:v>
                </c:pt>
                <c:pt idx="20">
                  <c:v>1990</c:v>
                </c:pt>
                <c:pt idx="21">
                  <c:v>1992</c:v>
                </c:pt>
                <c:pt idx="22">
                  <c:v>1994</c:v>
                </c:pt>
                <c:pt idx="23">
                  <c:v>1996</c:v>
                </c:pt>
                <c:pt idx="24">
                  <c:v>1998</c:v>
                </c:pt>
                <c:pt idx="25">
                  <c:v>2000</c:v>
                </c:pt>
                <c:pt idx="26">
                  <c:v>2002</c:v>
                </c:pt>
                <c:pt idx="27">
                  <c:v>2004</c:v>
                </c:pt>
                <c:pt idx="28">
                  <c:v>2006</c:v>
                </c:pt>
                <c:pt idx="29">
                  <c:v>2008</c:v>
                </c:pt>
                <c:pt idx="30">
                  <c:v>2010</c:v>
                </c:pt>
                <c:pt idx="31">
                  <c:v>2012</c:v>
                </c:pt>
              </c:numCache>
            </c:numRef>
          </c:xVal>
          <c:yVal>
            <c:numRef>
              <c:f>'Bills Enacted'!$D$2:$D$33</c:f>
              <c:numCache>
                <c:formatCode>0.0</c:formatCode>
                <c:ptCount val="32"/>
                <c:pt idx="0">
                  <c:v>2.5124864277958738</c:v>
                </c:pt>
                <c:pt idx="1">
                  <c:v>2.6683501683501682</c:v>
                </c:pt>
                <c:pt idx="2">
                  <c:v>2.4314980793854035</c:v>
                </c:pt>
                <c:pt idx="3">
                  <c:v>1.7976653696498055</c:v>
                </c:pt>
                <c:pt idx="4">
                  <c:v>2.6014957264957266</c:v>
                </c:pt>
                <c:pt idx="5">
                  <c:v>2.2174999999999998</c:v>
                </c:pt>
                <c:pt idx="6">
                  <c:v>2.3480225988700565</c:v>
                </c:pt>
                <c:pt idx="7">
                  <c:v>2.9654654654654653</c:v>
                </c:pt>
                <c:pt idx="8">
                  <c:v>3.5950617283950619</c:v>
                </c:pt>
                <c:pt idx="9">
                  <c:v>3.6</c:v>
                </c:pt>
                <c:pt idx="10">
                  <c:v>4.2115107913669068</c:v>
                </c:pt>
                <c:pt idx="11">
                  <c:v>3.8385502471169688</c:v>
                </c:pt>
                <c:pt idx="12">
                  <c:v>5.3050847457627119</c:v>
                </c:pt>
                <c:pt idx="13">
                  <c:v>7.0085034013605441</c:v>
                </c:pt>
                <c:pt idx="14">
                  <c:v>8.5220820189274455</c:v>
                </c:pt>
                <c:pt idx="15">
                  <c:v>8.0701468189233285</c:v>
                </c:pt>
                <c:pt idx="16">
                  <c:v>9.1818181818181817</c:v>
                </c:pt>
                <c:pt idx="17">
                  <c:v>7.8539325842696632</c:v>
                </c:pt>
                <c:pt idx="18">
                  <c:v>10.840361445783133</c:v>
                </c:pt>
                <c:pt idx="19">
                  <c:v>6.7868162692847127</c:v>
                </c:pt>
                <c:pt idx="20">
                  <c:v>8.8723076923076931</c:v>
                </c:pt>
                <c:pt idx="21">
                  <c:v>12.786440677966102</c:v>
                </c:pt>
                <c:pt idx="22">
                  <c:v>16.243010752688171</c:v>
                </c:pt>
                <c:pt idx="23">
                  <c:v>19.126126126126128</c:v>
                </c:pt>
                <c:pt idx="24">
                  <c:v>18.449238578680202</c:v>
                </c:pt>
                <c:pt idx="25">
                  <c:v>8.6982758620689662</c:v>
                </c:pt>
                <c:pt idx="26">
                  <c:v>14.811671087533156</c:v>
                </c:pt>
                <c:pt idx="27">
                  <c:v>13.901606425702811</c:v>
                </c:pt>
                <c:pt idx="28">
                  <c:v>15.192946058091286</c:v>
                </c:pt>
                <c:pt idx="29">
                  <c:v>16.715217391304346</c:v>
                </c:pt>
                <c:pt idx="30">
                  <c:v>19.887728459530027</c:v>
                </c:pt>
                <c:pt idx="31">
                  <c:v>8.8162544169611312</c:v>
                </c:pt>
              </c:numCache>
            </c:numRef>
          </c:yVal>
          <c:smooth val="0"/>
        </c:ser>
        <c:dLbls>
          <c:showLegendKey val="0"/>
          <c:showVal val="0"/>
          <c:showCatName val="0"/>
          <c:showSerName val="0"/>
          <c:showPercent val="0"/>
          <c:showBubbleSize val="0"/>
        </c:dLbls>
        <c:axId val="218087152"/>
        <c:axId val="218087544"/>
      </c:scatterChart>
      <c:valAx>
        <c:axId val="218087152"/>
        <c:scaling>
          <c:orientation val="minMax"/>
          <c:max val="2015"/>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087544"/>
        <c:crosses val="autoZero"/>
        <c:crossBetween val="midCat"/>
        <c:majorUnit val="5"/>
      </c:valAx>
      <c:valAx>
        <c:axId val="218087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8087152"/>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Marginal income tax rate for top decile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rgbClr val="C00000"/>
              </a:solidFill>
              <a:round/>
            </a:ln>
            <a:effectLst/>
          </c:spPr>
          <c:marker>
            <c:symbol val="circle"/>
            <c:size val="5"/>
            <c:spPr>
              <a:solidFill>
                <a:srgbClr val="C00000"/>
              </a:solidFill>
              <a:ln w="9525">
                <a:solidFill>
                  <a:schemeClr val="accent2"/>
                </a:solidFill>
              </a:ln>
              <a:effectLst/>
            </c:spPr>
          </c:marker>
          <c:xVal>
            <c:numRef>
              <c:f>'TS14.1'!$A$55:$A$118</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xVal>
          <c:yVal>
            <c:numRef>
              <c:f>'TS14.1'!$B$55:$B$118</c:f>
              <c:numCache>
                <c:formatCode>0%</c:formatCode>
                <c:ptCount val="64"/>
                <c:pt idx="0">
                  <c:v>0.84360000000000002</c:v>
                </c:pt>
                <c:pt idx="1">
                  <c:v>0.91</c:v>
                </c:pt>
                <c:pt idx="2">
                  <c:v>0.92</c:v>
                </c:pt>
                <c:pt idx="3">
                  <c:v>0.92</c:v>
                </c:pt>
                <c:pt idx="4">
                  <c:v>0.91</c:v>
                </c:pt>
                <c:pt idx="5">
                  <c:v>0.91</c:v>
                </c:pt>
                <c:pt idx="6">
                  <c:v>0.91</c:v>
                </c:pt>
                <c:pt idx="7">
                  <c:v>0.91</c:v>
                </c:pt>
                <c:pt idx="8">
                  <c:v>0.91</c:v>
                </c:pt>
                <c:pt idx="9">
                  <c:v>0.91</c:v>
                </c:pt>
                <c:pt idx="10">
                  <c:v>0.91</c:v>
                </c:pt>
                <c:pt idx="11">
                  <c:v>0.91</c:v>
                </c:pt>
                <c:pt idx="12">
                  <c:v>0.91</c:v>
                </c:pt>
                <c:pt idx="13">
                  <c:v>0.91</c:v>
                </c:pt>
                <c:pt idx="14">
                  <c:v>0.77</c:v>
                </c:pt>
                <c:pt idx="15">
                  <c:v>0.7</c:v>
                </c:pt>
                <c:pt idx="16">
                  <c:v>0.7</c:v>
                </c:pt>
                <c:pt idx="17">
                  <c:v>0.7</c:v>
                </c:pt>
                <c:pt idx="18">
                  <c:v>0.75249999999999995</c:v>
                </c:pt>
                <c:pt idx="19">
                  <c:v>0.77</c:v>
                </c:pt>
                <c:pt idx="20">
                  <c:v>0.71750000000000003</c:v>
                </c:pt>
                <c:pt idx="21">
                  <c:v>0.7</c:v>
                </c:pt>
                <c:pt idx="22">
                  <c:v>0.7</c:v>
                </c:pt>
                <c:pt idx="23">
                  <c:v>0.7</c:v>
                </c:pt>
                <c:pt idx="24">
                  <c:v>0.7</c:v>
                </c:pt>
                <c:pt idx="25">
                  <c:v>0.7</c:v>
                </c:pt>
                <c:pt idx="26">
                  <c:v>0.7</c:v>
                </c:pt>
                <c:pt idx="27">
                  <c:v>0.7</c:v>
                </c:pt>
                <c:pt idx="28">
                  <c:v>0.7</c:v>
                </c:pt>
                <c:pt idx="29">
                  <c:v>0.7</c:v>
                </c:pt>
                <c:pt idx="30">
                  <c:v>0.7</c:v>
                </c:pt>
                <c:pt idx="31">
                  <c:v>0.69130000000000003</c:v>
                </c:pt>
                <c:pt idx="32">
                  <c:v>0.5</c:v>
                </c:pt>
                <c:pt idx="33">
                  <c:v>0.5</c:v>
                </c:pt>
                <c:pt idx="34">
                  <c:v>0.5</c:v>
                </c:pt>
                <c:pt idx="35">
                  <c:v>0.5</c:v>
                </c:pt>
                <c:pt idx="36">
                  <c:v>0.5</c:v>
                </c:pt>
                <c:pt idx="37">
                  <c:v>0.38500000000000001</c:v>
                </c:pt>
                <c:pt idx="38">
                  <c:v>0.28000000000000003</c:v>
                </c:pt>
                <c:pt idx="39">
                  <c:v>0.28000000000000003</c:v>
                </c:pt>
                <c:pt idx="40">
                  <c:v>0.28000000000000003</c:v>
                </c:pt>
                <c:pt idx="41">
                  <c:v>0.31</c:v>
                </c:pt>
                <c:pt idx="42">
                  <c:v>0.31</c:v>
                </c:pt>
                <c:pt idx="43">
                  <c:v>0.39600000000000002</c:v>
                </c:pt>
                <c:pt idx="44">
                  <c:v>0.39600000000000002</c:v>
                </c:pt>
                <c:pt idx="45">
                  <c:v>0.39600000000000002</c:v>
                </c:pt>
                <c:pt idx="46">
                  <c:v>0.39600000000000002</c:v>
                </c:pt>
                <c:pt idx="47">
                  <c:v>0.39600000000000002</c:v>
                </c:pt>
                <c:pt idx="48">
                  <c:v>0.39600000000000002</c:v>
                </c:pt>
                <c:pt idx="49">
                  <c:v>0.39600000000000002</c:v>
                </c:pt>
                <c:pt idx="50">
                  <c:v>0.39600000000000002</c:v>
                </c:pt>
                <c:pt idx="51">
                  <c:v>0.38600000000000001</c:v>
                </c:pt>
                <c:pt idx="52">
                  <c:v>0.38600000000000001</c:v>
                </c:pt>
                <c:pt idx="53">
                  <c:v>0.35</c:v>
                </c:pt>
                <c:pt idx="54">
                  <c:v>0.35</c:v>
                </c:pt>
                <c:pt idx="55">
                  <c:v>0.35</c:v>
                </c:pt>
                <c:pt idx="56">
                  <c:v>0.35</c:v>
                </c:pt>
                <c:pt idx="57">
                  <c:v>0.35</c:v>
                </c:pt>
                <c:pt idx="58">
                  <c:v>0.35</c:v>
                </c:pt>
                <c:pt idx="59">
                  <c:v>0.35</c:v>
                </c:pt>
                <c:pt idx="60">
                  <c:v>0.35</c:v>
                </c:pt>
                <c:pt idx="61">
                  <c:v>0.35</c:v>
                </c:pt>
                <c:pt idx="62">
                  <c:v>0.35</c:v>
                </c:pt>
                <c:pt idx="63">
                  <c:v>0.39600000000000002</c:v>
                </c:pt>
              </c:numCache>
            </c:numRef>
          </c:yVal>
          <c:smooth val="0"/>
        </c:ser>
        <c:dLbls>
          <c:showLegendKey val="0"/>
          <c:showVal val="0"/>
          <c:showCatName val="0"/>
          <c:showSerName val="0"/>
          <c:showPercent val="0"/>
          <c:showBubbleSize val="0"/>
        </c:dLbls>
        <c:axId val="217784944"/>
        <c:axId val="217785336"/>
      </c:scatterChart>
      <c:valAx>
        <c:axId val="217784944"/>
        <c:scaling>
          <c:orientation val="minMax"/>
          <c:max val="2015"/>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7785336"/>
        <c:crosses val="autoZero"/>
        <c:crossBetween val="midCat"/>
        <c:majorUnit val="5"/>
      </c:valAx>
      <c:valAx>
        <c:axId val="217785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7784944"/>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Average Household Income by Class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tx>
            <c:strRef>
              <c:f>'Mean Household Income'!$E$1</c:f>
              <c:strCache>
                <c:ptCount val="1"/>
                <c:pt idx="0">
                  <c:v>Median fifth</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'Mean Household Income'!$A$2:$A$48</c:f>
              <c:numCache>
                <c:formatCode>General</c:formatCode>
                <c:ptCount val="47"/>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numCache>
            </c:numRef>
          </c:xVal>
          <c:yVal>
            <c:numRef>
              <c:f>'Mean Household Income'!$E$2:$E$48</c:f>
              <c:numCache>
                <c:formatCode>_("$"* #,##0_);_("$"* \(#,##0\);_("$"* "-"??_);_(@_)</c:formatCode>
                <c:ptCount val="47"/>
                <c:pt idx="0">
                  <c:v>7077</c:v>
                </c:pt>
                <c:pt idx="1">
                  <c:v>7680</c:v>
                </c:pt>
                <c:pt idx="2">
                  <c:v>8335</c:v>
                </c:pt>
                <c:pt idx="3">
                  <c:v>8689</c:v>
                </c:pt>
                <c:pt idx="4">
                  <c:v>8965</c:v>
                </c:pt>
                <c:pt idx="5">
                  <c:v>9624</c:v>
                </c:pt>
                <c:pt idx="6">
                  <c:v>10471</c:v>
                </c:pt>
                <c:pt idx="7">
                  <c:v>11147</c:v>
                </c:pt>
                <c:pt idx="8">
                  <c:v>11724</c:v>
                </c:pt>
                <c:pt idx="9">
                  <c:v>12691</c:v>
                </c:pt>
                <c:pt idx="10">
                  <c:v>13579</c:v>
                </c:pt>
                <c:pt idx="11">
                  <c:v>14943</c:v>
                </c:pt>
                <c:pt idx="12">
                  <c:v>16428</c:v>
                </c:pt>
                <c:pt idx="13">
                  <c:v>17701</c:v>
                </c:pt>
                <c:pt idx="14">
                  <c:v>18991</c:v>
                </c:pt>
                <c:pt idx="15">
                  <c:v>20064</c:v>
                </c:pt>
                <c:pt idx="16">
                  <c:v>20986</c:v>
                </c:pt>
                <c:pt idx="17">
                  <c:v>22438</c:v>
                </c:pt>
                <c:pt idx="18">
                  <c:v>23615</c:v>
                </c:pt>
                <c:pt idx="19">
                  <c:v>24855</c:v>
                </c:pt>
                <c:pt idx="20">
                  <c:v>26055</c:v>
                </c:pt>
                <c:pt idx="21">
                  <c:v>27291</c:v>
                </c:pt>
                <c:pt idx="22">
                  <c:v>28925</c:v>
                </c:pt>
                <c:pt idx="23">
                  <c:v>29781</c:v>
                </c:pt>
                <c:pt idx="24">
                  <c:v>30148</c:v>
                </c:pt>
                <c:pt idx="25">
                  <c:v>30631</c:v>
                </c:pt>
                <c:pt idx="26">
                  <c:v>31272</c:v>
                </c:pt>
                <c:pt idx="27">
                  <c:v>32385</c:v>
                </c:pt>
                <c:pt idx="28">
                  <c:v>34106</c:v>
                </c:pt>
                <c:pt idx="29">
                  <c:v>35486</c:v>
                </c:pt>
                <c:pt idx="30">
                  <c:v>37177</c:v>
                </c:pt>
                <c:pt idx="31">
                  <c:v>38967</c:v>
                </c:pt>
                <c:pt idx="32">
                  <c:v>40750</c:v>
                </c:pt>
                <c:pt idx="33">
                  <c:v>42233</c:v>
                </c:pt>
                <c:pt idx="34">
                  <c:v>42629</c:v>
                </c:pt>
                <c:pt idx="35">
                  <c:v>42802</c:v>
                </c:pt>
                <c:pt idx="36">
                  <c:v>43588</c:v>
                </c:pt>
                <c:pt idx="37">
                  <c:v>44411</c:v>
                </c:pt>
                <c:pt idx="38">
                  <c:v>46301</c:v>
                </c:pt>
                <c:pt idx="39">
                  <c:v>48223</c:v>
                </c:pt>
                <c:pt idx="40">
                  <c:v>49968</c:v>
                </c:pt>
                <c:pt idx="41">
                  <c:v>50132</c:v>
                </c:pt>
                <c:pt idx="42">
                  <c:v>49534</c:v>
                </c:pt>
                <c:pt idx="43">
                  <c:v>49167</c:v>
                </c:pt>
                <c:pt idx="44">
                  <c:v>49842</c:v>
                </c:pt>
                <c:pt idx="45">
                  <c:v>51179</c:v>
                </c:pt>
                <c:pt idx="46">
                  <c:v>52322</c:v>
                </c:pt>
              </c:numCache>
            </c:numRef>
          </c:yVal>
          <c:smooth val="0"/>
        </c:ser>
        <c:ser>
          <c:idx val="6"/>
          <c:order val="1"/>
          <c:tx>
            <c:strRef>
              <c:f>'Mean Household Income'!$H$1</c:f>
              <c:strCache>
                <c:ptCount val="1"/>
                <c:pt idx="0">
                  <c:v>Top 5 percent</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'Mean Household Income'!$A$2:$A$48</c:f>
              <c:numCache>
                <c:formatCode>General</c:formatCode>
                <c:ptCount val="47"/>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numCache>
            </c:numRef>
          </c:xVal>
          <c:yVal>
            <c:numRef>
              <c:f>'Mean Household Income'!$H$2:$H$48</c:f>
              <c:numCache>
                <c:formatCode>_("$"* #,##0_);_("$"* \(#,##0\);_("$"* "-"??_);_(@_)</c:formatCode>
                <c:ptCount val="47"/>
                <c:pt idx="0">
                  <c:v>28110</c:v>
                </c:pt>
                <c:pt idx="1">
                  <c:v>28461</c:v>
                </c:pt>
                <c:pt idx="2">
                  <c:v>31585</c:v>
                </c:pt>
                <c:pt idx="3">
                  <c:v>33281</c:v>
                </c:pt>
                <c:pt idx="4">
                  <c:v>34638</c:v>
                </c:pt>
                <c:pt idx="5">
                  <c:v>38447</c:v>
                </c:pt>
                <c:pt idx="6">
                  <c:v>41516</c:v>
                </c:pt>
                <c:pt idx="7">
                  <c:v>43355</c:v>
                </c:pt>
                <c:pt idx="8">
                  <c:v>45644</c:v>
                </c:pt>
                <c:pt idx="9">
                  <c:v>49700</c:v>
                </c:pt>
                <c:pt idx="10">
                  <c:v>54277</c:v>
                </c:pt>
                <c:pt idx="11">
                  <c:v>59486</c:v>
                </c:pt>
                <c:pt idx="12">
                  <c:v>65984</c:v>
                </c:pt>
                <c:pt idx="13">
                  <c:v>69484</c:v>
                </c:pt>
                <c:pt idx="14">
                  <c:v>75144</c:v>
                </c:pt>
                <c:pt idx="15">
                  <c:v>82697</c:v>
                </c:pt>
                <c:pt idx="16">
                  <c:v>87359</c:v>
                </c:pt>
                <c:pt idx="17">
                  <c:v>93774</c:v>
                </c:pt>
                <c:pt idx="18">
                  <c:v>102354</c:v>
                </c:pt>
                <c:pt idx="19">
                  <c:v>111024</c:v>
                </c:pt>
                <c:pt idx="20">
                  <c:v>118000</c:v>
                </c:pt>
                <c:pt idx="21">
                  <c:v>124215</c:v>
                </c:pt>
                <c:pt idx="22">
                  <c:v>138185</c:v>
                </c:pt>
                <c:pt idx="23">
                  <c:v>138756</c:v>
                </c:pt>
                <c:pt idx="24">
                  <c:v>137530</c:v>
                </c:pt>
                <c:pt idx="25">
                  <c:v>144608</c:v>
                </c:pt>
                <c:pt idx="26">
                  <c:v>173784</c:v>
                </c:pt>
                <c:pt idx="27">
                  <c:v>183044</c:v>
                </c:pt>
                <c:pt idx="28">
                  <c:v>188828</c:v>
                </c:pt>
                <c:pt idx="29">
                  <c:v>201220</c:v>
                </c:pt>
                <c:pt idx="30">
                  <c:v>215436</c:v>
                </c:pt>
                <c:pt idx="31">
                  <c:v>222283</c:v>
                </c:pt>
                <c:pt idx="32">
                  <c:v>235077</c:v>
                </c:pt>
                <c:pt idx="33">
                  <c:v>252400</c:v>
                </c:pt>
                <c:pt idx="34">
                  <c:v>260464</c:v>
                </c:pt>
                <c:pt idx="35">
                  <c:v>251010</c:v>
                </c:pt>
                <c:pt idx="36">
                  <c:v>253239</c:v>
                </c:pt>
                <c:pt idx="37">
                  <c:v>263896</c:v>
                </c:pt>
                <c:pt idx="38">
                  <c:v>281155</c:v>
                </c:pt>
                <c:pt idx="39">
                  <c:v>297405</c:v>
                </c:pt>
                <c:pt idx="40">
                  <c:v>287191</c:v>
                </c:pt>
                <c:pt idx="41">
                  <c:v>294709</c:v>
                </c:pt>
                <c:pt idx="42">
                  <c:v>295388</c:v>
                </c:pt>
                <c:pt idx="43">
                  <c:v>287201</c:v>
                </c:pt>
                <c:pt idx="44">
                  <c:v>311444</c:v>
                </c:pt>
                <c:pt idx="45">
                  <c:v>318052</c:v>
                </c:pt>
                <c:pt idx="46">
                  <c:v>322343</c:v>
                </c:pt>
              </c:numCache>
            </c:numRef>
          </c:yVal>
          <c:smooth val="0"/>
        </c:ser>
        <c:dLbls>
          <c:showLegendKey val="0"/>
          <c:showVal val="0"/>
          <c:showCatName val="0"/>
          <c:showSerName val="0"/>
          <c:showPercent val="0"/>
          <c:showBubbleSize val="0"/>
        </c:dLbls>
        <c:axId val="217814208"/>
        <c:axId val="217814600"/>
      </c:scatterChart>
      <c:valAx>
        <c:axId val="217814208"/>
        <c:scaling>
          <c:orientation val="minMax"/>
          <c:max val="2015"/>
          <c:min val="196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7814600"/>
        <c:crosses val="autoZero"/>
        <c:crossBetween val="midCat"/>
      </c:valAx>
      <c:valAx>
        <c:axId val="2178146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78142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E3382-FC25-46D2-A4F7-60C60381A1E9}" type="datetimeFigureOut">
              <a:rPr lang="en-US" smtClean="0"/>
              <a:t>9/3/2015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BE731-A790-4EB3-9F14-B7DD9A1B9565}" type="slidenum">
              <a:rPr lang="en-US" smtClean="0"/>
              <a:t>‹#›</a:t>
            </a:fld>
            <a:endParaRPr lang="en-US"/>
          </a:p>
        </p:txBody>
      </p:sp>
    </p:spTree>
    <p:extLst>
      <p:ext uri="{BB962C8B-B14F-4D97-AF65-F5344CB8AC3E}">
        <p14:creationId xmlns:p14="http://schemas.microsoft.com/office/powerpoint/2010/main" val="200336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Greetings America, its</a:t>
            </a:r>
            <a:r>
              <a:rPr lang="en-US" baseline="0" dirty="0" smtClean="0"/>
              <a:t> time we had a serious conversation about citizen equality. Now wait, wait, I know this is long and not exactly the most enjoyable topic, but it is probably the most important conversation our generation will ever have. So bookmark this, put it in a calendar, and make some time to watch it with friends and family, because if you have even the slightest bit of love for our country, you will want to see this.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a:t>
            </a:fld>
            <a:endParaRPr lang="en-US"/>
          </a:p>
        </p:txBody>
      </p:sp>
    </p:spTree>
    <p:extLst>
      <p:ext uri="{BB962C8B-B14F-4D97-AF65-F5344CB8AC3E}">
        <p14:creationId xmlns:p14="http://schemas.microsoft.com/office/powerpoint/2010/main" val="27665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nobody escapes</a:t>
            </a:r>
            <a:r>
              <a:rPr lang="en-US" baseline="0" dirty="0" smtClean="0"/>
              <a:t> all </a:t>
            </a:r>
            <a:r>
              <a:rPr lang="en-US" dirty="0" smtClean="0"/>
              <a:t>taxes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10</a:t>
            </a:fld>
            <a:endParaRPr lang="en-US"/>
          </a:p>
        </p:txBody>
      </p:sp>
    </p:spTree>
    <p:extLst>
      <p:ext uri="{BB962C8B-B14F-4D97-AF65-F5344CB8AC3E}">
        <p14:creationId xmlns:p14="http://schemas.microsoft.com/office/powerpoint/2010/main" val="196404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a:t>
            </a:r>
            <a:r>
              <a:rPr lang="en-US" baseline="0" dirty="0" smtClean="0"/>
              <a:t> as citizens, are we still equal?</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11</a:t>
            </a:fld>
            <a:endParaRPr lang="en-US"/>
          </a:p>
        </p:txBody>
      </p:sp>
    </p:spTree>
    <p:extLst>
      <p:ext uri="{BB962C8B-B14F-4D97-AF65-F5344CB8AC3E}">
        <p14:creationId xmlns:p14="http://schemas.microsoft.com/office/powerpoint/2010/main" val="9119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here is what Harvard Law professor </a:t>
            </a:r>
            <a:r>
              <a:rPr lang="en-US" baseline="0" dirty="0" smtClean="0"/>
              <a:t>Lawrence Lessig has to say in exploring a run for president that is focused exclusively on citizen equality, he says:</a:t>
            </a:r>
          </a:p>
          <a:p>
            <a:endParaRPr lang="en-US" baseline="0" dirty="0" smtClean="0"/>
          </a:p>
          <a:p>
            <a:r>
              <a:rPr lang="en-US" baseline="0" dirty="0" smtClean="0"/>
              <a:t>“the core principle of representative democracy is that we are all equal citizens.” and that “Corruption creates second class citizens.”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12</a:t>
            </a:fld>
            <a:endParaRPr lang="en-US"/>
          </a:p>
        </p:txBody>
      </p:sp>
    </p:spTree>
    <p:extLst>
      <p:ext uri="{BB962C8B-B14F-4D97-AF65-F5344CB8AC3E}">
        <p14:creationId xmlns:p14="http://schemas.microsoft.com/office/powerpoint/2010/main" val="58995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Corruption, creates 2</a:t>
            </a:r>
            <a:r>
              <a:rPr lang="en-US" baseline="30000" dirty="0" smtClean="0"/>
              <a:t>nd</a:t>
            </a:r>
            <a:r>
              <a:rPr lang="en-US" dirty="0" smtClean="0"/>
              <a:t> class citizens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13</a:t>
            </a:fld>
            <a:endParaRPr lang="en-US"/>
          </a:p>
        </p:txBody>
      </p:sp>
    </p:spTree>
    <p:extLst>
      <p:ext uri="{BB962C8B-B14F-4D97-AF65-F5344CB8AC3E}">
        <p14:creationId xmlns:p14="http://schemas.microsoft.com/office/powerpoint/2010/main" val="1187686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by corruption, he isn’t talking about that narrow definition of directly exchanging money for favors, which is already illegal, he is talking about institutional corruption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14</a:t>
            </a:fld>
            <a:endParaRPr lang="en-US"/>
          </a:p>
        </p:txBody>
      </p:sp>
    </p:spTree>
    <p:extLst>
      <p:ext uri="{BB962C8B-B14F-4D97-AF65-F5344CB8AC3E}">
        <p14:creationId xmlns:p14="http://schemas.microsoft.com/office/powerpoint/2010/main" val="1131080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he defines in</a:t>
            </a:r>
            <a:r>
              <a:rPr lang="en-US" baseline="0" dirty="0" smtClean="0"/>
              <a:t> an earlier paper as follows. Now I know this is a pretty long and complex definition, so lets break it down and see how it might apply to Congress, and more specifically to the House of Representatives.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15</a:t>
            </a:fld>
            <a:endParaRPr lang="en-US"/>
          </a:p>
        </p:txBody>
      </p:sp>
    </p:spTree>
    <p:extLst>
      <p:ext uri="{BB962C8B-B14F-4D97-AF65-F5344CB8AC3E}">
        <p14:creationId xmlns:p14="http://schemas.microsoft.com/office/powerpoint/2010/main" val="122504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is institutional corruption? Well it begins with a “systemic and strategic influence which is legal, or even currently ethical,”</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16</a:t>
            </a:fld>
            <a:endParaRPr lang="en-US"/>
          </a:p>
        </p:txBody>
      </p:sp>
    </p:spTree>
    <p:extLst>
      <p:ext uri="{BB962C8B-B14F-4D97-AF65-F5344CB8AC3E}">
        <p14:creationId xmlns:p14="http://schemas.microsoft.com/office/powerpoint/2010/main" val="450842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the House we can look at this systematic growth in contributions to winning campaigns. Impressive right? Just imagine a time, when the average cost of a winning campaign was less than sixty-thousand dollars. As compared to today, where the average is now almost two million dollars, pushing the total cost for winners towards</a:t>
            </a:r>
            <a:r>
              <a:rPr lang="en-US" baseline="0" dirty="0" smtClean="0"/>
              <a:t> a cold hard billion dollars.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17</a:t>
            </a:fld>
            <a:endParaRPr lang="en-US"/>
          </a:p>
        </p:txBody>
      </p:sp>
    </p:spTree>
    <p:extLst>
      <p:ext uri="{BB962C8B-B14F-4D97-AF65-F5344CB8AC3E}">
        <p14:creationId xmlns:p14="http://schemas.microsoft.com/office/powerpoint/2010/main" val="132001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when we look at the more recent distributions of these contributions what we</a:t>
            </a:r>
            <a:r>
              <a:rPr lang="en-US" baseline="0" dirty="0" smtClean="0"/>
              <a:t> find is that the amounts under $200, are completely insignificant, while the elite amounts over $2,700 have now overtaken all other individual contributions. And on top of all that, we have the political action committees, or PACs, which are not the same as those Super PACs and that dark money you have been hearing all about. This is just the money that is given directly to candidates.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18</a:t>
            </a:fld>
            <a:endParaRPr lang="en-US"/>
          </a:p>
        </p:txBody>
      </p:sp>
    </p:spTree>
    <p:extLst>
      <p:ext uri="{BB962C8B-B14F-4D97-AF65-F5344CB8AC3E}">
        <p14:creationId xmlns:p14="http://schemas.microsoft.com/office/powerpoint/2010/main" val="1305098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look at this is to see how back</a:t>
            </a:r>
            <a:r>
              <a:rPr lang="en-US" baseline="0" dirty="0" smtClean="0"/>
              <a:t> in the 90s, </a:t>
            </a:r>
            <a:r>
              <a:rPr lang="en-US" dirty="0" smtClean="0"/>
              <a:t>elites gave</a:t>
            </a:r>
            <a:r>
              <a:rPr lang="en-US" baseline="0" dirty="0" smtClean="0"/>
              <a:t> less than 10 times as much money, as those afforded by the middle class, but by 2014 they now contribute </a:t>
            </a:r>
            <a:r>
              <a:rPr lang="en-US" dirty="0" smtClean="0"/>
              <a:t>233 times as much money, and this is showing now signs of stopping.</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19</a:t>
            </a:fld>
            <a:endParaRPr lang="en-US"/>
          </a:p>
        </p:txBody>
      </p:sp>
    </p:spTree>
    <p:extLst>
      <p:ext uri="{BB962C8B-B14F-4D97-AF65-F5344CB8AC3E}">
        <p14:creationId xmlns:p14="http://schemas.microsoft.com/office/powerpoint/2010/main" val="132044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a:t>
            </a:r>
            <a:r>
              <a:rPr lang="en-US" baseline="0" dirty="0" smtClean="0"/>
              <a:t> so I want to begin with this entertaining quote in Orwell’s Animal Farm where the pigs say “all animals are equal, but some animals are more equal than others.”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a:t>
            </a:fld>
            <a:endParaRPr lang="en-US"/>
          </a:p>
        </p:txBody>
      </p:sp>
    </p:spTree>
    <p:extLst>
      <p:ext uri="{BB962C8B-B14F-4D97-AF65-F5344CB8AC3E}">
        <p14:creationId xmlns:p14="http://schemas.microsoft.com/office/powerpoint/2010/main" val="350319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perfectly legal contributions, we also have perfectly legal lobbyists, whose</a:t>
            </a:r>
            <a:r>
              <a:rPr lang="en-US" baseline="0" dirty="0" smtClean="0"/>
              <a:t> numbers have grown prodigiously since the 70s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20</a:t>
            </a:fld>
            <a:endParaRPr lang="en-US"/>
          </a:p>
        </p:txBody>
      </p:sp>
    </p:spTree>
    <p:extLst>
      <p:ext uri="{BB962C8B-B14F-4D97-AF65-F5344CB8AC3E}">
        <p14:creationId xmlns:p14="http://schemas.microsoft.com/office/powerpoint/2010/main" val="2199413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the spending on lobbyists</a:t>
            </a:r>
            <a:r>
              <a:rPr lang="en-US" baseline="0" dirty="0" smtClean="0"/>
              <a:t>, which now regularly tops three billion dollars.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21</a:t>
            </a:fld>
            <a:endParaRPr lang="en-US"/>
          </a:p>
        </p:txBody>
      </p:sp>
    </p:spTree>
    <p:extLst>
      <p:ext uri="{BB962C8B-B14F-4D97-AF65-F5344CB8AC3E}">
        <p14:creationId xmlns:p14="http://schemas.microsoft.com/office/powerpoint/2010/main" val="699646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now that we have two aspects</a:t>
            </a:r>
            <a:r>
              <a:rPr lang="en-US" baseline="0" dirty="0" smtClean="0"/>
              <a:t> that just might have a little systemic and strategic influence, let’s ask whether or not it is undermining the effectiveness of Congress in achieving its purpose.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22</a:t>
            </a:fld>
            <a:endParaRPr lang="en-US"/>
          </a:p>
        </p:txBody>
      </p:sp>
    </p:spTree>
    <p:extLst>
      <p:ext uri="{BB962C8B-B14F-4D97-AF65-F5344CB8AC3E}">
        <p14:creationId xmlns:p14="http://schemas.microsoft.com/office/powerpoint/2010/main" val="2809699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for that we can look at the</a:t>
            </a:r>
            <a:r>
              <a:rPr lang="en-US" baseline="0" dirty="0" smtClean="0"/>
              <a:t> number of bills enacted, which have been steadily declining in blue, versus the total number of pages in red, which have grown substantially.</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23</a:t>
            </a:fld>
            <a:endParaRPr lang="en-US"/>
          </a:p>
        </p:txBody>
      </p:sp>
    </p:spTree>
    <p:extLst>
      <p:ext uri="{BB962C8B-B14F-4D97-AF65-F5344CB8AC3E}">
        <p14:creationId xmlns:p14="http://schemas.microsoft.com/office/powerpoint/2010/main" val="3113873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what this means is that the average</a:t>
            </a:r>
            <a:r>
              <a:rPr lang="en-US" baseline="0" dirty="0" smtClean="0"/>
              <a:t> number of pages per bill has been steadily increasing, which is why we now have representatives telling us that they have no clue about what is in the bills they are voting on, because they are too big and too complex and they simply do not have the time to read them. But, are these increases actually biased towards anyone?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24</a:t>
            </a:fld>
            <a:endParaRPr lang="en-US"/>
          </a:p>
        </p:txBody>
      </p:sp>
    </p:spTree>
    <p:extLst>
      <p:ext uri="{BB962C8B-B14F-4D97-AF65-F5344CB8AC3E}">
        <p14:creationId xmlns:p14="http://schemas.microsoft.com/office/powerpoint/2010/main" val="1006027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when we look at the tax rate for the top ten percent of households, we do see a steady decline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25</a:t>
            </a:fld>
            <a:endParaRPr lang="en-US"/>
          </a:p>
        </p:txBody>
      </p:sp>
    </p:spTree>
    <p:extLst>
      <p:ext uri="{BB962C8B-B14F-4D97-AF65-F5344CB8AC3E}">
        <p14:creationId xmlns:p14="http://schemas.microsoft.com/office/powerpoint/2010/main" val="234203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as a</a:t>
            </a:r>
            <a:r>
              <a:rPr lang="en-US" baseline="0" dirty="0" smtClean="0"/>
              <a:t> result of this and other related factors, when we look at household incomes, we see that the middle class has grown only a little and now appears to be totally flat at around fifty thousand dollars per year, whereas the top five percent has enjoyed significant growth.</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26</a:t>
            </a:fld>
            <a:endParaRPr lang="en-US"/>
          </a:p>
        </p:txBody>
      </p:sp>
    </p:spTree>
    <p:extLst>
      <p:ext uri="{BB962C8B-B14F-4D97-AF65-F5344CB8AC3E}">
        <p14:creationId xmlns:p14="http://schemas.microsoft.com/office/powerpoint/2010/main" val="2327387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another way, back in</a:t>
            </a:r>
            <a:r>
              <a:rPr lang="en-US" baseline="0" dirty="0" smtClean="0"/>
              <a:t> the 60s the top five percent only made four times as much as the middle class, not too shabby, but around the 80s things really took off to where they are now today in making over six times as much, which roughly translates into an average four-thousand to eight-thousand dollar pay cut for the middle class and a forty-thousand to eight hundred thousand dollar raise for elites.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27</a:t>
            </a:fld>
            <a:endParaRPr lang="en-US"/>
          </a:p>
        </p:txBody>
      </p:sp>
    </p:spTree>
    <p:extLst>
      <p:ext uri="{BB962C8B-B14F-4D97-AF65-F5344CB8AC3E}">
        <p14:creationId xmlns:p14="http://schemas.microsoft.com/office/powerpoint/2010/main" val="3288294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r>
              <a:rPr lang="en-US" baseline="0" dirty="0" smtClean="0"/>
              <a:t>, so now what about the last part? Has this weakened the our trust in Congress?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28</a:t>
            </a:fld>
            <a:endParaRPr lang="en-US"/>
          </a:p>
        </p:txBody>
      </p:sp>
    </p:spTree>
    <p:extLst>
      <p:ext uri="{BB962C8B-B14F-4D97-AF65-F5344CB8AC3E}">
        <p14:creationId xmlns:p14="http://schemas.microsoft.com/office/powerpoint/2010/main" val="3845993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according to polls of that very question, yes, our trust has gone from an age </a:t>
            </a:r>
            <a:r>
              <a:rPr lang="en-US" baseline="0" dirty="0" smtClean="0"/>
              <a:t>when over three-quarters of the population trusted our government to a time when barely twenty percent of Americans have any faith in the institution.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29</a:t>
            </a:fld>
            <a:endParaRPr lang="en-US"/>
          </a:p>
        </p:txBody>
      </p:sp>
    </p:spTree>
    <p:extLst>
      <p:ext uri="{BB962C8B-B14F-4D97-AF65-F5344CB8AC3E}">
        <p14:creationId xmlns:p14="http://schemas.microsoft.com/office/powerpoint/2010/main" val="225795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might chuckle at this, what</a:t>
            </a:r>
            <a:r>
              <a:rPr lang="en-US" baseline="0" dirty="0" smtClean="0"/>
              <a:t> we all should be doing is asking ourselves: as citizens, are we equal?</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a:t>
            </a:fld>
            <a:endParaRPr lang="en-US"/>
          </a:p>
        </p:txBody>
      </p:sp>
    </p:spTree>
    <p:extLst>
      <p:ext uri="{BB962C8B-B14F-4D97-AF65-F5344CB8AC3E}">
        <p14:creationId xmlns:p14="http://schemas.microsoft.com/office/powerpoint/2010/main" val="6205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when we look at voter registration and turnout during mid-term elections, which is a good baseline measure of our political participation, we see that the numbers have grown more slowly than the population.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30</a:t>
            </a:fld>
            <a:endParaRPr lang="en-US"/>
          </a:p>
        </p:txBody>
      </p:sp>
    </p:spTree>
    <p:extLst>
      <p:ext uri="{BB962C8B-B14F-4D97-AF65-F5344CB8AC3E}">
        <p14:creationId xmlns:p14="http://schemas.microsoft.com/office/powerpoint/2010/main" val="3233742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means that the percentage of people</a:t>
            </a:r>
            <a:r>
              <a:rPr lang="en-US" baseline="0" dirty="0" smtClean="0"/>
              <a:t> registered and going to the polls has been in a steady decline.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31</a:t>
            </a:fld>
            <a:endParaRPr lang="en-US"/>
          </a:p>
        </p:txBody>
      </p:sp>
    </p:spTree>
    <p:extLst>
      <p:ext uri="{BB962C8B-B14F-4D97-AF65-F5344CB8AC3E}">
        <p14:creationId xmlns:p14="http://schemas.microsoft.com/office/powerpoint/2010/main" val="1072427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citizens, are we still equal?</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32</a:t>
            </a:fld>
            <a:endParaRPr lang="en-US"/>
          </a:p>
        </p:txBody>
      </p:sp>
    </p:spTree>
    <p:extLst>
      <p:ext uri="{BB962C8B-B14F-4D97-AF65-F5344CB8AC3E}">
        <p14:creationId xmlns:p14="http://schemas.microsoft.com/office/powerpoint/2010/main" val="3292395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to provide a definitive</a:t>
            </a:r>
            <a:r>
              <a:rPr lang="en-US" baseline="0" dirty="0" smtClean="0"/>
              <a:t> answer we can look at the landmark study done by Gilens and Page that evaluated decades of history to discover what Ezra Klein called “the most </a:t>
            </a:r>
            <a:r>
              <a:rPr lang="en-US" sz="1200" b="0" i="0" kern="1200" dirty="0" smtClean="0">
                <a:solidFill>
                  <a:schemeClr val="tx1"/>
                </a:solidFill>
                <a:effectLst/>
                <a:latin typeface="+mn-lt"/>
                <a:ea typeface="+mn-ea"/>
                <a:cs typeface="+mn-cs"/>
              </a:rPr>
              <a:t>terrifying graph about democracy.” Now you might</a:t>
            </a:r>
            <a:r>
              <a:rPr lang="en-US" sz="1200" b="0" i="0" kern="1200" baseline="0" dirty="0" smtClean="0">
                <a:solidFill>
                  <a:schemeClr val="tx1"/>
                </a:solidFill>
                <a:effectLst/>
                <a:latin typeface="+mn-lt"/>
                <a:ea typeface="+mn-ea"/>
                <a:cs typeface="+mn-cs"/>
              </a:rPr>
              <a:t> wonder what could possibly be so scary about a simple straight line, but what this is actually saying is that when nearly zero percent of the population cares about a reform, three times out of ten, something happens. And when the people are unanimous, meaning that this is something nearly everyone really cares about, there is still only a three in ten chance of something happening.</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But when you compare this to elites and interest groups, we find a very responsive Congress that avoids issues that elites are against, and that takes action six out of every ten times when it comes to something that they really want.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Put even more plainly, what this means is that the vast majority of Americans now have quote “only a minuscule, near-zero, statistically non-significant impact upon public policy”</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33</a:t>
            </a:fld>
            <a:endParaRPr lang="en-US"/>
          </a:p>
        </p:txBody>
      </p:sp>
    </p:spTree>
    <p:extLst>
      <p:ext uri="{BB962C8B-B14F-4D97-AF65-F5344CB8AC3E}">
        <p14:creationId xmlns:p14="http://schemas.microsoft.com/office/powerpoint/2010/main" val="477451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r>
              <a:rPr lang="en-US" baseline="0" dirty="0" smtClean="0"/>
              <a:t> s</a:t>
            </a:r>
            <a:r>
              <a:rPr lang="en-US" dirty="0" smtClean="0"/>
              <a:t>o when</a:t>
            </a:r>
            <a:r>
              <a:rPr lang="en-US" baseline="0" dirty="0" smtClean="0"/>
              <a:t> I ask this </a:t>
            </a:r>
            <a:r>
              <a:rPr lang="en-US" baseline="0" dirty="0" err="1" smtClean="0"/>
              <a:t>quesiton</a:t>
            </a:r>
            <a:r>
              <a:rPr lang="en-US" baseline="0" dirty="0" smtClean="0"/>
              <a:t> one last time</a:t>
            </a:r>
            <a:r>
              <a:rPr lang="en-US" dirty="0" smtClean="0"/>
              <a:t>: As citizens, are we equal?</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34</a:t>
            </a:fld>
            <a:endParaRPr lang="en-US"/>
          </a:p>
        </p:txBody>
      </p:sp>
    </p:spTree>
    <p:extLst>
      <p:ext uri="{BB962C8B-B14F-4D97-AF65-F5344CB8AC3E}">
        <p14:creationId xmlns:p14="http://schemas.microsoft.com/office/powerpoint/2010/main" val="650699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 say</a:t>
            </a:r>
            <a:r>
              <a:rPr lang="en-US" baseline="0" dirty="0" smtClean="0"/>
              <a:t> without any shred of doubt, that the answer is, </a:t>
            </a:r>
            <a:r>
              <a:rPr lang="en-US" dirty="0" smtClean="0"/>
              <a:t>No, no we are not equals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35</a:t>
            </a:fld>
            <a:endParaRPr lang="en-US"/>
          </a:p>
        </p:txBody>
      </p:sp>
    </p:spTree>
    <p:extLst>
      <p:ext uri="{BB962C8B-B14F-4D97-AF65-F5344CB8AC3E}">
        <p14:creationId xmlns:p14="http://schemas.microsoft.com/office/powerpoint/2010/main" val="637788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 fact now living in Orwellian times, where we like to say</a:t>
            </a:r>
            <a:r>
              <a:rPr lang="en-US" baseline="0" dirty="0" smtClean="0"/>
              <a:t> that, here in America we are all equal citizens, but in truth, some citizens are undeniably more equal than others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36</a:t>
            </a:fld>
            <a:endParaRPr lang="en-US"/>
          </a:p>
        </p:txBody>
      </p:sp>
    </p:spTree>
    <p:extLst>
      <p:ext uri="{BB962C8B-B14F-4D97-AF65-F5344CB8AC3E}">
        <p14:creationId xmlns:p14="http://schemas.microsoft.com/office/powerpoint/2010/main" val="1753195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by now I can imagine many of you are nodding your heads</a:t>
            </a:r>
            <a:r>
              <a:rPr lang="en-US" baseline="0" dirty="0" smtClean="0"/>
              <a:t> and saying yes, I have heard a lot of this before. I get it, but honestly, what can we really do? How do we fix it?</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37</a:t>
            </a:fld>
            <a:endParaRPr lang="en-US"/>
          </a:p>
        </p:txBody>
      </p:sp>
    </p:spTree>
    <p:extLst>
      <p:ext uri="{BB962C8B-B14F-4D97-AF65-F5344CB8AC3E}">
        <p14:creationId xmlns:p14="http://schemas.microsoft.com/office/powerpoint/2010/main" val="3033248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if you have been paying much</a:t>
            </a:r>
            <a:r>
              <a:rPr lang="en-US" baseline="0" dirty="0" smtClean="0"/>
              <a:t> attention to this issue, you would already know that there are a lot of groups out there pushing for reforms from a number of different angles, and this a great, because problems like this require a lot of exploration. Yet I also think that each group out there would also be the first to admit that they alone do not have a complete solution. Now is the time to put it all together though.</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38</a:t>
            </a:fld>
            <a:endParaRPr lang="en-US"/>
          </a:p>
        </p:txBody>
      </p:sp>
    </p:spTree>
    <p:extLst>
      <p:ext uri="{BB962C8B-B14F-4D97-AF65-F5344CB8AC3E}">
        <p14:creationId xmlns:p14="http://schemas.microsoft.com/office/powerpoint/2010/main" val="3337096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w I promise, there is a really is a good answer to the question as to how we actually restore equality, but in order for you to truly believe it, we first have to answer a different question: How did we get here?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39</a:t>
            </a:fld>
            <a:endParaRPr lang="en-US"/>
          </a:p>
        </p:txBody>
      </p:sp>
    </p:spTree>
    <p:extLst>
      <p:ext uri="{BB962C8B-B14F-4D97-AF65-F5344CB8AC3E}">
        <p14:creationId xmlns:p14="http://schemas.microsoft.com/office/powerpoint/2010/main" val="5941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that we might say, well yes of course, because we all have freedom of speech</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a:t>
            </a:fld>
            <a:endParaRPr lang="en-US"/>
          </a:p>
        </p:txBody>
      </p:sp>
    </p:spTree>
    <p:extLst>
      <p:ext uri="{BB962C8B-B14F-4D97-AF65-F5344CB8AC3E}">
        <p14:creationId xmlns:p14="http://schemas.microsoft.com/office/powerpoint/2010/main" val="1006059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answer.</a:t>
            </a:r>
            <a:r>
              <a:rPr lang="en-US" baseline="0" dirty="0" smtClean="0"/>
              <a:t> Now I know this might seem too complicated to understand, but we will again take it one piece at time. What this diagram represents are the major feedback loops of a system dynamics model that puts together all that data we just looked at, and more, to provide a mathematically complete explanation of the rise of institutional corruption and how we got to where we are today. From there we can then use this model to actually look into the future and see how different policies work, and which will be the most effective in restoring citizen equality.</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40</a:t>
            </a:fld>
            <a:endParaRPr lang="en-US"/>
          </a:p>
        </p:txBody>
      </p:sp>
    </p:spTree>
    <p:extLst>
      <p:ext uri="{BB962C8B-B14F-4D97-AF65-F5344CB8AC3E}">
        <p14:creationId xmlns:p14="http://schemas.microsoft.com/office/powerpoint/2010/main" val="3284446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so the first set of loops that we will look at are called the crony capitalism</a:t>
            </a:r>
            <a:r>
              <a:rPr lang="en-US" baseline="0" dirty="0" smtClean="0"/>
              <a:t> loops, which are all going to reinforce or amplify the growth of corruption and it begins with that notion of elite favoritism in Congress that Gilens and Page measured.</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41</a:t>
            </a:fld>
            <a:endParaRPr lang="en-US"/>
          </a:p>
        </p:txBody>
      </p:sp>
    </p:spTree>
    <p:extLst>
      <p:ext uri="{BB962C8B-B14F-4D97-AF65-F5344CB8AC3E}">
        <p14:creationId xmlns:p14="http://schemas.microsoft.com/office/powerpoint/2010/main" val="1579317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favoritism is</a:t>
            </a:r>
            <a:r>
              <a:rPr lang="en-US" baseline="0" dirty="0" smtClean="0"/>
              <a:t> driven by elite influence, which is in part determined by our representatives dependence on large dollar contributions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42</a:t>
            </a:fld>
            <a:endParaRPr lang="en-US"/>
          </a:p>
        </p:txBody>
      </p:sp>
    </p:spTree>
    <p:extLst>
      <p:ext uri="{BB962C8B-B14F-4D97-AF65-F5344CB8AC3E}">
        <p14:creationId xmlns:p14="http://schemas.microsoft.com/office/powerpoint/2010/main" val="2023796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contributions come from elite political</a:t>
            </a:r>
            <a:r>
              <a:rPr lang="en-US" baseline="0" dirty="0" smtClean="0"/>
              <a:t> investments, which are based on elite income.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43</a:t>
            </a:fld>
            <a:endParaRPr lang="en-US"/>
          </a:p>
        </p:txBody>
      </p:sp>
    </p:spTree>
    <p:extLst>
      <p:ext uri="{BB962C8B-B14F-4D97-AF65-F5344CB8AC3E}">
        <p14:creationId xmlns:p14="http://schemas.microsoft.com/office/powerpoint/2010/main" val="2882424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Congress</a:t>
            </a:r>
            <a:r>
              <a:rPr lang="en-US" baseline="0" dirty="0" smtClean="0"/>
              <a:t> crafts policies that are favorable towards elites, the elites profit, which provides even more income for future investment. This completes our first reinforcing loop that we call elite influence. Its worth noting that reinforcing loops can work both ways. If Congress were to write less favorable policies, then elites would have less disposable income, which would lead them to focus on other more profitable investments. The overall behavior, therefore, is a function of all the feedback loops in the system and their respective gains, that is, their levels of amplification or reinforcement.</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44</a:t>
            </a:fld>
            <a:endParaRPr lang="en-US"/>
          </a:p>
        </p:txBody>
      </p:sp>
    </p:spTree>
    <p:extLst>
      <p:ext uri="{BB962C8B-B14F-4D97-AF65-F5344CB8AC3E}">
        <p14:creationId xmlns:p14="http://schemas.microsoft.com/office/powerpoint/2010/main" val="11026845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the</a:t>
            </a:r>
            <a:r>
              <a:rPr lang="en-US" baseline="0" dirty="0" smtClean="0"/>
              <a:t> next crony capitalism loop is based on the policy inputs of registered lobbyists.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45</a:t>
            </a:fld>
            <a:endParaRPr lang="en-US"/>
          </a:p>
        </p:txBody>
      </p:sp>
    </p:spTree>
    <p:extLst>
      <p:ext uri="{BB962C8B-B14F-4D97-AF65-F5344CB8AC3E}">
        <p14:creationId xmlns:p14="http://schemas.microsoft.com/office/powerpoint/2010/main" val="3302703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a:t>
            </a:r>
            <a:r>
              <a:rPr lang="en-US" baseline="0" dirty="0" smtClean="0"/>
              <a:t>is a function of their cost and the funds available.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46</a:t>
            </a:fld>
            <a:endParaRPr lang="en-US"/>
          </a:p>
        </p:txBody>
      </p:sp>
    </p:spTree>
    <p:extLst>
      <p:ext uri="{BB962C8B-B14F-4D97-AF65-F5344CB8AC3E}">
        <p14:creationId xmlns:p14="http://schemas.microsoft.com/office/powerpoint/2010/main" val="852961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funds also come</a:t>
            </a:r>
            <a:r>
              <a:rPr lang="en-US" baseline="0" dirty="0" smtClean="0"/>
              <a:t> from elite political investments, which closes our second reinforcing loop that we call lobbying gains. And these gains are hugely lucrative, which is why you see industry investing over 3 billion dollars into lobbying. </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47</a:t>
            </a:fld>
            <a:endParaRPr lang="en-US"/>
          </a:p>
        </p:txBody>
      </p:sp>
    </p:spTree>
    <p:extLst>
      <p:ext uri="{BB962C8B-B14F-4D97-AF65-F5344CB8AC3E}">
        <p14:creationId xmlns:p14="http://schemas.microsoft.com/office/powerpoint/2010/main" val="2113801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lucrative? Well in some studies, these gains have been found to return anywhere from $220 to $760 for each dollar invested. That is like becoming a millionaire or multi-millionaire practically overnight just from investing less than five thousand dollars. Wouldn’t that be awesome?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48</a:t>
            </a:fld>
            <a:endParaRPr lang="en-US"/>
          </a:p>
        </p:txBody>
      </p:sp>
    </p:spTree>
    <p:extLst>
      <p:ext uri="{BB962C8B-B14F-4D97-AF65-F5344CB8AC3E}">
        <p14:creationId xmlns:p14="http://schemas.microsoft.com/office/powerpoint/2010/main" val="1947359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now the last</a:t>
            </a:r>
            <a:r>
              <a:rPr lang="en-US" baseline="0" dirty="0" smtClean="0"/>
              <a:t> </a:t>
            </a:r>
            <a:r>
              <a:rPr lang="en-US" dirty="0" smtClean="0"/>
              <a:t>loop in this set here is a small balancing</a:t>
            </a:r>
            <a:r>
              <a:rPr lang="en-US" baseline="0" dirty="0" smtClean="0"/>
              <a:t> loop that helps to achieve the desired number of lobbyist through the allocation of spending</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49</a:t>
            </a:fld>
            <a:endParaRPr lang="en-US"/>
          </a:p>
        </p:txBody>
      </p:sp>
    </p:spTree>
    <p:extLst>
      <p:ext uri="{BB962C8B-B14F-4D97-AF65-F5344CB8AC3E}">
        <p14:creationId xmlns:p14="http://schemas.microsoft.com/office/powerpoint/2010/main" val="133862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Freedom of religion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a:t>
            </a:fld>
            <a:endParaRPr lang="en-US"/>
          </a:p>
        </p:txBody>
      </p:sp>
    </p:spTree>
    <p:extLst>
      <p:ext uri="{BB962C8B-B14F-4D97-AF65-F5344CB8AC3E}">
        <p14:creationId xmlns:p14="http://schemas.microsoft.com/office/powerpoint/2010/main" val="12664567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is</a:t>
            </a:r>
            <a:r>
              <a:rPr lang="en-US" baseline="0" dirty="0" smtClean="0"/>
              <a:t> itself </a:t>
            </a:r>
            <a:r>
              <a:rPr lang="en-US" dirty="0" smtClean="0"/>
              <a:t>balanced by</a:t>
            </a:r>
            <a:r>
              <a:rPr lang="en-US" baseline="0" dirty="0" smtClean="0"/>
              <a:t> the fact that lobbyists can demand lucrative salaries when there is three billion dollars on the table. This also why half of the members now leaving Congress go on to work for K street.</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50</a:t>
            </a:fld>
            <a:endParaRPr lang="en-US"/>
          </a:p>
        </p:txBody>
      </p:sp>
    </p:spTree>
    <p:extLst>
      <p:ext uri="{BB962C8B-B14F-4D97-AF65-F5344CB8AC3E}">
        <p14:creationId xmlns:p14="http://schemas.microsoft.com/office/powerpoint/2010/main" val="3625898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the final part</a:t>
            </a:r>
            <a:r>
              <a:rPr lang="en-US" baseline="0" dirty="0" smtClean="0"/>
              <a:t> of the crony capitalism loops is the leverage that comes from the current level of transparency in Congress. Now wait, isn’t transparency supposed to be a good thing? Well, this effect actually turns out to be really important, because it is almost entirely responsible for determining the relative gain of all these crony capitalism loops. So pay attention.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51</a:t>
            </a:fld>
            <a:endParaRPr lang="en-US"/>
          </a:p>
        </p:txBody>
      </p:sp>
    </p:spTree>
    <p:extLst>
      <p:ext uri="{BB962C8B-B14F-4D97-AF65-F5344CB8AC3E}">
        <p14:creationId xmlns:p14="http://schemas.microsoft.com/office/powerpoint/2010/main" val="28491614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t>
            </a:r>
            <a:r>
              <a:rPr lang="en-US" baseline="0" dirty="0" smtClean="0"/>
              <a:t>is this leverage?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52</a:t>
            </a:fld>
            <a:endParaRPr lang="en-US"/>
          </a:p>
        </p:txBody>
      </p:sp>
    </p:spTree>
    <p:extLst>
      <p:ext uri="{BB962C8B-B14F-4D97-AF65-F5344CB8AC3E}">
        <p14:creationId xmlns:p14="http://schemas.microsoft.com/office/powerpoint/2010/main" val="502043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it goes back to a principle</a:t>
            </a:r>
            <a:r>
              <a:rPr lang="en-US" baseline="0" dirty="0" smtClean="0"/>
              <a:t> of democracy that is at least two thousand years old, when Aristotle described the Athenian ballot that was used in ancient Greece, which included tokens for secret voting like these. Now as much as we all love and hail transparency, we also know that too much of any good thing can actually be really, really bad. And what millennia of history has told us is that in some cases,</a:t>
            </a:r>
          </a:p>
          <a:p>
            <a:endParaRPr lang="en-US" baseline="0" dirty="0" smtClean="0"/>
          </a:p>
          <a:p>
            <a:r>
              <a:rPr lang="en-US" baseline="0" dirty="0" smtClean="0"/>
              <a:t>secrecy is absolutely crucial to good democracy.</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53</a:t>
            </a:fld>
            <a:endParaRPr lang="en-US"/>
          </a:p>
        </p:txBody>
      </p:sp>
    </p:spTree>
    <p:extLst>
      <p:ext uri="{BB962C8B-B14F-4D97-AF65-F5344CB8AC3E}">
        <p14:creationId xmlns:p14="http://schemas.microsoft.com/office/powerpoint/2010/main" val="3548077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54</a:t>
            </a:fld>
            <a:endParaRPr lang="en-US"/>
          </a:p>
        </p:txBody>
      </p:sp>
    </p:spTree>
    <p:extLst>
      <p:ext uri="{BB962C8B-B14F-4D97-AF65-F5344CB8AC3E}">
        <p14:creationId xmlns:p14="http://schemas.microsoft.com/office/powerpoint/2010/main" val="11239575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back in ancient</a:t>
            </a:r>
            <a:r>
              <a:rPr lang="en-US" baseline="0" dirty="0" smtClean="0"/>
              <a:t> Greece it was to protect jurors against revenge from the accused.</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55</a:t>
            </a:fld>
            <a:endParaRPr lang="en-US"/>
          </a:p>
        </p:txBody>
      </p:sp>
    </p:spTree>
    <p:extLst>
      <p:ext uri="{BB962C8B-B14F-4D97-AF65-F5344CB8AC3E}">
        <p14:creationId xmlns:p14="http://schemas.microsoft.com/office/powerpoint/2010/main" val="2508887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early British parliament, secret</a:t>
            </a:r>
            <a:r>
              <a:rPr lang="en-US" baseline="0" dirty="0" smtClean="0"/>
              <a:t> voting prevented against retaliations from the king</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56</a:t>
            </a:fld>
            <a:endParaRPr lang="en-US"/>
          </a:p>
        </p:txBody>
      </p:sp>
    </p:spTree>
    <p:extLst>
      <p:ext uri="{BB962C8B-B14F-4D97-AF65-F5344CB8AC3E}">
        <p14:creationId xmlns:p14="http://schemas.microsoft.com/office/powerpoint/2010/main" val="22056883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t>Which is why the founders borrowed the practice</a:t>
            </a:r>
            <a:r>
              <a:rPr lang="en-US" baseline="0" dirty="0" smtClean="0"/>
              <a:t> </a:t>
            </a:r>
            <a:r>
              <a:rPr lang="en-US" dirty="0" smtClean="0"/>
              <a:t>when they were </a:t>
            </a:r>
            <a:r>
              <a:rPr lang="en-US" baseline="0" dirty="0" smtClean="0"/>
              <a:t>defining the procedures for</a:t>
            </a:r>
            <a:r>
              <a:rPr lang="en-US" dirty="0" smtClean="0"/>
              <a:t> the Committee of the Whole in the House of Representatives, which is where all the important</a:t>
            </a:r>
            <a:r>
              <a:rPr lang="en-US" baseline="0" dirty="0" smtClean="0"/>
              <a:t> tax and spending bills are crafted.</a:t>
            </a:r>
            <a:endParaRPr lang="en-US" dirty="0" smtClean="0"/>
          </a:p>
        </p:txBody>
      </p:sp>
      <p:sp>
        <p:nvSpPr>
          <p:cNvPr id="4" name="Slide Number Placeholder 3"/>
          <p:cNvSpPr>
            <a:spLocks noGrp="1"/>
          </p:cNvSpPr>
          <p:nvPr>
            <p:ph type="sldNum" sz="quarter" idx="10"/>
          </p:nvPr>
        </p:nvSpPr>
        <p:spPr/>
        <p:txBody>
          <a:bodyPr/>
          <a:lstStyle/>
          <a:p>
            <a:fld id="{346BE731-A790-4EB3-9F14-B7DD9A1B9565}" type="slidenum">
              <a:rPr lang="en-US" smtClean="0"/>
              <a:t>57</a:t>
            </a:fld>
            <a:endParaRPr lang="en-US"/>
          </a:p>
        </p:txBody>
      </p:sp>
    </p:spTree>
    <p:extLst>
      <p:ext uri="{BB962C8B-B14F-4D97-AF65-F5344CB8AC3E}">
        <p14:creationId xmlns:p14="http://schemas.microsoft.com/office/powerpoint/2010/main" val="38911081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even the Constitutional</a:t>
            </a:r>
            <a:r>
              <a:rPr lang="en-US" baseline="0" dirty="0" smtClean="0"/>
              <a:t> Convention was held in the utmost secrecy in order to prevent subversion, and from which Benjamin Franklin emerged to be angrily asked, Mr. Franklin, what have you wrought? To which, he replied a republic madam, if you can keep it. And ironically, here we are today, having done that very thing.</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58</a:t>
            </a:fld>
            <a:endParaRPr lang="en-US"/>
          </a:p>
        </p:txBody>
      </p:sp>
    </p:spTree>
    <p:extLst>
      <p:ext uri="{BB962C8B-B14F-4D97-AF65-F5344CB8AC3E}">
        <p14:creationId xmlns:p14="http://schemas.microsoft.com/office/powerpoint/2010/main" val="8719498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a:t>
            </a:r>
            <a:r>
              <a:rPr lang="en-US" baseline="0" dirty="0" smtClean="0"/>
              <a:t> from the very First Congress</a:t>
            </a:r>
            <a:r>
              <a:rPr lang="en-US" dirty="0" smtClean="0"/>
              <a:t> through the next 181 years,</a:t>
            </a:r>
            <a:r>
              <a:rPr lang="en-US" baseline="0" dirty="0" smtClean="0"/>
              <a:t> much of the voting that took place during the process of writing bills actually occurred in secret, which allowed representatives to focus on what best served the people, without fear of any retribution from funders or other established interests.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59</a:t>
            </a:fld>
            <a:endParaRPr lang="en-US"/>
          </a:p>
        </p:txBody>
      </p:sp>
    </p:spTree>
    <p:extLst>
      <p:ext uri="{BB962C8B-B14F-4D97-AF65-F5344CB8AC3E}">
        <p14:creationId xmlns:p14="http://schemas.microsoft.com/office/powerpoint/2010/main" val="347088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right to assemble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a:t>
            </a:fld>
            <a:endParaRPr lang="en-US"/>
          </a:p>
        </p:txBody>
      </p:sp>
    </p:spTree>
    <p:extLst>
      <p:ext uri="{BB962C8B-B14F-4D97-AF65-F5344CB8AC3E}">
        <p14:creationId xmlns:p14="http://schemas.microsoft.com/office/powerpoint/2010/main" val="27893981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t>But in 1970, with the stroke</a:t>
            </a:r>
            <a:r>
              <a:rPr lang="en-US" baseline="0" dirty="0" smtClean="0"/>
              <a:t> of a pen, </a:t>
            </a:r>
            <a:r>
              <a:rPr lang="en-US" dirty="0" smtClean="0"/>
              <a:t>Nixon set into motion this little</a:t>
            </a:r>
            <a:r>
              <a:rPr lang="en-US" baseline="0" dirty="0" smtClean="0"/>
              <a:t> regarded “sunshine” reform that discarded this crucial principle of good democracy, and created electronic voting that could now record the identity of every single vote in Congress. Now while back then this was heralded as a victory for transparency and efficiency,</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60</a:t>
            </a:fld>
            <a:endParaRPr lang="en-US"/>
          </a:p>
        </p:txBody>
      </p:sp>
    </p:spTree>
    <p:extLst>
      <p:ext uri="{BB962C8B-B14F-4D97-AF65-F5344CB8AC3E}">
        <p14:creationId xmlns:p14="http://schemas.microsoft.com/office/powerpoint/2010/main" val="42244039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a:t>
            </a:r>
            <a:r>
              <a:rPr lang="en-US" dirty="0" smtClean="0"/>
              <a:t>fter the appeal of ultra-transparency had</a:t>
            </a:r>
            <a:r>
              <a:rPr lang="en-US" baseline="0" dirty="0" smtClean="0"/>
              <a:t> faded, many former proponents went on to conclude that</a:t>
            </a:r>
          </a:p>
          <a:p>
            <a:endParaRPr lang="en-US" baseline="0" dirty="0" smtClean="0"/>
          </a:p>
          <a:p>
            <a:r>
              <a:rPr lang="en-US" baseline="0" dirty="0" smtClean="0"/>
              <a:t>bills were actually better when they were drafted away from lobbyists’ watchful eyes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61</a:t>
            </a:fld>
            <a:endParaRPr lang="en-US"/>
          </a:p>
        </p:txBody>
      </p:sp>
    </p:spTree>
    <p:extLst>
      <p:ext uri="{BB962C8B-B14F-4D97-AF65-F5344CB8AC3E}">
        <p14:creationId xmlns:p14="http://schemas.microsoft.com/office/powerpoint/2010/main" val="33604944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some of you might be thinking, intimidation and fraud</a:t>
            </a:r>
            <a:r>
              <a:rPr lang="en-US" baseline="0" dirty="0" smtClean="0"/>
              <a:t> in Congress? Come on, how bad could it be? Yet when you start looking at it, what you will find is that the problem is actually really quite widespread. </a:t>
            </a:r>
            <a:r>
              <a:rPr lang="en-US" dirty="0" smtClean="0"/>
              <a:t>Some of the most stark</a:t>
            </a:r>
            <a:r>
              <a:rPr lang="en-US" baseline="0" dirty="0" smtClean="0"/>
              <a:t> examples include</a:t>
            </a:r>
          </a:p>
          <a:p>
            <a:endParaRPr lang="en-US" baseline="0" dirty="0" smtClean="0"/>
          </a:p>
          <a:p>
            <a:r>
              <a:rPr lang="en-US" baseline="0" dirty="0" smtClean="0"/>
              <a:t>the unprecedented amount of arm twisting that took place in the passage of Medicare part D</a:t>
            </a:r>
          </a:p>
          <a:p>
            <a:endParaRPr lang="en-US" baseline="0" dirty="0" smtClean="0"/>
          </a:p>
          <a:p>
            <a:r>
              <a:rPr lang="en-US" baseline="0" dirty="0" smtClean="0"/>
              <a:t>Or that time there was a bill in Congress that had whole paragraphs were copied word-for-word from lobbyists recommendations</a:t>
            </a:r>
          </a:p>
          <a:p>
            <a:endParaRPr lang="en-US" baseline="0" dirty="0" smtClean="0"/>
          </a:p>
          <a:p>
            <a:r>
              <a:rPr lang="en-US" baseline="0" dirty="0" smtClean="0"/>
              <a:t>And lets not forget when party leadership told its members that they were watching their voting patterns and that if they did not tow the party line, they might not get that committee assignment they really wanted. </a:t>
            </a:r>
            <a:r>
              <a:rPr lang="en-US" dirty="0" smtClean="0"/>
              <a:t>It is precisely this the kind of leverage that ultimately determines the level of amplification in the cronyism loops, </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62</a:t>
            </a:fld>
            <a:endParaRPr lang="en-US"/>
          </a:p>
        </p:txBody>
      </p:sp>
    </p:spTree>
    <p:extLst>
      <p:ext uri="{BB962C8B-B14F-4D97-AF65-F5344CB8AC3E}">
        <p14:creationId xmlns:p14="http://schemas.microsoft.com/office/powerpoint/2010/main" val="18624928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right now the</a:t>
            </a:r>
            <a:r>
              <a:rPr lang="en-US" baseline="0" dirty="0" smtClean="0"/>
              <a:t> gain</a:t>
            </a:r>
            <a:r>
              <a:rPr lang="en-US" dirty="0" smtClean="0"/>
              <a:t> is cranked to eleven.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63</a:t>
            </a:fld>
            <a:endParaRPr lang="en-US"/>
          </a:p>
        </p:txBody>
      </p:sp>
    </p:spTree>
    <p:extLst>
      <p:ext uri="{BB962C8B-B14F-4D97-AF65-F5344CB8AC3E}">
        <p14:creationId xmlns:p14="http://schemas.microsoft.com/office/powerpoint/2010/main" val="8738356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that</a:t>
            </a:r>
            <a:r>
              <a:rPr lang="en-US" baseline="0" dirty="0" smtClean="0"/>
              <a:t> is crony capitalism, now what about the people? Well they are currently dominated by the elitism loops, which this time are actually reinforcing a decline in many of the important factors related to equality. The first of these begins with the effort that politicians put into contacting wealthy donors, which according to a number of leaked memos can range anywhere from at least thirty to as much as eighty percent of their time. This translates into spending two to six hours every single day, just dialing for dollars. Crazy.</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64</a:t>
            </a:fld>
            <a:endParaRPr lang="en-US"/>
          </a:p>
        </p:txBody>
      </p:sp>
    </p:spTree>
    <p:extLst>
      <p:ext uri="{BB962C8B-B14F-4D97-AF65-F5344CB8AC3E}">
        <p14:creationId xmlns:p14="http://schemas.microsoft.com/office/powerpoint/2010/main" val="18552760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so now we can figure that the amount of effort they put in is,</a:t>
            </a:r>
            <a:r>
              <a:rPr lang="en-US" baseline="0" dirty="0" smtClean="0"/>
              <a:t> in part, a function of the total amount that the candidates expect they need to win the election, as compared to what they have already raised.</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65</a:t>
            </a:fld>
            <a:endParaRPr lang="en-US"/>
          </a:p>
        </p:txBody>
      </p:sp>
    </p:spTree>
    <p:extLst>
      <p:ext uri="{BB962C8B-B14F-4D97-AF65-F5344CB8AC3E}">
        <p14:creationId xmlns:p14="http://schemas.microsoft.com/office/powerpoint/2010/main" val="26690521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a</a:t>
            </a:r>
            <a:r>
              <a:rPr lang="en-US" baseline="0" dirty="0" smtClean="0"/>
              <a:t> campaign is expected to cost, is determined by the relative price of advertising, which is in turn affected by voters’ trust in government. That is to say, that as people grow more and more disgusted with politics, the more they try to avoid political messaging</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66</a:t>
            </a:fld>
            <a:endParaRPr lang="en-US"/>
          </a:p>
        </p:txBody>
      </p:sp>
    </p:spTree>
    <p:extLst>
      <p:ext uri="{BB962C8B-B14F-4D97-AF65-F5344CB8AC3E}">
        <p14:creationId xmlns:p14="http://schemas.microsoft.com/office/powerpoint/2010/main" val="30938113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which means that candidates then have to spend more and more money on ads convincing this shrinking pool of voters, just to show up at the polls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67</a:t>
            </a:fld>
            <a:endParaRPr lang="en-US"/>
          </a:p>
        </p:txBody>
      </p:sp>
    </p:spTree>
    <p:extLst>
      <p:ext uri="{BB962C8B-B14F-4D97-AF65-F5344CB8AC3E}">
        <p14:creationId xmlns:p14="http://schemas.microsoft.com/office/powerpoint/2010/main" val="1980306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trust in government is</a:t>
            </a:r>
            <a:r>
              <a:rPr lang="en-US" baseline="0" dirty="0" smtClean="0"/>
              <a:t> then related to ratio of policies that favor elites as compared to the policies that favor everyone else, which completes the first of our elitism loops that we call voter engagement.</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68</a:t>
            </a:fld>
            <a:endParaRPr lang="en-US"/>
          </a:p>
        </p:txBody>
      </p:sp>
    </p:spTree>
    <p:extLst>
      <p:ext uri="{BB962C8B-B14F-4D97-AF65-F5344CB8AC3E}">
        <p14:creationId xmlns:p14="http://schemas.microsoft.com/office/powerpoint/2010/main" val="33637630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two loops are based on the size of middle-class, small-dollar, contributions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69</a:t>
            </a:fld>
            <a:endParaRPr lang="en-US"/>
          </a:p>
        </p:txBody>
      </p:sp>
    </p:spTree>
    <p:extLst>
      <p:ext uri="{BB962C8B-B14F-4D97-AF65-F5344CB8AC3E}">
        <p14:creationId xmlns:p14="http://schemas.microsoft.com/office/powerpoint/2010/main" val="171829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right to bear arms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a:t>
            </a:fld>
            <a:endParaRPr lang="en-US"/>
          </a:p>
        </p:txBody>
      </p:sp>
    </p:spTree>
    <p:extLst>
      <p:ext uri="{BB962C8B-B14F-4D97-AF65-F5344CB8AC3E}">
        <p14:creationId xmlns:p14="http://schemas.microsoft.com/office/powerpoint/2010/main" val="8442450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rise</a:t>
            </a:r>
            <a:r>
              <a:rPr lang="en-US" baseline="0" dirty="0" smtClean="0"/>
              <a:t> and fall in relation to voter trust in government to form the reinforcing loops we call voter participation.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70</a:t>
            </a:fld>
            <a:endParaRPr lang="en-US"/>
          </a:p>
        </p:txBody>
      </p:sp>
    </p:spTree>
    <p:extLst>
      <p:ext uri="{BB962C8B-B14F-4D97-AF65-F5344CB8AC3E}">
        <p14:creationId xmlns:p14="http://schemas.microsoft.com/office/powerpoint/2010/main" val="17906396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loop adds</a:t>
            </a:r>
            <a:r>
              <a:rPr lang="en-US" baseline="0" dirty="0" smtClean="0"/>
              <a:t> the relationship to middle class income, which determines how much voter influence there is over policies in Congress.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71</a:t>
            </a:fld>
            <a:endParaRPr lang="en-US"/>
          </a:p>
        </p:txBody>
      </p:sp>
    </p:spTree>
    <p:extLst>
      <p:ext uri="{BB962C8B-B14F-4D97-AF65-F5344CB8AC3E}">
        <p14:creationId xmlns:p14="http://schemas.microsoft.com/office/powerpoint/2010/main" val="36051730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loop, is then another small balancing</a:t>
            </a:r>
            <a:r>
              <a:rPr lang="en-US" baseline="0" dirty="0" smtClean="0"/>
              <a:t> loop, which ensures that campaigns only raise what they expect they need to win.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72</a:t>
            </a:fld>
            <a:endParaRPr lang="en-US"/>
          </a:p>
        </p:txBody>
      </p:sp>
    </p:spTree>
    <p:extLst>
      <p:ext uri="{BB962C8B-B14F-4D97-AF65-F5344CB8AC3E}">
        <p14:creationId xmlns:p14="http://schemas.microsoft.com/office/powerpoint/2010/main" val="13791242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Alight, so when we put this all back together what we see is that</a:t>
            </a:r>
            <a:r>
              <a:rPr lang="en-US" baseline="0" dirty="0" smtClean="0"/>
              <a:t> with all the elitism </a:t>
            </a:r>
            <a:r>
              <a:rPr lang="en-US" dirty="0" smtClean="0"/>
              <a:t>loops pushing voters down and all the crony capitalism pushing elites up</a:t>
            </a:r>
            <a:r>
              <a:rPr lang="en-US" baseline="0" dirty="0" smtClean="0"/>
              <a:t> we now have a way to </a:t>
            </a:r>
            <a:r>
              <a:rPr lang="en-US" dirty="0" smtClean="0"/>
              <a:t>precisely</a:t>
            </a:r>
            <a:r>
              <a:rPr lang="en-US" baseline="0" dirty="0" smtClean="0"/>
              <a:t> </a:t>
            </a:r>
            <a:r>
              <a:rPr lang="en-US" dirty="0" smtClean="0"/>
              <a:t>measure the overall </a:t>
            </a:r>
            <a:r>
              <a:rPr lang="en-US" baseline="0" dirty="0" smtClean="0"/>
              <a:t>direction that our country is headed, so that when we ask the question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73</a:t>
            </a:fld>
            <a:endParaRPr lang="en-US"/>
          </a:p>
        </p:txBody>
      </p:sp>
    </p:spTree>
    <p:extLst>
      <p:ext uri="{BB962C8B-B14F-4D97-AF65-F5344CB8AC3E}">
        <p14:creationId xmlns:p14="http://schemas.microsoft.com/office/powerpoint/2010/main" val="38775403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we get here? We now have a definitive answer.</a:t>
            </a:r>
            <a:r>
              <a:rPr lang="en-US" baseline="0" dirty="0" smtClean="0"/>
              <a:t> Alright, so let’s go look at the actual model.</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74</a:t>
            </a:fld>
            <a:endParaRPr lang="en-US"/>
          </a:p>
        </p:txBody>
      </p:sp>
    </p:spTree>
    <p:extLst>
      <p:ext uri="{BB962C8B-B14F-4D97-AF65-F5344CB8AC3E}">
        <p14:creationId xmlns:p14="http://schemas.microsoft.com/office/powerpoint/2010/main" val="35306407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now that we have a model that</a:t>
            </a:r>
            <a:r>
              <a:rPr lang="en-US" baseline="0" dirty="0" smtClean="0"/>
              <a:t> is properly calibrated to how we got here, we can now finally ask</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75</a:t>
            </a:fld>
            <a:endParaRPr lang="en-US"/>
          </a:p>
        </p:txBody>
      </p:sp>
    </p:spTree>
    <p:extLst>
      <p:ext uri="{BB962C8B-B14F-4D97-AF65-F5344CB8AC3E}">
        <p14:creationId xmlns:p14="http://schemas.microsoft.com/office/powerpoint/2010/main" val="25396920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fix it?</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76</a:t>
            </a:fld>
            <a:endParaRPr lang="en-US"/>
          </a:p>
        </p:txBody>
      </p:sp>
    </p:spTree>
    <p:extLst>
      <p:ext uri="{BB962C8B-B14F-4D97-AF65-F5344CB8AC3E}">
        <p14:creationId xmlns:p14="http://schemas.microsoft.com/office/powerpoint/2010/main" val="14644480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fortunately there is</a:t>
            </a:r>
            <a:r>
              <a:rPr lang="en-US" baseline="0" dirty="0" smtClean="0"/>
              <a:t> already legislation that has been proposed in Congress that includes three different policies that we can now try out. The first is a voucher system that provides a fifty dollar tax rebate per election, so twenty-five dollars per year, for each voter</a:t>
            </a:r>
          </a:p>
          <a:p>
            <a:endParaRPr lang="en-US" baseline="0" dirty="0" smtClean="0"/>
          </a:p>
          <a:p>
            <a:r>
              <a:rPr lang="en-US" baseline="0" dirty="0" smtClean="0"/>
              <a:t>The second is a small dollar match of either six to one or nine to one for amounts under $150</a:t>
            </a:r>
          </a:p>
          <a:p>
            <a:endParaRPr lang="en-US" baseline="0" dirty="0" smtClean="0"/>
          </a:p>
          <a:p>
            <a:r>
              <a:rPr lang="en-US" baseline="0" dirty="0" smtClean="0"/>
              <a:t>And the third, are media cost controls that set the lowest unit cost for campaign ads</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77</a:t>
            </a:fld>
            <a:endParaRPr lang="en-US"/>
          </a:p>
        </p:txBody>
      </p:sp>
    </p:spTree>
    <p:extLst>
      <p:ext uri="{BB962C8B-B14F-4D97-AF65-F5344CB8AC3E}">
        <p14:creationId xmlns:p14="http://schemas.microsoft.com/office/powerpoint/2010/main" val="41133491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a:t>
            </a:r>
            <a:r>
              <a:rPr lang="en-US" baseline="0" dirty="0" smtClean="0"/>
              <a:t> this bill is still missing a very crucial part, and that is the leverage that elites and lobbyists enjoy from being able to see precisely who is delivering on investments to stuff favorable policies into bills in Congress.</a:t>
            </a:r>
          </a:p>
          <a:p>
            <a:endParaRPr lang="en-US" baseline="0" dirty="0" smtClean="0"/>
          </a:p>
          <a:p>
            <a:r>
              <a:rPr lang="en-US" baseline="0" dirty="0" smtClean="0"/>
              <a:t>To counter this we propose a fourth policy, which makes the process of crafting bills secret, and shifts the focus of transparency onto the final bill. Because lets face it, average citizens are not ever going to watch every move in Congress and even if they did, what leverage would they have on a daily basis? It is only the quality of the final bills that actually matters, and that is what we should be holding members accountable for come election day. If representatives could craft bills away from the microscope of invested interests, history has told us time and again that they will deliver a much better product. Okay, so now lets go back to the model and start looking into the future.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78</a:t>
            </a:fld>
            <a:endParaRPr lang="en-US"/>
          </a:p>
        </p:txBody>
      </p:sp>
    </p:spTree>
    <p:extLst>
      <p:ext uri="{BB962C8B-B14F-4D97-AF65-F5344CB8AC3E}">
        <p14:creationId xmlns:p14="http://schemas.microsoft.com/office/powerpoint/2010/main" val="10669266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now we know in more precise terms than ever before, how</a:t>
            </a:r>
            <a:r>
              <a:rPr lang="en-US" baseline="0" dirty="0" smtClean="0"/>
              <a:t> we got here and what each policy can do to restore citizen equality.</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79</a:t>
            </a:fld>
            <a:endParaRPr lang="en-US"/>
          </a:p>
        </p:txBody>
      </p:sp>
    </p:spTree>
    <p:extLst>
      <p:ext uri="{BB962C8B-B14F-4D97-AF65-F5344CB8AC3E}">
        <p14:creationId xmlns:p14="http://schemas.microsoft.com/office/powerpoint/2010/main" val="367064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each get one vote</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8</a:t>
            </a:fld>
            <a:endParaRPr lang="en-US"/>
          </a:p>
        </p:txBody>
      </p:sp>
    </p:spTree>
    <p:extLst>
      <p:ext uri="{BB962C8B-B14F-4D97-AF65-F5344CB8AC3E}">
        <p14:creationId xmlns:p14="http://schemas.microsoft.com/office/powerpoint/2010/main" val="28179457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we need to know now is, what is the master combination?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80</a:t>
            </a:fld>
            <a:endParaRPr lang="en-US"/>
          </a:p>
        </p:txBody>
      </p:sp>
    </p:spTree>
    <p:extLst>
      <p:ext uri="{BB962C8B-B14F-4D97-AF65-F5344CB8AC3E}">
        <p14:creationId xmlns:p14="http://schemas.microsoft.com/office/powerpoint/2010/main" val="21144948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so if you made</a:t>
            </a:r>
            <a:r>
              <a:rPr lang="en-US" baseline="0" dirty="0" smtClean="0"/>
              <a:t> it this far, congratulations, you now know without any doubt that right now, we have lost citizen equality in a big way, and that is hurting each and every one of us outside that tiny group of elites. Yet this is not a problem without a solution. In fact the solutions are really quite simple, because they do not infringe upon the freedom of speech and expression, which means they can be passed right now in Congress. This means that when someone asks you the question:</a:t>
            </a:r>
          </a:p>
          <a:p>
            <a:endParaRPr lang="en-US" baseline="0" dirty="0" smtClean="0"/>
          </a:p>
          <a:p>
            <a:r>
              <a:rPr lang="en-US" baseline="0" dirty="0" smtClean="0"/>
              <a:t>As citizens, can we really be equal again, you can now answer</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81</a:t>
            </a:fld>
            <a:endParaRPr lang="en-US"/>
          </a:p>
        </p:txBody>
      </p:sp>
    </p:spTree>
    <p:extLst>
      <p:ext uri="{BB962C8B-B14F-4D97-AF65-F5344CB8AC3E}">
        <p14:creationId xmlns:p14="http://schemas.microsoft.com/office/powerpoint/2010/main" val="32032917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yes we</a:t>
            </a:r>
            <a:r>
              <a:rPr lang="en-US" baseline="0" dirty="0" smtClean="0"/>
              <a:t> can have equal representation in Congress once again.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82</a:t>
            </a:fld>
            <a:endParaRPr lang="en-US"/>
          </a:p>
        </p:txBody>
      </p:sp>
    </p:spTree>
    <p:extLst>
      <p:ext uri="{BB962C8B-B14F-4D97-AF65-F5344CB8AC3E}">
        <p14:creationId xmlns:p14="http://schemas.microsoft.com/office/powerpoint/2010/main" val="16850790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well thanks everyone for watching. Please feel free to visit Bruce</a:t>
            </a:r>
            <a:r>
              <a:rPr lang="en-US" baseline="0" dirty="0" smtClean="0"/>
              <a:t> Skarin dot com to download the full paper, data, and models that were used in this presentation. Along with this presentation itself, then share, remix, and do whatever you can to help bring our nation back to the people. Because after decades of corruption we still have a ton of work to do in fixing this mess, but once we take care of this first problem, then as Lessig promises, great things, American things, will be possible once again.</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83</a:t>
            </a:fld>
            <a:endParaRPr lang="en-US"/>
          </a:p>
        </p:txBody>
      </p:sp>
    </p:spTree>
    <p:extLst>
      <p:ext uri="{BB962C8B-B14F-4D97-AF65-F5344CB8AC3E}">
        <p14:creationId xmlns:p14="http://schemas.microsoft.com/office/powerpoint/2010/main" val="202082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all entitled to due process under the law</a:t>
            </a:r>
            <a:endParaRPr lang="en-US" dirty="0"/>
          </a:p>
        </p:txBody>
      </p:sp>
      <p:sp>
        <p:nvSpPr>
          <p:cNvPr id="4" name="Slide Number Placeholder 3"/>
          <p:cNvSpPr>
            <a:spLocks noGrp="1"/>
          </p:cNvSpPr>
          <p:nvPr>
            <p:ph type="sldNum" sz="quarter" idx="10"/>
          </p:nvPr>
        </p:nvSpPr>
        <p:spPr/>
        <p:txBody>
          <a:bodyPr/>
          <a:lstStyle/>
          <a:p>
            <a:fld id="{346BE731-A790-4EB3-9F14-B7DD9A1B9565}" type="slidenum">
              <a:rPr lang="en-US" smtClean="0"/>
              <a:t>9</a:t>
            </a:fld>
            <a:endParaRPr lang="en-US"/>
          </a:p>
        </p:txBody>
      </p:sp>
    </p:spTree>
    <p:extLst>
      <p:ext uri="{BB962C8B-B14F-4D97-AF65-F5344CB8AC3E}">
        <p14:creationId xmlns:p14="http://schemas.microsoft.com/office/powerpoint/2010/main" val="122248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57D75E-548D-4A81-9820-0A455C5F9F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39784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7D75E-548D-4A81-9820-0A455C5F9F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425395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7D75E-548D-4A81-9820-0A455C5F9F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138444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7D75E-548D-4A81-9820-0A455C5F9F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307758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7D75E-548D-4A81-9820-0A455C5F9F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14255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7D75E-548D-4A81-9820-0A455C5F9F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221042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7D75E-548D-4A81-9820-0A455C5F9F57}"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288633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7D75E-548D-4A81-9820-0A455C5F9F57}"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242947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7D75E-548D-4A81-9820-0A455C5F9F57}"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180333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7D75E-548D-4A81-9820-0A455C5F9F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371644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7D75E-548D-4A81-9820-0A455C5F9F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FAA5E-4782-4D99-8A3A-1A3784AD8E47}" type="slidenum">
              <a:rPr lang="en-US" smtClean="0"/>
              <a:t>‹#›</a:t>
            </a:fld>
            <a:endParaRPr lang="en-US"/>
          </a:p>
        </p:txBody>
      </p:sp>
    </p:spTree>
    <p:extLst>
      <p:ext uri="{BB962C8B-B14F-4D97-AF65-F5344CB8AC3E}">
        <p14:creationId xmlns:p14="http://schemas.microsoft.com/office/powerpoint/2010/main" val="63198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7D75E-548D-4A81-9820-0A455C5F9F57}" type="datetimeFigureOut">
              <a:rPr lang="en-US" smtClean="0"/>
              <a:t>9/3/2015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FAA5E-4782-4D99-8A3A-1A3784AD8E47}" type="slidenum">
              <a:rPr lang="en-US" smtClean="0"/>
              <a:t>‹#›</a:t>
            </a:fld>
            <a:endParaRPr lang="en-US"/>
          </a:p>
        </p:txBody>
      </p:sp>
    </p:spTree>
    <p:extLst>
      <p:ext uri="{BB962C8B-B14F-4D97-AF65-F5344CB8AC3E}">
        <p14:creationId xmlns:p14="http://schemas.microsoft.com/office/powerpoint/2010/main" val="11722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uceskari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lessigforpresiden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goodreads.com/work/quotes/2207778" TargetMode="External"/><Relationship Id="rId4" Type="http://schemas.openxmlformats.org/officeDocument/2006/relationships/hyperlink" Target="https://www.goodreads.com/author/show/3706.George_Orwell"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6930"/>
            <a:ext cx="9144000" cy="914400"/>
          </a:xfrm>
        </p:spPr>
        <p:txBody>
          <a:bodyPr>
            <a:normAutofit/>
          </a:bodyPr>
          <a:lstStyle/>
          <a:p>
            <a:r>
              <a:rPr lang="en-US" b="1" dirty="0" smtClean="0"/>
              <a:t>Citizen Equality</a:t>
            </a:r>
            <a:endParaRPr lang="en-US" b="1" dirty="0"/>
          </a:p>
        </p:txBody>
      </p:sp>
      <p:sp>
        <p:nvSpPr>
          <p:cNvPr id="3" name="Subtitle 2"/>
          <p:cNvSpPr>
            <a:spLocks noGrp="1"/>
          </p:cNvSpPr>
          <p:nvPr>
            <p:ph type="subTitle" idx="1"/>
          </p:nvPr>
        </p:nvSpPr>
        <p:spPr>
          <a:xfrm>
            <a:off x="1524000" y="4271058"/>
            <a:ext cx="9144000" cy="1453468"/>
          </a:xfrm>
        </p:spPr>
        <p:txBody>
          <a:bodyPr>
            <a:normAutofit/>
          </a:bodyPr>
          <a:lstStyle/>
          <a:p>
            <a:r>
              <a:rPr lang="en-US" dirty="0" smtClean="0"/>
              <a:t>Bruce Skarin – </a:t>
            </a:r>
            <a:r>
              <a:rPr lang="en-US" dirty="0" smtClean="0">
                <a:hlinkClick r:id="rId3"/>
              </a:rPr>
              <a:t>www.bruceskarin.com</a:t>
            </a:r>
            <a:endParaRPr lang="en-US" dirty="0" smtClean="0"/>
          </a:p>
          <a:p>
            <a:r>
              <a:rPr lang="en-US" dirty="0" smtClean="0"/>
              <a:t>&amp;</a:t>
            </a:r>
          </a:p>
          <a:p>
            <a:r>
              <a:rPr lang="en-US" dirty="0" smtClean="0"/>
              <a:t>Jamie Melhuish</a:t>
            </a:r>
          </a:p>
          <a:p>
            <a:endParaRPr lang="en-US"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0990" y="5895297"/>
            <a:ext cx="2510019" cy="572540"/>
          </a:xfrm>
          <a:prstGeom prst="rect">
            <a:avLst/>
          </a:prstGeom>
        </p:spPr>
      </p:pic>
    </p:spTree>
    <p:extLst>
      <p:ext uri="{BB962C8B-B14F-4D97-AF65-F5344CB8AC3E}">
        <p14:creationId xmlns:p14="http://schemas.microsoft.com/office/powerpoint/2010/main" val="76644244"/>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f/f2/NYC_IRS_office_by_Matthew_Bisanz.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0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86758"/>
      </p:ext>
    </p:extLst>
  </p:cSld>
  <p:clrMapOvr>
    <a:masterClrMapping/>
  </p:clrMapOvr>
  <p:transition>
    <p:push di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37160"/>
            <a:ext cx="12188952" cy="6602349"/>
          </a:xfrm>
          <a:prstGeom prst="rect">
            <a:avLst/>
          </a:prstGeom>
          <a:noFill/>
          <a:ln>
            <a:noFill/>
          </a:ln>
        </p:spPr>
      </p:pic>
    </p:spTree>
    <p:extLst>
      <p:ext uri="{BB962C8B-B14F-4D97-AF65-F5344CB8AC3E}">
        <p14:creationId xmlns:p14="http://schemas.microsoft.com/office/powerpoint/2010/main" val="3847898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Yet as citizens, are we still equal?</a:t>
            </a:r>
            <a:endParaRPr lang="en-US" b="1" dirty="0"/>
          </a:p>
        </p:txBody>
      </p:sp>
    </p:spTree>
    <p:extLst>
      <p:ext uri="{BB962C8B-B14F-4D97-AF65-F5344CB8AC3E}">
        <p14:creationId xmlns:p14="http://schemas.microsoft.com/office/powerpoint/2010/main" val="383786568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1974" y="1920240"/>
            <a:ext cx="5860026" cy="3017520"/>
          </a:xfrm>
        </p:spPr>
        <p:txBody>
          <a:bodyPr>
            <a:normAutofit/>
          </a:bodyPr>
          <a:lstStyle/>
          <a:p>
            <a:pPr marL="0" indent="0">
              <a:buNone/>
            </a:pPr>
            <a:r>
              <a:rPr lang="en-US" sz="3200" dirty="0" smtClean="0">
                <a:latin typeface="Georgia" panose="02040502050405020303" pitchFamily="18" charset="0"/>
              </a:rPr>
              <a:t>“The </a:t>
            </a:r>
            <a:r>
              <a:rPr lang="en-US" sz="3200" dirty="0">
                <a:latin typeface="Georgia" panose="02040502050405020303" pitchFamily="18" charset="0"/>
              </a:rPr>
              <a:t>core principle of representative democracy is that we are all equal </a:t>
            </a:r>
            <a:r>
              <a:rPr lang="en-US" sz="3200" dirty="0" smtClean="0">
                <a:latin typeface="Georgia" panose="02040502050405020303" pitchFamily="18" charset="0"/>
              </a:rPr>
              <a:t>citizens.</a:t>
            </a:r>
          </a:p>
          <a:p>
            <a:pPr marL="0" indent="0">
              <a:buNone/>
            </a:pPr>
            <a:r>
              <a:rPr lang="en-US" sz="3200" b="1" dirty="0" smtClean="0">
                <a:latin typeface="Georgia" panose="02040502050405020303" pitchFamily="18" charset="0"/>
              </a:rPr>
              <a:t>Corruption</a:t>
            </a:r>
            <a:r>
              <a:rPr lang="en-US" sz="3200" dirty="0" smtClean="0">
                <a:latin typeface="Georgia" panose="02040502050405020303" pitchFamily="18" charset="0"/>
              </a:rPr>
              <a:t> </a:t>
            </a:r>
            <a:r>
              <a:rPr lang="en-US" sz="3200" dirty="0">
                <a:latin typeface="Georgia" panose="02040502050405020303" pitchFamily="18" charset="0"/>
              </a:rPr>
              <a:t>creates 2nd class citizens</a:t>
            </a:r>
            <a:r>
              <a:rPr lang="en-US" sz="3200" dirty="0" smtClean="0">
                <a:latin typeface="Georgia" panose="02040502050405020303" pitchFamily="18" charset="0"/>
              </a:rPr>
              <a:t>.”</a:t>
            </a:r>
          </a:p>
          <a:p>
            <a:pPr marL="0" indent="0">
              <a:buNone/>
            </a:pPr>
            <a:r>
              <a:rPr lang="en-US" sz="3200" dirty="0">
                <a:solidFill>
                  <a:srgbClr val="181818"/>
                </a:solidFill>
              </a:rPr>
              <a:t>―</a:t>
            </a:r>
            <a:r>
              <a:rPr lang="en-US" sz="3200" dirty="0" smtClean="0"/>
              <a:t> Lawrence Lessig (</a:t>
            </a:r>
            <a:r>
              <a:rPr lang="en-US" sz="3200" dirty="0" smtClean="0">
                <a:hlinkClick r:id="rId3"/>
              </a:rPr>
              <a:t>2015</a:t>
            </a:r>
            <a:r>
              <a:rPr lang="en-US" sz="3200" dirty="0" smtClean="0"/>
              <a:t>)</a:t>
            </a:r>
            <a:endParaRPr lang="en-US" sz="3200" dirty="0"/>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6331974" cy="6858000"/>
          </a:xfrm>
          <a:prstGeom prst="rect">
            <a:avLst/>
          </a:prstGeom>
        </p:spPr>
      </p:pic>
    </p:spTree>
    <p:extLst>
      <p:ext uri="{BB962C8B-B14F-4D97-AF65-F5344CB8AC3E}">
        <p14:creationId xmlns:p14="http://schemas.microsoft.com/office/powerpoint/2010/main" val="296863632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971800"/>
            <a:ext cx="11887200" cy="914400"/>
          </a:xfrm>
        </p:spPr>
        <p:txBody>
          <a:bodyPr>
            <a:noAutofit/>
          </a:bodyPr>
          <a:lstStyle/>
          <a:p>
            <a:r>
              <a:rPr lang="en-US" b="1" dirty="0" smtClean="0"/>
              <a:t>Corruption, creates 2</a:t>
            </a:r>
            <a:r>
              <a:rPr lang="en-US" b="1" baseline="30000" dirty="0" smtClean="0"/>
              <a:t>nd</a:t>
            </a:r>
            <a:r>
              <a:rPr lang="en-US" b="1" dirty="0" smtClean="0"/>
              <a:t> class citizens</a:t>
            </a:r>
            <a:endParaRPr lang="en-US" b="1" dirty="0"/>
          </a:p>
        </p:txBody>
      </p:sp>
    </p:spTree>
    <p:extLst>
      <p:ext uri="{BB962C8B-B14F-4D97-AF65-F5344CB8AC3E}">
        <p14:creationId xmlns:p14="http://schemas.microsoft.com/office/powerpoint/2010/main" val="339315119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971800"/>
            <a:ext cx="11887200" cy="914400"/>
          </a:xfrm>
        </p:spPr>
        <p:txBody>
          <a:bodyPr>
            <a:noAutofit/>
          </a:bodyPr>
          <a:lstStyle/>
          <a:p>
            <a:r>
              <a:rPr lang="en-US" b="1" dirty="0" smtClean="0"/>
              <a:t>Institutional Corruption</a:t>
            </a:r>
            <a:endParaRPr lang="en-US" b="1" dirty="0"/>
          </a:p>
        </p:txBody>
      </p:sp>
    </p:spTree>
    <p:extLst>
      <p:ext uri="{BB962C8B-B14F-4D97-AF65-F5344CB8AC3E}">
        <p14:creationId xmlns:p14="http://schemas.microsoft.com/office/powerpoint/2010/main" val="337761803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Institutional Corruption?</a:t>
            </a:r>
            <a:endParaRPr lang="en-US" dirty="0"/>
          </a:p>
        </p:txBody>
      </p:sp>
      <p:sp>
        <p:nvSpPr>
          <p:cNvPr id="3" name="Content Placeholder 2"/>
          <p:cNvSpPr>
            <a:spLocks noGrp="1"/>
          </p:cNvSpPr>
          <p:nvPr>
            <p:ph idx="1"/>
          </p:nvPr>
        </p:nvSpPr>
        <p:spPr/>
        <p:txBody>
          <a:bodyPr/>
          <a:lstStyle/>
          <a:p>
            <a:pPr marL="0" indent="0" algn="ctr">
              <a:buNone/>
            </a:pPr>
            <a:r>
              <a:rPr lang="en-US" sz="3600" i="1" dirty="0"/>
              <a:t>“Institutional corruption is manifest when there is a systemic and strategic influence which is legal, or even currently ethical, that undermines the institution’s effectiveness by diverting it from its purpose or weakening its ability to achieve its purpose, including, to the extent relevant to its purpose, weakening either the public’s trust in that institution or the institution’s inherent trustworthiness.” </a:t>
            </a:r>
            <a:r>
              <a:rPr lang="en-US" sz="3600" i="1" dirty="0" smtClean="0"/>
              <a:t>–Lawrence Lessig </a:t>
            </a:r>
            <a:r>
              <a:rPr lang="en-US" sz="3600" i="1" dirty="0"/>
              <a:t>(2014)</a:t>
            </a:r>
            <a:endParaRPr lang="en-US" dirty="0"/>
          </a:p>
        </p:txBody>
      </p:sp>
    </p:spTree>
    <p:extLst>
      <p:ext uri="{BB962C8B-B14F-4D97-AF65-F5344CB8AC3E}">
        <p14:creationId xmlns:p14="http://schemas.microsoft.com/office/powerpoint/2010/main" val="3925663577"/>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Institutional Corruption?</a:t>
            </a:r>
            <a:endParaRPr lang="en-US" dirty="0"/>
          </a:p>
        </p:txBody>
      </p:sp>
      <p:sp>
        <p:nvSpPr>
          <p:cNvPr id="3" name="Content Placeholder 2"/>
          <p:cNvSpPr>
            <a:spLocks noGrp="1"/>
          </p:cNvSpPr>
          <p:nvPr>
            <p:ph idx="1"/>
          </p:nvPr>
        </p:nvSpPr>
        <p:spPr/>
        <p:txBody>
          <a:bodyPr/>
          <a:lstStyle/>
          <a:p>
            <a:pPr marL="0" indent="0" algn="ctr">
              <a:buNone/>
            </a:pPr>
            <a:r>
              <a:rPr lang="en-US" sz="3600" i="1" dirty="0"/>
              <a:t>“Institutional corruption is manifest when </a:t>
            </a:r>
            <a:r>
              <a:rPr lang="en-US" sz="3600" i="1" dirty="0">
                <a:effectLst>
                  <a:glow rad="241300">
                    <a:schemeClr val="accent4">
                      <a:satMod val="175000"/>
                      <a:alpha val="60000"/>
                    </a:schemeClr>
                  </a:glow>
                </a:effectLst>
              </a:rPr>
              <a:t>there is a systemic and strategic influence which is legal, or even currently ethical</a:t>
            </a:r>
            <a:r>
              <a:rPr lang="en-US" sz="3600" i="1" dirty="0"/>
              <a:t>, that undermines the institution’s effectiveness by diverting it from its purpose or weakening its ability to achieve its purpose, including, to the extent relevant to its purpose, weakening either the public’s trust in that institution or the institution’s inherent trustworthiness.” –Lawrence Lessig (2014)</a:t>
            </a:r>
            <a:endParaRPr lang="en-US" dirty="0"/>
          </a:p>
        </p:txBody>
      </p:sp>
    </p:spTree>
    <p:extLst>
      <p:ext uri="{BB962C8B-B14F-4D97-AF65-F5344CB8AC3E}">
        <p14:creationId xmlns:p14="http://schemas.microsoft.com/office/powerpoint/2010/main" val="1695637244"/>
      </p:ext>
    </p:extLst>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23410330"/>
              </p:ext>
            </p:extLst>
          </p:nvPr>
        </p:nvGraphicFramePr>
        <p:xfrm>
          <a:off x="152400"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724473"/>
      </p:ext>
    </p:extLst>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719443048"/>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6271969"/>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12536491"/>
              </p:ext>
            </p:extLst>
          </p:nvPr>
        </p:nvGraphicFramePr>
        <p:xfrm>
          <a:off x="155448" y="228599"/>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1377450"/>
      </p:ext>
    </p:extLst>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a/George-orwell-BBC.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06706"/>
            <a:ext cx="4778477" cy="66512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74890" y="2624411"/>
            <a:ext cx="6096000" cy="1815882"/>
          </a:xfrm>
          <a:prstGeom prst="rect">
            <a:avLst/>
          </a:prstGeom>
        </p:spPr>
        <p:txBody>
          <a:bodyPr>
            <a:spAutoFit/>
          </a:bodyPr>
          <a:lstStyle/>
          <a:p>
            <a:r>
              <a:rPr lang="en-US" sz="2800" dirty="0">
                <a:solidFill>
                  <a:srgbClr val="181818"/>
                </a:solidFill>
                <a:latin typeface="Georgia" panose="02040502050405020303" pitchFamily="18" charset="0"/>
              </a:rPr>
              <a:t>“All animals are equal, but some animals are more equal than others.”</a:t>
            </a:r>
          </a:p>
          <a:p>
            <a:r>
              <a:rPr lang="en-US" sz="2800" dirty="0"/>
              <a:t/>
            </a:r>
            <a:br>
              <a:rPr lang="en-US" sz="2800" dirty="0"/>
            </a:br>
            <a:r>
              <a:rPr lang="en-US" sz="2800" dirty="0">
                <a:solidFill>
                  <a:srgbClr val="181818"/>
                </a:solidFill>
              </a:rPr>
              <a:t>― </a:t>
            </a:r>
            <a:r>
              <a:rPr lang="en-US" sz="2800" dirty="0">
                <a:solidFill>
                  <a:srgbClr val="666600"/>
                </a:solidFill>
                <a:hlinkClick r:id="rId4"/>
              </a:rPr>
              <a:t>George Orwell</a:t>
            </a:r>
            <a:r>
              <a:rPr lang="en-US" sz="2800" dirty="0">
                <a:solidFill>
                  <a:srgbClr val="181818"/>
                </a:solidFill>
              </a:rPr>
              <a:t>, </a:t>
            </a:r>
            <a:r>
              <a:rPr lang="en-US" sz="2800" i="1" dirty="0">
                <a:solidFill>
                  <a:srgbClr val="666600"/>
                </a:solidFill>
                <a:hlinkClick r:id="rId5"/>
              </a:rPr>
              <a:t>Animal Farm</a:t>
            </a:r>
            <a:endParaRPr lang="en-US" sz="2800" dirty="0"/>
          </a:p>
        </p:txBody>
      </p:sp>
    </p:spTree>
    <p:extLst>
      <p:ext uri="{BB962C8B-B14F-4D97-AF65-F5344CB8AC3E}">
        <p14:creationId xmlns:p14="http://schemas.microsoft.com/office/powerpoint/2010/main" val="189068132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42201632"/>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1396178"/>
      </p:ext>
    </p:extLst>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578380889"/>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4997504"/>
      </p:ext>
    </p:extLst>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Institutional Corruption?</a:t>
            </a:r>
            <a:endParaRPr lang="en-US" dirty="0"/>
          </a:p>
        </p:txBody>
      </p:sp>
      <p:sp>
        <p:nvSpPr>
          <p:cNvPr id="3" name="Content Placeholder 2"/>
          <p:cNvSpPr>
            <a:spLocks noGrp="1"/>
          </p:cNvSpPr>
          <p:nvPr>
            <p:ph idx="1"/>
          </p:nvPr>
        </p:nvSpPr>
        <p:spPr/>
        <p:txBody>
          <a:bodyPr/>
          <a:lstStyle/>
          <a:p>
            <a:pPr marL="0" indent="0" algn="ctr">
              <a:buNone/>
            </a:pPr>
            <a:r>
              <a:rPr lang="en-US" sz="3600" i="1" dirty="0"/>
              <a:t>“Institutional corruption is manifest when there is a systemic and strategic influence which is legal, or even currently ethical, that </a:t>
            </a:r>
            <a:r>
              <a:rPr lang="en-US" sz="3600" i="1" dirty="0">
                <a:effectLst>
                  <a:glow rad="241300">
                    <a:schemeClr val="accent4">
                      <a:satMod val="175000"/>
                      <a:alpha val="70000"/>
                    </a:schemeClr>
                  </a:glow>
                </a:effectLst>
              </a:rPr>
              <a:t>undermines the institution’s effectiveness by diverting it from its purpose or weakening its ability to achieve its purpose</a:t>
            </a:r>
            <a:r>
              <a:rPr lang="en-US" sz="3600" i="1" dirty="0"/>
              <a:t>, including, to the extent relevant to its purpose, weakening either the public’s trust in that institution or the institution’s inherent trustworthiness.” –Lawrence Lessig (2014)</a:t>
            </a:r>
            <a:endParaRPr lang="en-US" dirty="0"/>
          </a:p>
        </p:txBody>
      </p:sp>
    </p:spTree>
    <p:extLst>
      <p:ext uri="{BB962C8B-B14F-4D97-AF65-F5344CB8AC3E}">
        <p14:creationId xmlns:p14="http://schemas.microsoft.com/office/powerpoint/2010/main" val="215916999"/>
      </p:ext>
    </p:extLst>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18901694"/>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5743025"/>
      </p:ext>
    </p:extLst>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24810901"/>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6208375"/>
      </p:ext>
    </p:extLst>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159469853"/>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1522012"/>
      </p:ext>
    </p:extLst>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01843312"/>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062672"/>
      </p:ext>
    </p:extLst>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209038031"/>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9589143"/>
      </p:ext>
    </p:extLst>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Institutional Corruption?</a:t>
            </a:r>
            <a:endParaRPr lang="en-US" dirty="0"/>
          </a:p>
        </p:txBody>
      </p:sp>
      <p:sp>
        <p:nvSpPr>
          <p:cNvPr id="3" name="Content Placeholder 2"/>
          <p:cNvSpPr>
            <a:spLocks noGrp="1"/>
          </p:cNvSpPr>
          <p:nvPr>
            <p:ph idx="1"/>
          </p:nvPr>
        </p:nvSpPr>
        <p:spPr/>
        <p:txBody>
          <a:bodyPr/>
          <a:lstStyle/>
          <a:p>
            <a:pPr marL="0" indent="0" algn="ctr">
              <a:buNone/>
            </a:pPr>
            <a:r>
              <a:rPr lang="en-US" sz="3600" i="1" dirty="0"/>
              <a:t>“Institutional corruption is manifest when there is a systemic and strategic influence which is legal, or even currently ethical, that undermines the institution’s effectiveness by diverting it from its purpose or weakening its ability to achieve its purpose, including, to the extent relevant to its purpose, </a:t>
            </a:r>
            <a:r>
              <a:rPr lang="en-US" sz="3600" i="1" dirty="0">
                <a:effectLst>
                  <a:glow rad="241300">
                    <a:schemeClr val="accent4">
                      <a:satMod val="175000"/>
                      <a:alpha val="60000"/>
                    </a:schemeClr>
                  </a:glow>
                </a:effectLst>
              </a:rPr>
              <a:t>weakening either the public’s trust in that institution or the institution’s inherent trustworthiness</a:t>
            </a:r>
            <a:r>
              <a:rPr lang="en-US" sz="3600" i="1" dirty="0"/>
              <a:t>.” </a:t>
            </a:r>
            <a:r>
              <a:rPr lang="en-US" sz="3600" i="1" dirty="0" smtClean="0"/>
              <a:t>–Lawrence Lessig </a:t>
            </a:r>
            <a:r>
              <a:rPr lang="en-US" sz="3600" i="1" dirty="0"/>
              <a:t>(2014)</a:t>
            </a:r>
            <a:endParaRPr lang="en-US" dirty="0"/>
          </a:p>
        </p:txBody>
      </p:sp>
    </p:spTree>
    <p:extLst>
      <p:ext uri="{BB962C8B-B14F-4D97-AF65-F5344CB8AC3E}">
        <p14:creationId xmlns:p14="http://schemas.microsoft.com/office/powerpoint/2010/main" val="1640960539"/>
      </p:ext>
    </p:extLst>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28022762"/>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5693963"/>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71800"/>
            <a:ext cx="9144000" cy="914400"/>
          </a:xfrm>
        </p:spPr>
        <p:txBody>
          <a:bodyPr>
            <a:normAutofit/>
          </a:bodyPr>
          <a:lstStyle/>
          <a:p>
            <a:r>
              <a:rPr lang="en-US" b="1" dirty="0" smtClean="0"/>
              <a:t>As citizens, are we equal?</a:t>
            </a:r>
            <a:endParaRPr lang="en-US" b="1" dirty="0"/>
          </a:p>
        </p:txBody>
      </p:sp>
    </p:spTree>
    <p:extLst>
      <p:ext uri="{BB962C8B-B14F-4D97-AF65-F5344CB8AC3E}">
        <p14:creationId xmlns:p14="http://schemas.microsoft.com/office/powerpoint/2010/main" val="400433027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83060830"/>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5727519"/>
      </p:ext>
    </p:extLst>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54573861"/>
              </p:ext>
            </p:extLst>
          </p:nvPr>
        </p:nvGraphicFramePr>
        <p:xfrm>
          <a:off x="155448" y="228600"/>
          <a:ext cx="11887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390941"/>
      </p:ext>
    </p:extLst>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So as citizens, are we still equal?</a:t>
            </a:r>
            <a:endParaRPr lang="en-US" b="1" dirty="0"/>
          </a:p>
        </p:txBody>
      </p:sp>
    </p:spTree>
    <p:extLst>
      <p:ext uri="{BB962C8B-B14F-4D97-AF65-F5344CB8AC3E}">
        <p14:creationId xmlns:p14="http://schemas.microsoft.com/office/powerpoint/2010/main" val="149188471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len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675" y="1639036"/>
            <a:ext cx="4158112" cy="2926080"/>
          </a:xfrm>
          <a:prstGeom prst="rect">
            <a:avLst/>
          </a:prstGeom>
          <a:noFill/>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5" name="Picture 4" descr="Gilens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47787" y="1639036"/>
            <a:ext cx="7859584" cy="2926080"/>
          </a:xfrm>
          <a:prstGeom prst="rect">
            <a:avLst/>
          </a:prstGeom>
          <a:noFill/>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56556" y="4990632"/>
            <a:ext cx="11572157" cy="1200329"/>
          </a:xfrm>
          <a:prstGeom prst="rect">
            <a:avLst/>
          </a:prstGeom>
        </p:spPr>
        <p:txBody>
          <a:bodyPr wrap="square">
            <a:spAutoFit/>
          </a:bodyPr>
          <a:lstStyle/>
          <a:p>
            <a:r>
              <a:rPr lang="en-US" sz="2400" i="1" dirty="0" smtClean="0"/>
              <a:t>“</a:t>
            </a:r>
            <a:r>
              <a:rPr lang="en-US" sz="2400" i="1" dirty="0"/>
              <a:t>When the preferences of economic elites and the stands of organized interest groups are controlled for, the preferences of the </a:t>
            </a:r>
            <a:r>
              <a:rPr lang="en-US" sz="2400" i="1" dirty="0" smtClean="0"/>
              <a:t>average American </a:t>
            </a:r>
            <a:r>
              <a:rPr lang="en-US" sz="2400" i="1" dirty="0"/>
              <a:t>appear to have </a:t>
            </a:r>
            <a:r>
              <a:rPr lang="en-US" sz="2400" b="1" i="1" dirty="0"/>
              <a:t>only a minuscule, near-zero, statistically non-significant impact upon public </a:t>
            </a:r>
            <a:r>
              <a:rPr lang="en-US" sz="2400" b="1" i="1" dirty="0" smtClean="0"/>
              <a:t>policy</a:t>
            </a:r>
            <a:r>
              <a:rPr lang="en-US" sz="2400" i="1" dirty="0" smtClean="0"/>
              <a:t>”</a:t>
            </a:r>
            <a:r>
              <a:rPr lang="en-US" sz="2400" dirty="0" smtClean="0"/>
              <a:t> – Gilens and Page (2014)</a:t>
            </a:r>
            <a:endParaRPr lang="en-US" sz="2400" dirty="0"/>
          </a:p>
        </p:txBody>
      </p:sp>
    </p:spTree>
    <p:extLst>
      <p:ext uri="{BB962C8B-B14F-4D97-AF65-F5344CB8AC3E}">
        <p14:creationId xmlns:p14="http://schemas.microsoft.com/office/powerpoint/2010/main" val="16568839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As citizens, are we equal?</a:t>
            </a:r>
            <a:endParaRPr lang="en-US" b="1" dirty="0"/>
          </a:p>
        </p:txBody>
      </p:sp>
    </p:spTree>
    <p:extLst>
      <p:ext uri="{BB962C8B-B14F-4D97-AF65-F5344CB8AC3E}">
        <p14:creationId xmlns:p14="http://schemas.microsoft.com/office/powerpoint/2010/main" val="103058117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no</a:t>
            </a:r>
            <a:endParaRPr lang="en-US" b="1" dirty="0"/>
          </a:p>
        </p:txBody>
      </p:sp>
    </p:spTree>
    <p:extLst>
      <p:ext uri="{BB962C8B-B14F-4D97-AF65-F5344CB8AC3E}">
        <p14:creationId xmlns:p14="http://schemas.microsoft.com/office/powerpoint/2010/main" val="20414010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a/George-orwell-BBC.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06706"/>
            <a:ext cx="4778477" cy="66512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74890" y="2624411"/>
            <a:ext cx="6096000" cy="1815882"/>
          </a:xfrm>
          <a:prstGeom prst="rect">
            <a:avLst/>
          </a:prstGeom>
        </p:spPr>
        <p:txBody>
          <a:bodyPr>
            <a:spAutoFit/>
          </a:bodyPr>
          <a:lstStyle/>
          <a:p>
            <a:r>
              <a:rPr lang="en-US" sz="2800" dirty="0" smtClean="0">
                <a:solidFill>
                  <a:srgbClr val="181818"/>
                </a:solidFill>
                <a:latin typeface="Georgia" panose="02040502050405020303" pitchFamily="18" charset="0"/>
              </a:rPr>
              <a:t>All citizens </a:t>
            </a:r>
            <a:r>
              <a:rPr lang="en-US" sz="2800" dirty="0">
                <a:solidFill>
                  <a:srgbClr val="181818"/>
                </a:solidFill>
                <a:latin typeface="Georgia" panose="02040502050405020303" pitchFamily="18" charset="0"/>
              </a:rPr>
              <a:t>are equal, but some </a:t>
            </a:r>
            <a:r>
              <a:rPr lang="en-US" sz="2800" dirty="0" smtClean="0">
                <a:solidFill>
                  <a:srgbClr val="181818"/>
                </a:solidFill>
                <a:latin typeface="Georgia" panose="02040502050405020303" pitchFamily="18" charset="0"/>
              </a:rPr>
              <a:t>citizens </a:t>
            </a:r>
            <a:r>
              <a:rPr lang="en-US" sz="2800" dirty="0">
                <a:solidFill>
                  <a:srgbClr val="181818"/>
                </a:solidFill>
                <a:latin typeface="Georgia" panose="02040502050405020303" pitchFamily="18" charset="0"/>
              </a:rPr>
              <a:t>are more equal than others</a:t>
            </a:r>
            <a:r>
              <a:rPr lang="en-US" sz="2800" dirty="0" smtClean="0">
                <a:solidFill>
                  <a:srgbClr val="181818"/>
                </a:solidFill>
                <a:latin typeface="Georgia" panose="02040502050405020303" pitchFamily="18" charset="0"/>
              </a:rPr>
              <a:t>.</a:t>
            </a:r>
            <a:endParaRPr lang="en-US" sz="2800" dirty="0">
              <a:solidFill>
                <a:srgbClr val="181818"/>
              </a:solidFill>
              <a:latin typeface="Georgia" panose="02040502050405020303" pitchFamily="18" charset="0"/>
            </a:endParaRPr>
          </a:p>
          <a:p>
            <a:r>
              <a:rPr lang="en-US" sz="2800" dirty="0"/>
              <a:t/>
            </a:r>
            <a:br>
              <a:rPr lang="en-US" sz="2800" dirty="0"/>
            </a:br>
            <a:endParaRPr lang="en-US" sz="2800" dirty="0"/>
          </a:p>
        </p:txBody>
      </p:sp>
    </p:spTree>
    <p:extLst>
      <p:ext uri="{BB962C8B-B14F-4D97-AF65-F5344CB8AC3E}">
        <p14:creationId xmlns:p14="http://schemas.microsoft.com/office/powerpoint/2010/main" val="73312791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How do we fix it?</a:t>
            </a:r>
            <a:endParaRPr lang="en-US" b="1" dirty="0"/>
          </a:p>
        </p:txBody>
      </p:sp>
    </p:spTree>
    <p:extLst>
      <p:ext uri="{BB962C8B-B14F-4D97-AF65-F5344CB8AC3E}">
        <p14:creationId xmlns:p14="http://schemas.microsoft.com/office/powerpoint/2010/main" val="143787385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presen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905753">
            <a:off x="8738673" y="1072755"/>
            <a:ext cx="2933788" cy="1244639"/>
          </a:xfrm>
          <a:prstGeom prst="rect">
            <a:avLst/>
          </a:prstGeom>
          <a:solidFill>
            <a:schemeClr val="tx1"/>
          </a:solidFill>
        </p:spPr>
      </p:pic>
      <p:pic>
        <p:nvPicPr>
          <p:cNvPr id="9220" name="Picture 4" descr="https://mayday.us/images/web_logo_2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04152">
            <a:off x="539779" y="4663136"/>
            <a:ext cx="3396800" cy="887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d3n8a8pro7vhmx.cloudfront.net/nhrebellion/sites/1/meta_images/original/NHRcorruption1.png?143508186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415925">
            <a:off x="1900624" y="2877214"/>
            <a:ext cx="4813856" cy="77479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takeback.org/uploads/TBOR%20Horizontal%20Logo.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83406">
            <a:off x="1018287" y="948394"/>
            <a:ext cx="3868466" cy="121185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pbs.twimg.com/profile_images/1597226005/WolfPAClogo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1182533">
            <a:off x="9595683" y="4716966"/>
            <a:ext cx="1219768" cy="1219768"/>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s://pbs.twimg.com/profile_images/3654697682/d20f02b3352aafc5e21550b261e20a61.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20590944">
            <a:off x="5865541" y="4559617"/>
            <a:ext cx="1749916" cy="1749916"/>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s://pbs.twimg.com/profile_images/427846588749209601/E8-vBA0X.jpe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rot="599913">
            <a:off x="5919095" y="743202"/>
            <a:ext cx="1642809" cy="1642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a:stretch>
            <a:fillRect/>
          </a:stretch>
        </p:blipFill>
        <p:spPr>
          <a:xfrm rot="392837">
            <a:off x="7738715" y="3151013"/>
            <a:ext cx="3747932" cy="1032999"/>
          </a:xfrm>
          <a:prstGeom prst="rect">
            <a:avLst/>
          </a:prstGeom>
        </p:spPr>
      </p:pic>
    </p:spTree>
    <p:extLst>
      <p:ext uri="{BB962C8B-B14F-4D97-AF65-F5344CB8AC3E}">
        <p14:creationId xmlns:p14="http://schemas.microsoft.com/office/powerpoint/2010/main" val="175611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224"/>
                                        </p:tgtEl>
                                        <p:attrNameLst>
                                          <p:attrName>style.visibility</p:attrName>
                                        </p:attrNameLst>
                                      </p:cBhvr>
                                      <p:to>
                                        <p:strVal val="visible"/>
                                      </p:to>
                                    </p:set>
                                    <p:animEffect transition="in" filter="fade">
                                      <p:cBhvr>
                                        <p:cTn id="11" dur="750"/>
                                        <p:tgtEl>
                                          <p:spTgt spid="922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fade">
                                      <p:cBhvr>
                                        <p:cTn id="15" dur="750"/>
                                        <p:tgtEl>
                                          <p:spTgt spid="9222"/>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750"/>
                                        <p:tgtEl>
                                          <p:spTgt spid="9218"/>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9228"/>
                                        </p:tgtEl>
                                        <p:attrNameLst>
                                          <p:attrName>style.visibility</p:attrName>
                                        </p:attrNameLst>
                                      </p:cBhvr>
                                      <p:to>
                                        <p:strVal val="visible"/>
                                      </p:to>
                                    </p:set>
                                    <p:animEffect transition="in" filter="fade">
                                      <p:cBhvr>
                                        <p:cTn id="23" dur="750"/>
                                        <p:tgtEl>
                                          <p:spTgt spid="9228"/>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9220"/>
                                        </p:tgtEl>
                                        <p:attrNameLst>
                                          <p:attrName>style.visibility</p:attrName>
                                        </p:attrNameLst>
                                      </p:cBhvr>
                                      <p:to>
                                        <p:strVal val="visible"/>
                                      </p:to>
                                    </p:set>
                                    <p:animEffect transition="in" filter="fade">
                                      <p:cBhvr>
                                        <p:cTn id="27" dur="750"/>
                                        <p:tgtEl>
                                          <p:spTgt spid="9220"/>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9230"/>
                                        </p:tgtEl>
                                        <p:attrNameLst>
                                          <p:attrName>style.visibility</p:attrName>
                                        </p:attrNameLst>
                                      </p:cBhvr>
                                      <p:to>
                                        <p:strVal val="visible"/>
                                      </p:to>
                                    </p:set>
                                    <p:animEffect transition="in" filter="fade">
                                      <p:cBhvr>
                                        <p:cTn id="31" dur="750"/>
                                        <p:tgtEl>
                                          <p:spTgt spid="9230"/>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9226"/>
                                        </p:tgtEl>
                                        <p:attrNameLst>
                                          <p:attrName>style.visibility</p:attrName>
                                        </p:attrNameLst>
                                      </p:cBhvr>
                                      <p:to>
                                        <p:strVal val="visible"/>
                                      </p:to>
                                    </p:set>
                                    <p:animEffect transition="in" filter="fade">
                                      <p:cBhvr>
                                        <p:cTn id="35" dur="7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How did we get here?</a:t>
            </a:r>
            <a:endParaRPr lang="en-US" b="1" dirty="0"/>
          </a:p>
        </p:txBody>
      </p:sp>
    </p:spTree>
    <p:extLst>
      <p:ext uri="{BB962C8B-B14F-4D97-AF65-F5344CB8AC3E}">
        <p14:creationId xmlns:p14="http://schemas.microsoft.com/office/powerpoint/2010/main" val="37903262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9/9f/%22Freedom_of_Speech%22_-_NARA_-_51353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89412"/>
      </p:ext>
    </p:extLst>
  </p:cSld>
  <p:clrMapOvr>
    <a:masterClrMapping/>
  </p:clrMapOvr>
  <p:transition>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auto">
          <a:xfrm>
            <a:off x="3503613" y="374650"/>
            <a:ext cx="550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Trust In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6"/>
          <p:cNvSpPr>
            <a:spLocks noChangeArrowheads="1"/>
          </p:cNvSpPr>
          <p:nvPr/>
        </p:nvSpPr>
        <p:spPr bwMode="auto">
          <a:xfrm>
            <a:off x="3351213" y="533400"/>
            <a:ext cx="863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Government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7"/>
          <p:cNvSpPr>
            <a:spLocks noChangeArrowheads="1"/>
          </p:cNvSpPr>
          <p:nvPr/>
        </p:nvSpPr>
        <p:spPr bwMode="auto">
          <a:xfrm>
            <a:off x="6019800" y="215900"/>
            <a:ext cx="9699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8"/>
          <p:cNvSpPr>
            <a:spLocks noChangeArrowheads="1"/>
          </p:cNvSpPr>
          <p:nvPr/>
        </p:nvSpPr>
        <p:spPr bwMode="auto">
          <a:xfrm>
            <a:off x="6111875" y="401638"/>
            <a:ext cx="769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policy ratio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1"/>
          <p:cNvSpPr>
            <a:spLocks noChangeArrowheads="1"/>
          </p:cNvSpPr>
          <p:nvPr/>
        </p:nvSpPr>
        <p:spPr bwMode="auto">
          <a:xfrm>
            <a:off x="9771063" y="2120900"/>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12"/>
          <p:cNvSpPr>
            <a:spLocks noChangeArrowheads="1"/>
          </p:cNvSpPr>
          <p:nvPr/>
        </p:nvSpPr>
        <p:spPr bwMode="auto">
          <a:xfrm>
            <a:off x="10042525" y="2306638"/>
            <a:ext cx="4445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13"/>
          <p:cNvSpPr>
            <a:spLocks noChangeArrowheads="1"/>
          </p:cNvSpPr>
          <p:nvPr/>
        </p:nvSpPr>
        <p:spPr bwMode="auto">
          <a:xfrm>
            <a:off x="9750425" y="5002213"/>
            <a:ext cx="8763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14"/>
          <p:cNvSpPr>
            <a:spLocks noChangeArrowheads="1"/>
          </p:cNvSpPr>
          <p:nvPr/>
        </p:nvSpPr>
        <p:spPr bwMode="auto">
          <a:xfrm>
            <a:off x="9790113" y="5187950"/>
            <a:ext cx="784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Investment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15"/>
          <p:cNvSpPr>
            <a:spLocks noChangeArrowheads="1"/>
          </p:cNvSpPr>
          <p:nvPr/>
        </p:nvSpPr>
        <p:spPr bwMode="auto">
          <a:xfrm>
            <a:off x="10315575" y="3527425"/>
            <a:ext cx="8493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Income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0"/>
          <p:cNvSpPr>
            <a:spLocks noChangeArrowheads="1"/>
          </p:cNvSpPr>
          <p:nvPr/>
        </p:nvSpPr>
        <p:spPr bwMode="auto">
          <a:xfrm>
            <a:off x="2905125" y="4191000"/>
            <a:ext cx="1441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Contributions 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21"/>
          <p:cNvSpPr>
            <a:spLocks noChangeArrowheads="1"/>
          </p:cNvSpPr>
          <p:nvPr/>
        </p:nvSpPr>
        <p:spPr bwMode="auto">
          <a:xfrm>
            <a:off x="2971800" y="4364038"/>
            <a:ext cx="1301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Winning Campaigns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22"/>
          <p:cNvSpPr>
            <a:spLocks noChangeArrowheads="1"/>
          </p:cNvSpPr>
          <p:nvPr/>
        </p:nvSpPr>
        <p:spPr bwMode="auto">
          <a:xfrm>
            <a:off x="3436938" y="3043238"/>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23"/>
          <p:cNvSpPr>
            <a:spLocks noChangeArrowheads="1"/>
          </p:cNvSpPr>
          <p:nvPr/>
        </p:nvSpPr>
        <p:spPr bwMode="auto">
          <a:xfrm>
            <a:off x="3011488" y="3228975"/>
            <a:ext cx="1692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Contributions Under $200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24"/>
          <p:cNvSpPr>
            <a:spLocks noChangeArrowheads="1"/>
          </p:cNvSpPr>
          <p:nvPr/>
        </p:nvSpPr>
        <p:spPr bwMode="auto">
          <a:xfrm>
            <a:off x="1724025" y="1635125"/>
            <a:ext cx="596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Cost per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25"/>
          <p:cNvSpPr>
            <a:spLocks noChangeArrowheads="1"/>
          </p:cNvSpPr>
          <p:nvPr/>
        </p:nvSpPr>
        <p:spPr bwMode="auto">
          <a:xfrm>
            <a:off x="1644650" y="1822450"/>
            <a:ext cx="763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Impression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26"/>
          <p:cNvSpPr>
            <a:spLocks noChangeArrowheads="1"/>
          </p:cNvSpPr>
          <p:nvPr/>
        </p:nvSpPr>
        <p:spPr bwMode="auto">
          <a:xfrm>
            <a:off x="2971800" y="1981200"/>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27"/>
          <p:cNvSpPr>
            <a:spLocks noChangeArrowheads="1"/>
          </p:cNvSpPr>
          <p:nvPr/>
        </p:nvSpPr>
        <p:spPr bwMode="auto">
          <a:xfrm>
            <a:off x="2746375" y="2166938"/>
            <a:ext cx="13081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Political Investment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28"/>
          <p:cNvSpPr>
            <a:spLocks noChangeArrowheads="1"/>
          </p:cNvSpPr>
          <p:nvPr/>
        </p:nvSpPr>
        <p:spPr bwMode="auto">
          <a:xfrm>
            <a:off x="4545013" y="1350963"/>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29"/>
          <p:cNvSpPr>
            <a:spLocks noChangeArrowheads="1"/>
          </p:cNvSpPr>
          <p:nvPr/>
        </p:nvSpPr>
        <p:spPr bwMode="auto">
          <a:xfrm>
            <a:off x="4699000" y="1522413"/>
            <a:ext cx="544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Income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0"/>
          <p:cNvSpPr>
            <a:spLocks noChangeArrowheads="1"/>
          </p:cNvSpPr>
          <p:nvPr/>
        </p:nvSpPr>
        <p:spPr bwMode="auto">
          <a:xfrm>
            <a:off x="6291263" y="1516063"/>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31"/>
          <p:cNvSpPr>
            <a:spLocks noChangeArrowheads="1"/>
          </p:cNvSpPr>
          <p:nvPr/>
        </p:nvSpPr>
        <p:spPr bwMode="auto">
          <a:xfrm>
            <a:off x="6178550" y="1701800"/>
            <a:ext cx="1089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Favorable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32"/>
          <p:cNvSpPr>
            <a:spLocks noChangeArrowheads="1"/>
          </p:cNvSpPr>
          <p:nvPr/>
        </p:nvSpPr>
        <p:spPr bwMode="auto">
          <a:xfrm>
            <a:off x="6862763" y="3128963"/>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Transparency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Rectangle 33"/>
          <p:cNvSpPr>
            <a:spLocks noChangeArrowheads="1"/>
          </p:cNvSpPr>
          <p:nvPr/>
        </p:nvSpPr>
        <p:spPr bwMode="auto">
          <a:xfrm>
            <a:off x="6802438" y="3314700"/>
            <a:ext cx="1028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34"/>
          <p:cNvSpPr>
            <a:spLocks noChangeArrowheads="1"/>
          </p:cNvSpPr>
          <p:nvPr/>
        </p:nvSpPr>
        <p:spPr bwMode="auto">
          <a:xfrm>
            <a:off x="7720013" y="3733800"/>
            <a:ext cx="736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Registered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35"/>
          <p:cNvSpPr>
            <a:spLocks noChangeArrowheads="1"/>
          </p:cNvSpPr>
          <p:nvPr/>
        </p:nvSpPr>
        <p:spPr bwMode="auto">
          <a:xfrm>
            <a:off x="7751763" y="3919538"/>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36"/>
          <p:cNvSpPr>
            <a:spLocks noChangeArrowheads="1"/>
          </p:cNvSpPr>
          <p:nvPr/>
        </p:nvSpPr>
        <p:spPr bwMode="auto">
          <a:xfrm>
            <a:off x="6026150" y="387985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number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Rectangle 37"/>
          <p:cNvSpPr>
            <a:spLocks noChangeArrowheads="1"/>
          </p:cNvSpPr>
          <p:nvPr/>
        </p:nvSpPr>
        <p:spPr bwMode="auto">
          <a:xfrm>
            <a:off x="6218238" y="4025900"/>
            <a:ext cx="7905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of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Rectangle 38"/>
          <p:cNvSpPr>
            <a:spLocks noChangeArrowheads="1"/>
          </p:cNvSpPr>
          <p:nvPr/>
        </p:nvSpPr>
        <p:spPr bwMode="auto">
          <a:xfrm>
            <a:off x="6577013" y="476250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39"/>
          <p:cNvSpPr>
            <a:spLocks noChangeArrowheads="1"/>
          </p:cNvSpPr>
          <p:nvPr/>
        </p:nvSpPr>
        <p:spPr bwMode="auto">
          <a:xfrm>
            <a:off x="1279525" y="5060950"/>
            <a:ext cx="1295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Expected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40"/>
          <p:cNvSpPr>
            <a:spLocks noChangeArrowheads="1"/>
          </p:cNvSpPr>
          <p:nvPr/>
        </p:nvSpPr>
        <p:spPr bwMode="auto">
          <a:xfrm>
            <a:off x="1617663" y="5246688"/>
            <a:ext cx="604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Shortfall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41"/>
          <p:cNvSpPr>
            <a:spLocks noChangeArrowheads="1"/>
          </p:cNvSpPr>
          <p:nvPr/>
        </p:nvSpPr>
        <p:spPr bwMode="auto">
          <a:xfrm>
            <a:off x="6503988" y="5772150"/>
            <a:ext cx="12223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42"/>
          <p:cNvSpPr>
            <a:spLocks noChangeArrowheads="1"/>
          </p:cNvSpPr>
          <p:nvPr/>
        </p:nvSpPr>
        <p:spPr bwMode="auto">
          <a:xfrm>
            <a:off x="6457950" y="5930900"/>
            <a:ext cx="1314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43"/>
          <p:cNvSpPr>
            <a:spLocks noChangeArrowheads="1"/>
          </p:cNvSpPr>
          <p:nvPr/>
        </p:nvSpPr>
        <p:spPr bwMode="auto">
          <a:xfrm>
            <a:off x="8456613" y="5699125"/>
            <a:ext cx="636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Potential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Rectangle 44"/>
          <p:cNvSpPr>
            <a:spLocks noChangeArrowheads="1"/>
          </p:cNvSpPr>
          <p:nvPr/>
        </p:nvSpPr>
        <p:spPr bwMode="auto">
          <a:xfrm>
            <a:off x="8350250" y="5845175"/>
            <a:ext cx="8429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Spending 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Rectangle 45"/>
          <p:cNvSpPr>
            <a:spLocks noChangeArrowheads="1"/>
          </p:cNvSpPr>
          <p:nvPr/>
        </p:nvSpPr>
        <p:spPr bwMode="auto">
          <a:xfrm>
            <a:off x="8442325" y="5991225"/>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Rectangle 46"/>
          <p:cNvSpPr>
            <a:spLocks noChangeArrowheads="1"/>
          </p:cNvSpPr>
          <p:nvPr/>
        </p:nvSpPr>
        <p:spPr bwMode="auto">
          <a:xfrm>
            <a:off x="8442325" y="4710113"/>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47"/>
          <p:cNvSpPr>
            <a:spLocks noChangeArrowheads="1"/>
          </p:cNvSpPr>
          <p:nvPr/>
        </p:nvSpPr>
        <p:spPr bwMode="auto">
          <a:xfrm>
            <a:off x="8515350" y="4895850"/>
            <a:ext cx="8493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on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48"/>
          <p:cNvSpPr>
            <a:spLocks noChangeArrowheads="1"/>
          </p:cNvSpPr>
          <p:nvPr/>
        </p:nvSpPr>
        <p:spPr bwMode="auto">
          <a:xfrm>
            <a:off x="1139825" y="3362325"/>
            <a:ext cx="1042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49"/>
          <p:cNvSpPr>
            <a:spLocks noChangeArrowheads="1"/>
          </p:cNvSpPr>
          <p:nvPr/>
        </p:nvSpPr>
        <p:spPr bwMode="auto">
          <a:xfrm>
            <a:off x="1219200" y="3548063"/>
            <a:ext cx="889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Expenditures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Oval 52"/>
          <p:cNvSpPr>
            <a:spLocks noChangeArrowheads="1"/>
          </p:cNvSpPr>
          <p:nvPr/>
        </p:nvSpPr>
        <p:spPr bwMode="auto">
          <a:xfrm>
            <a:off x="3344863" y="5419725"/>
            <a:ext cx="323850" cy="325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Arc 53"/>
          <p:cNvSpPr>
            <a:spLocks/>
          </p:cNvSpPr>
          <p:nvPr/>
        </p:nvSpPr>
        <p:spPr bwMode="auto">
          <a:xfrm>
            <a:off x="3344863" y="5419725"/>
            <a:ext cx="323850" cy="325438"/>
          </a:xfrm>
          <a:custGeom>
            <a:avLst/>
            <a:gdLst>
              <a:gd name="G0" fmla="+- 21600 0 0"/>
              <a:gd name="G1" fmla="+- 21600 0 0"/>
              <a:gd name="G2" fmla="+- 21600 0 0"/>
              <a:gd name="T0" fmla="*/ 43196 w 43196"/>
              <a:gd name="T1" fmla="*/ 22002 h 43200"/>
              <a:gd name="T2" fmla="*/ 22021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2"/>
                </a:moveTo>
                <a:cubicBezTo>
                  <a:pt x="42977" y="33772"/>
                  <a:pt x="33372" y="43200"/>
                  <a:pt x="21600" y="43200"/>
                </a:cubicBezTo>
                <a:cubicBezTo>
                  <a:pt x="9670" y="43200"/>
                  <a:pt x="0" y="33529"/>
                  <a:pt x="0" y="21600"/>
                </a:cubicBezTo>
                <a:cubicBezTo>
                  <a:pt x="0" y="9670"/>
                  <a:pt x="9670" y="0"/>
                  <a:pt x="21600" y="0"/>
                </a:cubicBezTo>
                <a:cubicBezTo>
                  <a:pt x="21740" y="0"/>
                  <a:pt x="21880" y="1"/>
                  <a:pt x="22020" y="4"/>
                </a:cubicBezTo>
              </a:path>
              <a:path w="43196" h="43200" stroke="0" extrusionOk="0">
                <a:moveTo>
                  <a:pt x="43196" y="22002"/>
                </a:moveTo>
                <a:cubicBezTo>
                  <a:pt x="42977" y="33772"/>
                  <a:pt x="33372" y="43200"/>
                  <a:pt x="21600" y="43200"/>
                </a:cubicBezTo>
                <a:cubicBezTo>
                  <a:pt x="9670" y="43200"/>
                  <a:pt x="0" y="33529"/>
                  <a:pt x="0" y="21600"/>
                </a:cubicBezTo>
                <a:cubicBezTo>
                  <a:pt x="0" y="9670"/>
                  <a:pt x="9670" y="0"/>
                  <a:pt x="21600" y="0"/>
                </a:cubicBezTo>
                <a:cubicBezTo>
                  <a:pt x="21740" y="0"/>
                  <a:pt x="21880" y="1"/>
                  <a:pt x="22020" y="4"/>
                </a:cubicBezTo>
                <a:lnTo>
                  <a:pt x="21600" y="21600"/>
                </a:lnTo>
                <a:close/>
              </a:path>
            </a:pathLst>
          </a:custGeom>
          <a:noFill/>
          <a:ln w="12700">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4"/>
          <p:cNvSpPr>
            <a:spLocks/>
          </p:cNvSpPr>
          <p:nvPr/>
        </p:nvSpPr>
        <p:spPr bwMode="auto">
          <a:xfrm>
            <a:off x="3649663" y="5492750"/>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3366FF"/>
          </a:solidFill>
          <a:ln w="12700">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55"/>
          <p:cNvSpPr>
            <a:spLocks noChangeArrowheads="1"/>
          </p:cNvSpPr>
          <p:nvPr/>
        </p:nvSpPr>
        <p:spPr bwMode="auto">
          <a:xfrm>
            <a:off x="3463925" y="54800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366FF"/>
                </a:solidFill>
                <a:effectLst/>
                <a:latin typeface="Calibri" panose="020F050202020403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Oval 56"/>
          <p:cNvSpPr>
            <a:spLocks noChangeArrowheads="1"/>
          </p:cNvSpPr>
          <p:nvPr/>
        </p:nvSpPr>
        <p:spPr bwMode="auto">
          <a:xfrm>
            <a:off x="7593013" y="5313363"/>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rgbClr val="3366FF"/>
          </a:solidFill>
          <a:ln w="12700">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59"/>
          <p:cNvSpPr>
            <a:spLocks noChangeArrowheads="1"/>
          </p:cNvSpPr>
          <p:nvPr/>
        </p:nvSpPr>
        <p:spPr bwMode="auto">
          <a:xfrm>
            <a:off x="7712075" y="5373688"/>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366FF"/>
                </a:solidFill>
                <a:effectLst/>
                <a:latin typeface="Calibri" panose="020F050202020403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4" name="Oval 60"/>
          <p:cNvSpPr>
            <a:spLocks noChangeArrowheads="1"/>
          </p:cNvSpPr>
          <p:nvPr/>
        </p:nvSpPr>
        <p:spPr bwMode="auto">
          <a:xfrm>
            <a:off x="5608638" y="5213350"/>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63"/>
          <p:cNvSpPr>
            <a:spLocks noChangeArrowheads="1"/>
          </p:cNvSpPr>
          <p:nvPr/>
        </p:nvSpPr>
        <p:spPr bwMode="auto">
          <a:xfrm>
            <a:off x="5727700" y="527367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Oval 68"/>
          <p:cNvSpPr>
            <a:spLocks noChangeArrowheads="1"/>
          </p:cNvSpPr>
          <p:nvPr/>
        </p:nvSpPr>
        <p:spPr bwMode="auto">
          <a:xfrm>
            <a:off x="4778375" y="263207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Arc 69"/>
          <p:cNvSpPr>
            <a:spLocks/>
          </p:cNvSpPr>
          <p:nvPr/>
        </p:nvSpPr>
        <p:spPr bwMode="auto">
          <a:xfrm>
            <a:off x="4778375" y="2632075"/>
            <a:ext cx="325438" cy="325438"/>
          </a:xfrm>
          <a:custGeom>
            <a:avLst/>
            <a:gdLst>
              <a:gd name="G0" fmla="+- 21600 0 0"/>
              <a:gd name="G1" fmla="+- 21600 0 0"/>
              <a:gd name="G2" fmla="+- 21600 0 0"/>
              <a:gd name="T0" fmla="*/ 43199 w 43199"/>
              <a:gd name="T1" fmla="*/ 21804 h 43200"/>
              <a:gd name="T2" fmla="*/ 21810 w 43199"/>
              <a:gd name="T3" fmla="*/ 1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670" y="0"/>
                  <a:pt x="21740" y="0"/>
                  <a:pt x="21809" y="1"/>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670" y="0"/>
                  <a:pt x="21740" y="0"/>
                  <a:pt x="21809" y="1"/>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70"/>
          <p:cNvSpPr>
            <a:spLocks/>
          </p:cNvSpPr>
          <p:nvPr/>
        </p:nvSpPr>
        <p:spPr bwMode="auto">
          <a:xfrm>
            <a:off x="5083175" y="2705100"/>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71"/>
          <p:cNvSpPr>
            <a:spLocks noChangeArrowheads="1"/>
          </p:cNvSpPr>
          <p:nvPr/>
        </p:nvSpPr>
        <p:spPr bwMode="auto">
          <a:xfrm>
            <a:off x="4897438" y="2690813"/>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Oval 72"/>
          <p:cNvSpPr>
            <a:spLocks noChangeArrowheads="1"/>
          </p:cNvSpPr>
          <p:nvPr/>
        </p:nvSpPr>
        <p:spPr bwMode="auto">
          <a:xfrm>
            <a:off x="2274888" y="3268663"/>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Arc 73"/>
          <p:cNvSpPr>
            <a:spLocks/>
          </p:cNvSpPr>
          <p:nvPr/>
        </p:nvSpPr>
        <p:spPr bwMode="auto">
          <a:xfrm>
            <a:off x="2274888" y="3268663"/>
            <a:ext cx="325438" cy="325438"/>
          </a:xfrm>
          <a:custGeom>
            <a:avLst/>
            <a:gdLst>
              <a:gd name="G0" fmla="+- 21600 0 0"/>
              <a:gd name="G1" fmla="+- 21600 0 0"/>
              <a:gd name="G2" fmla="+- 21600 0 0"/>
              <a:gd name="T0" fmla="*/ 43196 w 43196"/>
              <a:gd name="T1" fmla="*/ 22007 h 43200"/>
              <a:gd name="T2" fmla="*/ 22019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path>
              <a:path w="43196" h="43200" stroke="0"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74"/>
          <p:cNvSpPr>
            <a:spLocks/>
          </p:cNvSpPr>
          <p:nvPr/>
        </p:nvSpPr>
        <p:spPr bwMode="auto">
          <a:xfrm>
            <a:off x="2581275" y="3341688"/>
            <a:ext cx="52388" cy="93663"/>
          </a:xfrm>
          <a:custGeom>
            <a:avLst/>
            <a:gdLst>
              <a:gd name="T0" fmla="*/ 16 w 33"/>
              <a:gd name="T1" fmla="*/ 0 h 59"/>
              <a:gd name="T2" fmla="*/ 0 w 33"/>
              <a:gd name="T3" fmla="*/ 59 h 59"/>
              <a:gd name="T4" fmla="*/ 33 w 33"/>
              <a:gd name="T5" fmla="*/ 59 h 59"/>
              <a:gd name="T6" fmla="*/ 16 w 33"/>
              <a:gd name="T7" fmla="*/ 0 h 59"/>
            </a:gdLst>
            <a:ahLst/>
            <a:cxnLst>
              <a:cxn ang="0">
                <a:pos x="T0" y="T1"/>
              </a:cxn>
              <a:cxn ang="0">
                <a:pos x="T2" y="T3"/>
              </a:cxn>
              <a:cxn ang="0">
                <a:pos x="T4" y="T5"/>
              </a:cxn>
              <a:cxn ang="0">
                <a:pos x="T6" y="T7"/>
              </a:cxn>
            </a:cxnLst>
            <a:rect l="0" t="0" r="r" b="b"/>
            <a:pathLst>
              <a:path w="33" h="59">
                <a:moveTo>
                  <a:pt x="16" y="0"/>
                </a:moveTo>
                <a:lnTo>
                  <a:pt x="0" y="59"/>
                </a:lnTo>
                <a:lnTo>
                  <a:pt x="33" y="59"/>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75"/>
          <p:cNvSpPr>
            <a:spLocks noChangeArrowheads="1"/>
          </p:cNvSpPr>
          <p:nvPr/>
        </p:nvSpPr>
        <p:spPr bwMode="auto">
          <a:xfrm>
            <a:off x="2393950" y="3328988"/>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Oval 76"/>
          <p:cNvSpPr>
            <a:spLocks noChangeArrowheads="1"/>
          </p:cNvSpPr>
          <p:nvPr/>
        </p:nvSpPr>
        <p:spPr bwMode="auto">
          <a:xfrm>
            <a:off x="4951413" y="979488"/>
            <a:ext cx="325438" cy="323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Arc 77"/>
          <p:cNvSpPr>
            <a:spLocks/>
          </p:cNvSpPr>
          <p:nvPr/>
        </p:nvSpPr>
        <p:spPr bwMode="auto">
          <a:xfrm>
            <a:off x="4951413" y="979488"/>
            <a:ext cx="325438" cy="323850"/>
          </a:xfrm>
          <a:custGeom>
            <a:avLst/>
            <a:gdLst>
              <a:gd name="G0" fmla="+- 21600 0 0"/>
              <a:gd name="G1" fmla="+- 21600 0 0"/>
              <a:gd name="G2" fmla="+- 21600 0 0"/>
              <a:gd name="T0" fmla="*/ 43196 w 43196"/>
              <a:gd name="T1" fmla="*/ 22009 h 43200"/>
              <a:gd name="T2" fmla="*/ 21811 w 43196"/>
              <a:gd name="T3" fmla="*/ 1 h 43200"/>
              <a:gd name="T4" fmla="*/ 21600 w 43196"/>
              <a:gd name="T5" fmla="*/ 21600 h 43200"/>
            </a:gdLst>
            <a:ahLst/>
            <a:cxnLst>
              <a:cxn ang="0">
                <a:pos x="T0" y="T1"/>
              </a:cxn>
              <a:cxn ang="0">
                <a:pos x="T2" y="T3"/>
              </a:cxn>
              <a:cxn ang="0">
                <a:pos x="T4" y="T5"/>
              </a:cxn>
            </a:cxnLst>
            <a:rect l="0" t="0" r="r" b="b"/>
            <a:pathLst>
              <a:path w="43196" h="43200" fill="none"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path>
              <a:path w="43196" h="43200" stroke="0"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78"/>
          <p:cNvSpPr>
            <a:spLocks/>
          </p:cNvSpPr>
          <p:nvPr/>
        </p:nvSpPr>
        <p:spPr bwMode="auto">
          <a:xfrm>
            <a:off x="5256213" y="1052513"/>
            <a:ext cx="52388" cy="92075"/>
          </a:xfrm>
          <a:custGeom>
            <a:avLst/>
            <a:gdLst>
              <a:gd name="T0" fmla="*/ 17 w 33"/>
              <a:gd name="T1" fmla="*/ 0 h 58"/>
              <a:gd name="T2" fmla="*/ 0 w 33"/>
              <a:gd name="T3" fmla="*/ 58 h 58"/>
              <a:gd name="T4" fmla="*/ 33 w 33"/>
              <a:gd name="T5" fmla="*/ 58 h 58"/>
              <a:gd name="T6" fmla="*/ 17 w 33"/>
              <a:gd name="T7" fmla="*/ 0 h 58"/>
            </a:gdLst>
            <a:ahLst/>
            <a:cxnLst>
              <a:cxn ang="0">
                <a:pos x="T0" y="T1"/>
              </a:cxn>
              <a:cxn ang="0">
                <a:pos x="T2" y="T3"/>
              </a:cxn>
              <a:cxn ang="0">
                <a:pos x="T4" y="T5"/>
              </a:cxn>
              <a:cxn ang="0">
                <a:pos x="T6" y="T7"/>
              </a:cxn>
            </a:cxnLst>
            <a:rect l="0" t="0" r="r" b="b"/>
            <a:pathLst>
              <a:path w="33" h="58">
                <a:moveTo>
                  <a:pt x="17" y="0"/>
                </a:moveTo>
                <a:lnTo>
                  <a:pt x="0" y="58"/>
                </a:lnTo>
                <a:lnTo>
                  <a:pt x="33" y="58"/>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79"/>
          <p:cNvSpPr>
            <a:spLocks noChangeArrowheads="1"/>
          </p:cNvSpPr>
          <p:nvPr/>
        </p:nvSpPr>
        <p:spPr bwMode="auto">
          <a:xfrm>
            <a:off x="5070475" y="10382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0"/>
          <p:cNvSpPr>
            <a:spLocks noChangeArrowheads="1"/>
          </p:cNvSpPr>
          <p:nvPr/>
        </p:nvSpPr>
        <p:spPr bwMode="auto">
          <a:xfrm>
            <a:off x="5561013" y="4722813"/>
            <a:ext cx="4111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81"/>
          <p:cNvSpPr>
            <a:spLocks noChangeArrowheads="1"/>
          </p:cNvSpPr>
          <p:nvPr/>
        </p:nvSpPr>
        <p:spPr bwMode="auto">
          <a:xfrm>
            <a:off x="5395913" y="4881563"/>
            <a:ext cx="7572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84"/>
          <p:cNvSpPr>
            <a:spLocks noChangeArrowheads="1"/>
          </p:cNvSpPr>
          <p:nvPr/>
        </p:nvSpPr>
        <p:spPr bwMode="auto">
          <a:xfrm>
            <a:off x="7546975" y="4848225"/>
            <a:ext cx="6365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3366FF"/>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9" name="Rectangle 85"/>
          <p:cNvSpPr>
            <a:spLocks noChangeArrowheads="1"/>
          </p:cNvSpPr>
          <p:nvPr/>
        </p:nvSpPr>
        <p:spPr bwMode="auto">
          <a:xfrm>
            <a:off x="7480300" y="5060950"/>
            <a:ext cx="7699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3366FF"/>
                </a:solidFill>
                <a:effectLst/>
                <a:latin typeface="Calibri" panose="020F0502020204030204" pitchFamily="34" charset="0"/>
              </a:rPr>
              <a:t>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86"/>
          <p:cNvSpPr>
            <a:spLocks noChangeArrowheads="1"/>
          </p:cNvSpPr>
          <p:nvPr/>
        </p:nvSpPr>
        <p:spPr bwMode="auto">
          <a:xfrm>
            <a:off x="2905125" y="4875213"/>
            <a:ext cx="1420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3366FF"/>
                </a:solidFill>
                <a:effectLst/>
                <a:latin typeface="Calibri" panose="020F0502020204030204" pitchFamily="34" charset="0"/>
              </a:rPr>
              <a:t>Desired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87"/>
          <p:cNvSpPr>
            <a:spLocks noChangeArrowheads="1"/>
          </p:cNvSpPr>
          <p:nvPr/>
        </p:nvSpPr>
        <p:spPr bwMode="auto">
          <a:xfrm>
            <a:off x="3290888" y="5087938"/>
            <a:ext cx="6111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3366FF"/>
                </a:solidFill>
                <a:effectLst/>
                <a:latin typeface="Calibri" panose="020F0502020204030204" pitchFamily="34" charset="0"/>
              </a:rPr>
              <a:t>Budget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88"/>
          <p:cNvSpPr>
            <a:spLocks noChangeArrowheads="1"/>
          </p:cNvSpPr>
          <p:nvPr/>
        </p:nvSpPr>
        <p:spPr bwMode="auto">
          <a:xfrm>
            <a:off x="2247900" y="2684463"/>
            <a:ext cx="490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Voter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89"/>
          <p:cNvSpPr>
            <a:spLocks noChangeArrowheads="1"/>
          </p:cNvSpPr>
          <p:nvPr/>
        </p:nvSpPr>
        <p:spPr bwMode="auto">
          <a:xfrm>
            <a:off x="2003425" y="2897188"/>
            <a:ext cx="1016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Engagement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90"/>
          <p:cNvSpPr>
            <a:spLocks noChangeArrowheads="1"/>
          </p:cNvSpPr>
          <p:nvPr/>
        </p:nvSpPr>
        <p:spPr bwMode="auto">
          <a:xfrm>
            <a:off x="4911725" y="481013"/>
            <a:ext cx="490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Voter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91"/>
          <p:cNvSpPr>
            <a:spLocks noChangeArrowheads="1"/>
          </p:cNvSpPr>
          <p:nvPr/>
        </p:nvSpPr>
        <p:spPr bwMode="auto">
          <a:xfrm>
            <a:off x="4659313" y="693738"/>
            <a:ext cx="1028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Participation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92"/>
          <p:cNvSpPr>
            <a:spLocks noChangeArrowheads="1"/>
          </p:cNvSpPr>
          <p:nvPr/>
        </p:nvSpPr>
        <p:spPr bwMode="auto">
          <a:xfrm>
            <a:off x="4778375" y="2100263"/>
            <a:ext cx="490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Voter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93"/>
          <p:cNvSpPr>
            <a:spLocks noChangeArrowheads="1"/>
          </p:cNvSpPr>
          <p:nvPr/>
        </p:nvSpPr>
        <p:spPr bwMode="auto">
          <a:xfrm>
            <a:off x="4651375" y="2286000"/>
            <a:ext cx="7572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FF5050"/>
                </a:solidFill>
                <a:effectLst/>
                <a:latin typeface="Calibri" panose="020F0502020204030204" pitchFamily="34" charset="0"/>
              </a:rPr>
              <a:t>Influence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94"/>
          <p:cNvSpPr>
            <a:spLocks noChangeArrowheads="1"/>
          </p:cNvSpPr>
          <p:nvPr/>
        </p:nvSpPr>
        <p:spPr bwMode="auto">
          <a:xfrm>
            <a:off x="8702675" y="2963863"/>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9" name="Rectangle 95"/>
          <p:cNvSpPr>
            <a:spLocks noChangeArrowheads="1"/>
          </p:cNvSpPr>
          <p:nvPr/>
        </p:nvSpPr>
        <p:spPr bwMode="auto">
          <a:xfrm>
            <a:off x="8734425" y="3149600"/>
            <a:ext cx="9223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04"/>
          <p:cNvSpPr>
            <a:spLocks noChangeArrowheads="1"/>
          </p:cNvSpPr>
          <p:nvPr/>
        </p:nvSpPr>
        <p:spPr bwMode="auto">
          <a:xfrm>
            <a:off x="5678950" y="60256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107"/>
          <p:cNvSpPr>
            <a:spLocks noChangeArrowheads="1"/>
          </p:cNvSpPr>
          <p:nvPr/>
        </p:nvSpPr>
        <p:spPr bwMode="auto">
          <a:xfrm>
            <a:off x="9385300" y="55260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Arc 108"/>
          <p:cNvSpPr>
            <a:spLocks/>
          </p:cNvSpPr>
          <p:nvPr/>
        </p:nvSpPr>
        <p:spPr bwMode="auto">
          <a:xfrm>
            <a:off x="1557338" y="2005013"/>
            <a:ext cx="2055813" cy="1230313"/>
          </a:xfrm>
          <a:custGeom>
            <a:avLst/>
            <a:gdLst>
              <a:gd name="G0" fmla="+- 21600 0 0"/>
              <a:gd name="G1" fmla="+- 11155 0 0"/>
              <a:gd name="G2" fmla="+- 21600 0 0"/>
              <a:gd name="T0" fmla="*/ 73 w 21600"/>
              <a:gd name="T1" fmla="*/ 12924 h 12924"/>
              <a:gd name="T2" fmla="*/ 3103 w 21600"/>
              <a:gd name="T3" fmla="*/ 0 h 12924"/>
              <a:gd name="T4" fmla="*/ 21600 w 21600"/>
              <a:gd name="T5" fmla="*/ 11155 h 12924"/>
            </a:gdLst>
            <a:ahLst/>
            <a:cxnLst>
              <a:cxn ang="0">
                <a:pos x="T0" y="T1"/>
              </a:cxn>
              <a:cxn ang="0">
                <a:pos x="T2" y="T3"/>
              </a:cxn>
              <a:cxn ang="0">
                <a:pos x="T4" y="T5"/>
              </a:cxn>
            </a:cxnLst>
            <a:rect l="0" t="0" r="r" b="b"/>
            <a:pathLst>
              <a:path w="21600" h="12924" fill="none" extrusionOk="0">
                <a:moveTo>
                  <a:pt x="72" y="12924"/>
                </a:moveTo>
                <a:cubicBezTo>
                  <a:pt x="24" y="12335"/>
                  <a:pt x="0" y="11745"/>
                  <a:pt x="0" y="11155"/>
                </a:cubicBezTo>
                <a:cubicBezTo>
                  <a:pt x="0" y="7223"/>
                  <a:pt x="1072" y="3366"/>
                  <a:pt x="3103" y="0"/>
                </a:cubicBezTo>
              </a:path>
              <a:path w="21600" h="12924" stroke="0" extrusionOk="0">
                <a:moveTo>
                  <a:pt x="72" y="12924"/>
                </a:moveTo>
                <a:cubicBezTo>
                  <a:pt x="24" y="12335"/>
                  <a:pt x="0" y="11745"/>
                  <a:pt x="0" y="11155"/>
                </a:cubicBezTo>
                <a:cubicBezTo>
                  <a:pt x="0" y="7223"/>
                  <a:pt x="1072" y="3366"/>
                  <a:pt x="3103" y="0"/>
                </a:cubicBezTo>
                <a:lnTo>
                  <a:pt x="21600" y="11155"/>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9"/>
          <p:cNvSpPr>
            <a:spLocks/>
          </p:cNvSpPr>
          <p:nvPr/>
        </p:nvSpPr>
        <p:spPr bwMode="auto">
          <a:xfrm>
            <a:off x="1525588" y="3228975"/>
            <a:ext cx="73025" cy="133350"/>
          </a:xfrm>
          <a:custGeom>
            <a:avLst/>
            <a:gdLst>
              <a:gd name="T0" fmla="*/ 37 w 46"/>
              <a:gd name="T1" fmla="*/ 84 h 84"/>
              <a:gd name="T2" fmla="*/ 46 w 46"/>
              <a:gd name="T3" fmla="*/ 0 h 84"/>
              <a:gd name="T4" fmla="*/ 0 w 46"/>
              <a:gd name="T5" fmla="*/ 8 h 84"/>
              <a:gd name="T6" fmla="*/ 37 w 46"/>
              <a:gd name="T7" fmla="*/ 84 h 84"/>
            </a:gdLst>
            <a:ahLst/>
            <a:cxnLst>
              <a:cxn ang="0">
                <a:pos x="T0" y="T1"/>
              </a:cxn>
              <a:cxn ang="0">
                <a:pos x="T2" y="T3"/>
              </a:cxn>
              <a:cxn ang="0">
                <a:pos x="T4" y="T5"/>
              </a:cxn>
              <a:cxn ang="0">
                <a:pos x="T6" y="T7"/>
              </a:cxn>
            </a:cxnLst>
            <a:rect l="0" t="0" r="r" b="b"/>
            <a:pathLst>
              <a:path w="46" h="84">
                <a:moveTo>
                  <a:pt x="37" y="84"/>
                </a:moveTo>
                <a:lnTo>
                  <a:pt x="46" y="0"/>
                </a:lnTo>
                <a:lnTo>
                  <a:pt x="0" y="8"/>
                </a:lnTo>
                <a:lnTo>
                  <a:pt x="37"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10"/>
          <p:cNvSpPr>
            <a:spLocks noChangeArrowheads="1"/>
          </p:cNvSpPr>
          <p:nvPr/>
        </p:nvSpPr>
        <p:spPr bwMode="auto">
          <a:xfrm>
            <a:off x="1611313" y="27511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Arc 111"/>
          <p:cNvSpPr>
            <a:spLocks/>
          </p:cNvSpPr>
          <p:nvPr/>
        </p:nvSpPr>
        <p:spPr bwMode="auto">
          <a:xfrm>
            <a:off x="1584325" y="3733800"/>
            <a:ext cx="2719388" cy="1185863"/>
          </a:xfrm>
          <a:custGeom>
            <a:avLst/>
            <a:gdLst>
              <a:gd name="G0" fmla="+- 21600 0 0"/>
              <a:gd name="G1" fmla="+- 2082 0 0"/>
              <a:gd name="G2" fmla="+- 21600 0 0"/>
              <a:gd name="T0" fmla="*/ 1288 w 21600"/>
              <a:gd name="T1" fmla="*/ 9430 h 9430"/>
              <a:gd name="T2" fmla="*/ 101 w 21600"/>
              <a:gd name="T3" fmla="*/ 0 h 9430"/>
              <a:gd name="T4" fmla="*/ 21600 w 21600"/>
              <a:gd name="T5" fmla="*/ 2082 h 9430"/>
            </a:gdLst>
            <a:ahLst/>
            <a:cxnLst>
              <a:cxn ang="0">
                <a:pos x="T0" y="T1"/>
              </a:cxn>
              <a:cxn ang="0">
                <a:pos x="T2" y="T3"/>
              </a:cxn>
              <a:cxn ang="0">
                <a:pos x="T4" y="T5"/>
              </a:cxn>
            </a:cxnLst>
            <a:rect l="0" t="0" r="r" b="b"/>
            <a:pathLst>
              <a:path w="21600" h="9430" fill="none" extrusionOk="0">
                <a:moveTo>
                  <a:pt x="1288" y="9429"/>
                </a:moveTo>
                <a:cubicBezTo>
                  <a:pt x="435" y="7073"/>
                  <a:pt x="0" y="4587"/>
                  <a:pt x="0" y="2082"/>
                </a:cubicBezTo>
                <a:cubicBezTo>
                  <a:pt x="0" y="1386"/>
                  <a:pt x="33" y="691"/>
                  <a:pt x="100" y="-1"/>
                </a:cubicBezTo>
              </a:path>
              <a:path w="21600" h="9430" stroke="0" extrusionOk="0">
                <a:moveTo>
                  <a:pt x="1288" y="9429"/>
                </a:moveTo>
                <a:cubicBezTo>
                  <a:pt x="435" y="7073"/>
                  <a:pt x="0" y="4587"/>
                  <a:pt x="0" y="2082"/>
                </a:cubicBezTo>
                <a:cubicBezTo>
                  <a:pt x="0" y="1386"/>
                  <a:pt x="33" y="691"/>
                  <a:pt x="100" y="-1"/>
                </a:cubicBezTo>
                <a:lnTo>
                  <a:pt x="21600" y="2082"/>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2"/>
          <p:cNvSpPr>
            <a:spLocks/>
          </p:cNvSpPr>
          <p:nvPr/>
        </p:nvSpPr>
        <p:spPr bwMode="auto">
          <a:xfrm>
            <a:off x="1711325" y="4908550"/>
            <a:ext cx="85725" cy="133350"/>
          </a:xfrm>
          <a:custGeom>
            <a:avLst/>
            <a:gdLst>
              <a:gd name="T0" fmla="*/ 54 w 54"/>
              <a:gd name="T1" fmla="*/ 84 h 84"/>
              <a:gd name="T2" fmla="*/ 41 w 54"/>
              <a:gd name="T3" fmla="*/ 0 h 84"/>
              <a:gd name="T4" fmla="*/ 0 w 54"/>
              <a:gd name="T5" fmla="*/ 17 h 84"/>
              <a:gd name="T6" fmla="*/ 54 w 54"/>
              <a:gd name="T7" fmla="*/ 84 h 84"/>
            </a:gdLst>
            <a:ahLst/>
            <a:cxnLst>
              <a:cxn ang="0">
                <a:pos x="T0" y="T1"/>
              </a:cxn>
              <a:cxn ang="0">
                <a:pos x="T2" y="T3"/>
              </a:cxn>
              <a:cxn ang="0">
                <a:pos x="T4" y="T5"/>
              </a:cxn>
              <a:cxn ang="0">
                <a:pos x="T6" y="T7"/>
              </a:cxn>
            </a:cxnLst>
            <a:rect l="0" t="0" r="r" b="b"/>
            <a:pathLst>
              <a:path w="54" h="84">
                <a:moveTo>
                  <a:pt x="54" y="84"/>
                </a:moveTo>
                <a:lnTo>
                  <a:pt x="41" y="0"/>
                </a:lnTo>
                <a:lnTo>
                  <a:pt x="0" y="17"/>
                </a:lnTo>
                <a:lnTo>
                  <a:pt x="54"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Rectangle 113"/>
          <p:cNvSpPr>
            <a:spLocks noChangeArrowheads="1"/>
          </p:cNvSpPr>
          <p:nvPr/>
        </p:nvSpPr>
        <p:spPr bwMode="auto">
          <a:xfrm>
            <a:off x="1697038" y="45037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14"/>
          <p:cNvSpPr>
            <a:spLocks/>
          </p:cNvSpPr>
          <p:nvPr/>
        </p:nvSpPr>
        <p:spPr bwMode="auto">
          <a:xfrm>
            <a:off x="1909763" y="5203825"/>
            <a:ext cx="1192213" cy="1011238"/>
          </a:xfrm>
          <a:custGeom>
            <a:avLst/>
            <a:gdLst>
              <a:gd name="G0" fmla="+- 21142 0 0"/>
              <a:gd name="G1" fmla="+- 0 0 0"/>
              <a:gd name="G2" fmla="+- 21600 0 0"/>
              <a:gd name="T0" fmla="*/ 9095 w 21142"/>
              <a:gd name="T1" fmla="*/ 17928 h 17928"/>
              <a:gd name="T2" fmla="*/ 0 w 21142"/>
              <a:gd name="T3" fmla="*/ 4423 h 17928"/>
              <a:gd name="T4" fmla="*/ 21142 w 21142"/>
              <a:gd name="T5" fmla="*/ 0 h 17928"/>
            </a:gdLst>
            <a:ahLst/>
            <a:cxnLst>
              <a:cxn ang="0">
                <a:pos x="T0" y="T1"/>
              </a:cxn>
              <a:cxn ang="0">
                <a:pos x="T2" y="T3"/>
              </a:cxn>
              <a:cxn ang="0">
                <a:pos x="T4" y="T5"/>
              </a:cxn>
            </a:cxnLst>
            <a:rect l="0" t="0" r="r" b="b"/>
            <a:pathLst>
              <a:path w="21142" h="17928" fill="none" extrusionOk="0">
                <a:moveTo>
                  <a:pt x="9094" y="17928"/>
                </a:moveTo>
                <a:cubicBezTo>
                  <a:pt x="4417" y="14785"/>
                  <a:pt x="1153" y="9938"/>
                  <a:pt x="-1" y="4423"/>
                </a:cubicBezTo>
              </a:path>
              <a:path w="21142" h="17928" stroke="0" extrusionOk="0">
                <a:moveTo>
                  <a:pt x="9094" y="17928"/>
                </a:moveTo>
                <a:cubicBezTo>
                  <a:pt x="4417" y="14785"/>
                  <a:pt x="1153" y="9938"/>
                  <a:pt x="-1" y="4423"/>
                </a:cubicBezTo>
                <a:lnTo>
                  <a:pt x="21142"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5"/>
          <p:cNvSpPr>
            <a:spLocks/>
          </p:cNvSpPr>
          <p:nvPr/>
        </p:nvSpPr>
        <p:spPr bwMode="auto">
          <a:xfrm>
            <a:off x="2401888" y="6189663"/>
            <a:ext cx="131763" cy="93663"/>
          </a:xfrm>
          <a:custGeom>
            <a:avLst/>
            <a:gdLst>
              <a:gd name="T0" fmla="*/ 83 w 83"/>
              <a:gd name="T1" fmla="*/ 59 h 59"/>
              <a:gd name="T2" fmla="*/ 25 w 83"/>
              <a:gd name="T3" fmla="*/ 0 h 59"/>
              <a:gd name="T4" fmla="*/ 0 w 83"/>
              <a:gd name="T5" fmla="*/ 38 h 59"/>
              <a:gd name="T6" fmla="*/ 83 w 83"/>
              <a:gd name="T7" fmla="*/ 59 h 59"/>
            </a:gdLst>
            <a:ahLst/>
            <a:cxnLst>
              <a:cxn ang="0">
                <a:pos x="T0" y="T1"/>
              </a:cxn>
              <a:cxn ang="0">
                <a:pos x="T2" y="T3"/>
              </a:cxn>
              <a:cxn ang="0">
                <a:pos x="T4" y="T5"/>
              </a:cxn>
              <a:cxn ang="0">
                <a:pos x="T6" y="T7"/>
              </a:cxn>
            </a:cxnLst>
            <a:rect l="0" t="0" r="r" b="b"/>
            <a:pathLst>
              <a:path w="83" h="59">
                <a:moveTo>
                  <a:pt x="83" y="59"/>
                </a:moveTo>
                <a:lnTo>
                  <a:pt x="25" y="0"/>
                </a:lnTo>
                <a:lnTo>
                  <a:pt x="0" y="38"/>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16"/>
          <p:cNvSpPr>
            <a:spLocks noChangeArrowheads="1"/>
          </p:cNvSpPr>
          <p:nvPr/>
        </p:nvSpPr>
        <p:spPr bwMode="auto">
          <a:xfrm>
            <a:off x="2241550" y="58590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1"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4" name="Arc 120"/>
          <p:cNvSpPr>
            <a:spLocks/>
          </p:cNvSpPr>
          <p:nvPr/>
        </p:nvSpPr>
        <p:spPr bwMode="auto">
          <a:xfrm>
            <a:off x="3692525" y="4573588"/>
            <a:ext cx="1362075" cy="1168400"/>
          </a:xfrm>
          <a:custGeom>
            <a:avLst/>
            <a:gdLst>
              <a:gd name="G0" fmla="+- 0 0 0"/>
              <a:gd name="G1" fmla="+- 18400 0 0"/>
              <a:gd name="G2" fmla="+- 21600 0 0"/>
              <a:gd name="T0" fmla="*/ 11313 w 21461"/>
              <a:gd name="T1" fmla="*/ 0 h 18400"/>
              <a:gd name="T2" fmla="*/ 21461 w 21461"/>
              <a:gd name="T3" fmla="*/ 15953 h 18400"/>
              <a:gd name="T4" fmla="*/ 0 w 21461"/>
              <a:gd name="T5" fmla="*/ 18400 h 18400"/>
            </a:gdLst>
            <a:ahLst/>
            <a:cxnLst>
              <a:cxn ang="0">
                <a:pos x="T0" y="T1"/>
              </a:cxn>
              <a:cxn ang="0">
                <a:pos x="T2" y="T3"/>
              </a:cxn>
              <a:cxn ang="0">
                <a:pos x="T4" y="T5"/>
              </a:cxn>
            </a:cxnLst>
            <a:rect l="0" t="0" r="r" b="b"/>
            <a:pathLst>
              <a:path w="21461" h="18400" fill="none" extrusionOk="0">
                <a:moveTo>
                  <a:pt x="11313" y="-1"/>
                </a:moveTo>
                <a:cubicBezTo>
                  <a:pt x="16967" y="3475"/>
                  <a:pt x="20709" y="9358"/>
                  <a:pt x="21460" y="15953"/>
                </a:cubicBezTo>
              </a:path>
              <a:path w="21461" h="18400" stroke="0" extrusionOk="0">
                <a:moveTo>
                  <a:pt x="11313" y="-1"/>
                </a:moveTo>
                <a:cubicBezTo>
                  <a:pt x="16967" y="3475"/>
                  <a:pt x="20709" y="9358"/>
                  <a:pt x="21460" y="15953"/>
                </a:cubicBezTo>
                <a:lnTo>
                  <a:pt x="0" y="184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1"/>
          <p:cNvSpPr>
            <a:spLocks/>
          </p:cNvSpPr>
          <p:nvPr/>
        </p:nvSpPr>
        <p:spPr bwMode="auto">
          <a:xfrm>
            <a:off x="4300538" y="4516438"/>
            <a:ext cx="125413" cy="87313"/>
          </a:xfrm>
          <a:custGeom>
            <a:avLst/>
            <a:gdLst>
              <a:gd name="T0" fmla="*/ 0 w 79"/>
              <a:gd name="T1" fmla="*/ 0 h 55"/>
              <a:gd name="T2" fmla="*/ 58 w 79"/>
              <a:gd name="T3" fmla="*/ 55 h 55"/>
              <a:gd name="T4" fmla="*/ 79 w 79"/>
              <a:gd name="T5" fmla="*/ 13 h 55"/>
              <a:gd name="T6" fmla="*/ 0 w 79"/>
              <a:gd name="T7" fmla="*/ 0 h 55"/>
            </a:gdLst>
            <a:ahLst/>
            <a:cxnLst>
              <a:cxn ang="0">
                <a:pos x="T0" y="T1"/>
              </a:cxn>
              <a:cxn ang="0">
                <a:pos x="T2" y="T3"/>
              </a:cxn>
              <a:cxn ang="0">
                <a:pos x="T4" y="T5"/>
              </a:cxn>
              <a:cxn ang="0">
                <a:pos x="T6" y="T7"/>
              </a:cxn>
            </a:cxnLst>
            <a:rect l="0" t="0" r="r" b="b"/>
            <a:pathLst>
              <a:path w="79" h="55">
                <a:moveTo>
                  <a:pt x="0" y="0"/>
                </a:moveTo>
                <a:lnTo>
                  <a:pt x="58" y="55"/>
                </a:lnTo>
                <a:lnTo>
                  <a:pt x="79" y="13"/>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22"/>
          <p:cNvSpPr>
            <a:spLocks noChangeArrowheads="1"/>
          </p:cNvSpPr>
          <p:nvPr/>
        </p:nvSpPr>
        <p:spPr bwMode="auto">
          <a:xfrm>
            <a:off x="4525963" y="46831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Arc 126"/>
          <p:cNvSpPr>
            <a:spLocks/>
          </p:cNvSpPr>
          <p:nvPr/>
        </p:nvSpPr>
        <p:spPr bwMode="auto">
          <a:xfrm>
            <a:off x="3357563" y="3446463"/>
            <a:ext cx="674688" cy="623888"/>
          </a:xfrm>
          <a:custGeom>
            <a:avLst/>
            <a:gdLst>
              <a:gd name="G0" fmla="+- 21600 0 0"/>
              <a:gd name="G1" fmla="+- 13580 0 0"/>
              <a:gd name="G2" fmla="+- 21600 0 0"/>
              <a:gd name="T0" fmla="*/ 976 w 21600"/>
              <a:gd name="T1" fmla="*/ 20000 h 20000"/>
              <a:gd name="T2" fmla="*/ 4803 w 21600"/>
              <a:gd name="T3" fmla="*/ 0 h 20000"/>
              <a:gd name="T4" fmla="*/ 21600 w 21600"/>
              <a:gd name="T5" fmla="*/ 13580 h 20000"/>
            </a:gdLst>
            <a:ahLst/>
            <a:cxnLst>
              <a:cxn ang="0">
                <a:pos x="T0" y="T1"/>
              </a:cxn>
              <a:cxn ang="0">
                <a:pos x="T2" y="T3"/>
              </a:cxn>
              <a:cxn ang="0">
                <a:pos x="T4" y="T5"/>
              </a:cxn>
            </a:cxnLst>
            <a:rect l="0" t="0" r="r" b="b"/>
            <a:pathLst>
              <a:path w="21600" h="20000" fill="none" extrusionOk="0">
                <a:moveTo>
                  <a:pt x="976" y="19999"/>
                </a:moveTo>
                <a:cubicBezTo>
                  <a:pt x="329" y="17921"/>
                  <a:pt x="0" y="15756"/>
                  <a:pt x="0" y="13580"/>
                </a:cubicBezTo>
                <a:cubicBezTo>
                  <a:pt x="0" y="8637"/>
                  <a:pt x="1695" y="3843"/>
                  <a:pt x="4802" y="-1"/>
                </a:cubicBezTo>
              </a:path>
              <a:path w="21600" h="20000" stroke="0" extrusionOk="0">
                <a:moveTo>
                  <a:pt x="976" y="19999"/>
                </a:moveTo>
                <a:cubicBezTo>
                  <a:pt x="329" y="17921"/>
                  <a:pt x="0" y="15756"/>
                  <a:pt x="0" y="13580"/>
                </a:cubicBezTo>
                <a:cubicBezTo>
                  <a:pt x="0" y="8637"/>
                  <a:pt x="1695" y="3843"/>
                  <a:pt x="4802" y="-1"/>
                </a:cubicBezTo>
                <a:lnTo>
                  <a:pt x="21600" y="1358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7"/>
          <p:cNvSpPr>
            <a:spLocks/>
          </p:cNvSpPr>
          <p:nvPr/>
        </p:nvSpPr>
        <p:spPr bwMode="auto">
          <a:xfrm>
            <a:off x="3351213" y="4059238"/>
            <a:ext cx="85725" cy="131763"/>
          </a:xfrm>
          <a:custGeom>
            <a:avLst/>
            <a:gdLst>
              <a:gd name="T0" fmla="*/ 54 w 54"/>
              <a:gd name="T1" fmla="*/ 83 h 83"/>
              <a:gd name="T2" fmla="*/ 42 w 54"/>
              <a:gd name="T3" fmla="*/ 0 h 83"/>
              <a:gd name="T4" fmla="*/ 0 w 54"/>
              <a:gd name="T5" fmla="*/ 16 h 83"/>
              <a:gd name="T6" fmla="*/ 54 w 54"/>
              <a:gd name="T7" fmla="*/ 83 h 83"/>
            </a:gdLst>
            <a:ahLst/>
            <a:cxnLst>
              <a:cxn ang="0">
                <a:pos x="T0" y="T1"/>
              </a:cxn>
              <a:cxn ang="0">
                <a:pos x="T2" y="T3"/>
              </a:cxn>
              <a:cxn ang="0">
                <a:pos x="T4" y="T5"/>
              </a:cxn>
              <a:cxn ang="0">
                <a:pos x="T6" y="T7"/>
              </a:cxn>
            </a:cxnLst>
            <a:rect l="0" t="0" r="r" b="b"/>
            <a:pathLst>
              <a:path w="54" h="83">
                <a:moveTo>
                  <a:pt x="54" y="83"/>
                </a:moveTo>
                <a:lnTo>
                  <a:pt x="42" y="0"/>
                </a:lnTo>
                <a:lnTo>
                  <a:pt x="0" y="16"/>
                </a:lnTo>
                <a:lnTo>
                  <a:pt x="54" y="83"/>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128"/>
          <p:cNvSpPr>
            <a:spLocks noChangeArrowheads="1"/>
          </p:cNvSpPr>
          <p:nvPr/>
        </p:nvSpPr>
        <p:spPr bwMode="auto">
          <a:xfrm>
            <a:off x="3403600" y="370681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 name="Arc 129"/>
          <p:cNvSpPr>
            <a:spLocks/>
          </p:cNvSpPr>
          <p:nvPr/>
        </p:nvSpPr>
        <p:spPr bwMode="auto">
          <a:xfrm>
            <a:off x="3297238" y="2379663"/>
            <a:ext cx="808038" cy="523875"/>
          </a:xfrm>
          <a:custGeom>
            <a:avLst/>
            <a:gdLst>
              <a:gd name="G0" fmla="+- 21600 0 0"/>
              <a:gd name="G1" fmla="+- 2383 0 0"/>
              <a:gd name="G2" fmla="+- 21600 0 0"/>
              <a:gd name="T0" fmla="*/ 3401 w 21600"/>
              <a:gd name="T1" fmla="*/ 14018 h 14018"/>
              <a:gd name="T2" fmla="*/ 132 w 21600"/>
              <a:gd name="T3" fmla="*/ 0 h 14018"/>
              <a:gd name="T4" fmla="*/ 21600 w 21600"/>
              <a:gd name="T5" fmla="*/ 2383 h 14018"/>
            </a:gdLst>
            <a:ahLst/>
            <a:cxnLst>
              <a:cxn ang="0">
                <a:pos x="T0" y="T1"/>
              </a:cxn>
              <a:cxn ang="0">
                <a:pos x="T2" y="T3"/>
              </a:cxn>
              <a:cxn ang="0">
                <a:pos x="T4" y="T5"/>
              </a:cxn>
            </a:cxnLst>
            <a:rect l="0" t="0" r="r" b="b"/>
            <a:pathLst>
              <a:path w="21600" h="14018" fill="none" extrusionOk="0">
                <a:moveTo>
                  <a:pt x="3401" y="14017"/>
                </a:moveTo>
                <a:cubicBezTo>
                  <a:pt x="1180" y="10543"/>
                  <a:pt x="0" y="6506"/>
                  <a:pt x="0" y="2383"/>
                </a:cubicBezTo>
                <a:cubicBezTo>
                  <a:pt x="0" y="1586"/>
                  <a:pt x="44" y="791"/>
                  <a:pt x="131" y="-1"/>
                </a:cubicBezTo>
              </a:path>
              <a:path w="21600" h="14018" stroke="0" extrusionOk="0">
                <a:moveTo>
                  <a:pt x="3401" y="14017"/>
                </a:moveTo>
                <a:cubicBezTo>
                  <a:pt x="1180" y="10543"/>
                  <a:pt x="0" y="6506"/>
                  <a:pt x="0" y="2383"/>
                </a:cubicBezTo>
                <a:cubicBezTo>
                  <a:pt x="0" y="1586"/>
                  <a:pt x="44" y="791"/>
                  <a:pt x="131" y="-1"/>
                </a:cubicBezTo>
                <a:lnTo>
                  <a:pt x="21600" y="238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30"/>
          <p:cNvSpPr>
            <a:spLocks/>
          </p:cNvSpPr>
          <p:nvPr/>
        </p:nvSpPr>
        <p:spPr bwMode="auto">
          <a:xfrm>
            <a:off x="3397250" y="2884488"/>
            <a:ext cx="106363" cy="125413"/>
          </a:xfrm>
          <a:custGeom>
            <a:avLst/>
            <a:gdLst>
              <a:gd name="T0" fmla="*/ 67 w 67"/>
              <a:gd name="T1" fmla="*/ 79 h 79"/>
              <a:gd name="T2" fmla="*/ 33 w 67"/>
              <a:gd name="T3" fmla="*/ 0 h 79"/>
              <a:gd name="T4" fmla="*/ 0 w 67"/>
              <a:gd name="T5" fmla="*/ 29 h 79"/>
              <a:gd name="T6" fmla="*/ 67 w 67"/>
              <a:gd name="T7" fmla="*/ 79 h 79"/>
            </a:gdLst>
            <a:ahLst/>
            <a:cxnLst>
              <a:cxn ang="0">
                <a:pos x="T0" y="T1"/>
              </a:cxn>
              <a:cxn ang="0">
                <a:pos x="T2" y="T3"/>
              </a:cxn>
              <a:cxn ang="0">
                <a:pos x="T4" y="T5"/>
              </a:cxn>
              <a:cxn ang="0">
                <a:pos x="T6" y="T7"/>
              </a:cxn>
            </a:cxnLst>
            <a:rect l="0" t="0" r="r" b="b"/>
            <a:pathLst>
              <a:path w="67" h="79">
                <a:moveTo>
                  <a:pt x="67" y="79"/>
                </a:moveTo>
                <a:lnTo>
                  <a:pt x="33" y="0"/>
                </a:lnTo>
                <a:lnTo>
                  <a:pt x="0" y="29"/>
                </a:lnTo>
                <a:lnTo>
                  <a:pt x="67" y="7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Rectangle 131"/>
          <p:cNvSpPr>
            <a:spLocks noChangeArrowheads="1"/>
          </p:cNvSpPr>
          <p:nvPr/>
        </p:nvSpPr>
        <p:spPr bwMode="auto">
          <a:xfrm>
            <a:off x="3357563" y="25114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Arc 132"/>
          <p:cNvSpPr>
            <a:spLocks/>
          </p:cNvSpPr>
          <p:nvPr/>
        </p:nvSpPr>
        <p:spPr bwMode="auto">
          <a:xfrm>
            <a:off x="6713538" y="400050"/>
            <a:ext cx="3375025" cy="4146550"/>
          </a:xfrm>
          <a:custGeom>
            <a:avLst/>
            <a:gdLst>
              <a:gd name="G0" fmla="+- 0 0 0"/>
              <a:gd name="G1" fmla="+- 21533 0 0"/>
              <a:gd name="G2" fmla="+- 21600 0 0"/>
              <a:gd name="T0" fmla="*/ 1704 w 17527"/>
              <a:gd name="T1" fmla="*/ 0 h 21533"/>
              <a:gd name="T2" fmla="*/ 17527 w 17527"/>
              <a:gd name="T3" fmla="*/ 8909 h 21533"/>
              <a:gd name="T4" fmla="*/ 0 w 17527"/>
              <a:gd name="T5" fmla="*/ 21533 h 21533"/>
            </a:gdLst>
            <a:ahLst/>
            <a:cxnLst>
              <a:cxn ang="0">
                <a:pos x="T0" y="T1"/>
              </a:cxn>
              <a:cxn ang="0">
                <a:pos x="T2" y="T3"/>
              </a:cxn>
              <a:cxn ang="0">
                <a:pos x="T4" y="T5"/>
              </a:cxn>
            </a:cxnLst>
            <a:rect l="0" t="0" r="r" b="b"/>
            <a:pathLst>
              <a:path w="17527" h="21533" fill="none" extrusionOk="0">
                <a:moveTo>
                  <a:pt x="1703" y="0"/>
                </a:moveTo>
                <a:cubicBezTo>
                  <a:pt x="8030" y="501"/>
                  <a:pt x="13817" y="3759"/>
                  <a:pt x="17526" y="8909"/>
                </a:cubicBezTo>
              </a:path>
              <a:path w="17527" h="21533" stroke="0" extrusionOk="0">
                <a:moveTo>
                  <a:pt x="1703" y="0"/>
                </a:moveTo>
                <a:cubicBezTo>
                  <a:pt x="8030" y="501"/>
                  <a:pt x="13817" y="3759"/>
                  <a:pt x="17526" y="8909"/>
                </a:cubicBezTo>
                <a:lnTo>
                  <a:pt x="0" y="2153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3"/>
          <p:cNvSpPr>
            <a:spLocks/>
          </p:cNvSpPr>
          <p:nvPr/>
        </p:nvSpPr>
        <p:spPr bwMode="auto">
          <a:xfrm>
            <a:off x="6923088" y="361950"/>
            <a:ext cx="125413" cy="73025"/>
          </a:xfrm>
          <a:custGeom>
            <a:avLst/>
            <a:gdLst>
              <a:gd name="T0" fmla="*/ 0 w 79"/>
              <a:gd name="T1" fmla="*/ 21 h 46"/>
              <a:gd name="T2" fmla="*/ 75 w 79"/>
              <a:gd name="T3" fmla="*/ 46 h 46"/>
              <a:gd name="T4" fmla="*/ 79 w 79"/>
              <a:gd name="T5" fmla="*/ 0 h 46"/>
              <a:gd name="T6" fmla="*/ 0 w 79"/>
              <a:gd name="T7" fmla="*/ 21 h 46"/>
            </a:gdLst>
            <a:ahLst/>
            <a:cxnLst>
              <a:cxn ang="0">
                <a:pos x="T0" y="T1"/>
              </a:cxn>
              <a:cxn ang="0">
                <a:pos x="T2" y="T3"/>
              </a:cxn>
              <a:cxn ang="0">
                <a:pos x="T4" y="T5"/>
              </a:cxn>
              <a:cxn ang="0">
                <a:pos x="T6" y="T7"/>
              </a:cxn>
            </a:cxnLst>
            <a:rect l="0" t="0" r="r" b="b"/>
            <a:pathLst>
              <a:path w="79" h="46">
                <a:moveTo>
                  <a:pt x="0" y="21"/>
                </a:moveTo>
                <a:lnTo>
                  <a:pt x="75" y="46"/>
                </a:lnTo>
                <a:lnTo>
                  <a:pt x="79" y="0"/>
                </a:lnTo>
                <a:lnTo>
                  <a:pt x="0" y="21"/>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Rectangle 134"/>
          <p:cNvSpPr>
            <a:spLocks noChangeArrowheads="1"/>
          </p:cNvSpPr>
          <p:nvPr/>
        </p:nvSpPr>
        <p:spPr bwMode="auto">
          <a:xfrm>
            <a:off x="7386638" y="4206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Rectangle 137"/>
          <p:cNvSpPr>
            <a:spLocks noChangeArrowheads="1"/>
          </p:cNvSpPr>
          <p:nvPr/>
        </p:nvSpPr>
        <p:spPr bwMode="auto">
          <a:xfrm>
            <a:off x="10494963" y="30035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Rectangle 140"/>
          <p:cNvSpPr>
            <a:spLocks noChangeArrowheads="1"/>
          </p:cNvSpPr>
          <p:nvPr/>
        </p:nvSpPr>
        <p:spPr bwMode="auto">
          <a:xfrm>
            <a:off x="10355263" y="44910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5"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Rectangle 143"/>
          <p:cNvSpPr>
            <a:spLocks noChangeArrowheads="1"/>
          </p:cNvSpPr>
          <p:nvPr/>
        </p:nvSpPr>
        <p:spPr bwMode="auto">
          <a:xfrm>
            <a:off x="9299575" y="18748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Rectangle 146"/>
          <p:cNvSpPr>
            <a:spLocks noChangeArrowheads="1"/>
          </p:cNvSpPr>
          <p:nvPr/>
        </p:nvSpPr>
        <p:spPr bwMode="auto">
          <a:xfrm>
            <a:off x="9539288" y="25050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Rectangle 149"/>
          <p:cNvSpPr>
            <a:spLocks noChangeArrowheads="1"/>
          </p:cNvSpPr>
          <p:nvPr/>
        </p:nvSpPr>
        <p:spPr bwMode="auto">
          <a:xfrm>
            <a:off x="8018463" y="31369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Rectangle 152"/>
          <p:cNvSpPr>
            <a:spLocks noChangeArrowheads="1"/>
          </p:cNvSpPr>
          <p:nvPr/>
        </p:nvSpPr>
        <p:spPr bwMode="auto">
          <a:xfrm>
            <a:off x="8369300" y="3435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Rectangle 155"/>
          <p:cNvSpPr>
            <a:spLocks noChangeArrowheads="1"/>
          </p:cNvSpPr>
          <p:nvPr/>
        </p:nvSpPr>
        <p:spPr bwMode="auto">
          <a:xfrm>
            <a:off x="8801100" y="42449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Rectangle 158"/>
          <p:cNvSpPr>
            <a:spLocks noChangeArrowheads="1"/>
          </p:cNvSpPr>
          <p:nvPr/>
        </p:nvSpPr>
        <p:spPr bwMode="auto">
          <a:xfrm>
            <a:off x="7281863" y="38004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Rectangle 161"/>
          <p:cNvSpPr>
            <a:spLocks noChangeArrowheads="1"/>
          </p:cNvSpPr>
          <p:nvPr/>
        </p:nvSpPr>
        <p:spPr bwMode="auto">
          <a:xfrm>
            <a:off x="6332538" y="43449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Rectangle 164"/>
          <p:cNvSpPr>
            <a:spLocks noChangeArrowheads="1"/>
          </p:cNvSpPr>
          <p:nvPr/>
        </p:nvSpPr>
        <p:spPr bwMode="auto">
          <a:xfrm>
            <a:off x="6750050" y="514826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Rectangle 167"/>
          <p:cNvSpPr>
            <a:spLocks noChangeArrowheads="1"/>
          </p:cNvSpPr>
          <p:nvPr/>
        </p:nvSpPr>
        <p:spPr bwMode="auto">
          <a:xfrm>
            <a:off x="8243888" y="43640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2" name="Arc 168"/>
          <p:cNvSpPr>
            <a:spLocks/>
          </p:cNvSpPr>
          <p:nvPr/>
        </p:nvSpPr>
        <p:spPr bwMode="auto">
          <a:xfrm>
            <a:off x="5481638" y="1470025"/>
            <a:ext cx="673100" cy="3063875"/>
          </a:xfrm>
          <a:custGeom>
            <a:avLst/>
            <a:gdLst>
              <a:gd name="G0" fmla="+- 213 0 0"/>
              <a:gd name="G1" fmla="+- 21600 0 0"/>
              <a:gd name="G2" fmla="+- 21600 0 0"/>
              <a:gd name="T0" fmla="*/ 0 w 4742"/>
              <a:gd name="T1" fmla="*/ 1 h 21600"/>
              <a:gd name="T2" fmla="*/ 4742 w 4742"/>
              <a:gd name="T3" fmla="*/ 480 h 21600"/>
              <a:gd name="T4" fmla="*/ 213 w 4742"/>
              <a:gd name="T5" fmla="*/ 21600 h 21600"/>
            </a:gdLst>
            <a:ahLst/>
            <a:cxnLst>
              <a:cxn ang="0">
                <a:pos x="T0" y="T1"/>
              </a:cxn>
              <a:cxn ang="0">
                <a:pos x="T2" y="T3"/>
              </a:cxn>
              <a:cxn ang="0">
                <a:pos x="T4" y="T5"/>
              </a:cxn>
            </a:cxnLst>
            <a:rect l="0" t="0" r="r" b="b"/>
            <a:pathLst>
              <a:path w="4742" h="21600" fill="none" extrusionOk="0">
                <a:moveTo>
                  <a:pt x="0" y="1"/>
                </a:moveTo>
                <a:cubicBezTo>
                  <a:pt x="70" y="0"/>
                  <a:pt x="141" y="0"/>
                  <a:pt x="213" y="0"/>
                </a:cubicBezTo>
                <a:cubicBezTo>
                  <a:pt x="1735" y="0"/>
                  <a:pt x="3253" y="160"/>
                  <a:pt x="4741" y="480"/>
                </a:cubicBezTo>
              </a:path>
              <a:path w="4742" h="21600" stroke="0" extrusionOk="0">
                <a:moveTo>
                  <a:pt x="0" y="1"/>
                </a:moveTo>
                <a:cubicBezTo>
                  <a:pt x="70" y="0"/>
                  <a:pt x="141" y="0"/>
                  <a:pt x="213" y="0"/>
                </a:cubicBezTo>
                <a:cubicBezTo>
                  <a:pt x="1735" y="0"/>
                  <a:pt x="3253" y="160"/>
                  <a:pt x="4741" y="480"/>
                </a:cubicBezTo>
                <a:lnTo>
                  <a:pt x="213"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9"/>
          <p:cNvSpPr>
            <a:spLocks/>
          </p:cNvSpPr>
          <p:nvPr/>
        </p:nvSpPr>
        <p:spPr bwMode="auto">
          <a:xfrm>
            <a:off x="5362575" y="1430338"/>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Rectangle 170"/>
          <p:cNvSpPr>
            <a:spLocks noChangeArrowheads="1"/>
          </p:cNvSpPr>
          <p:nvPr/>
        </p:nvSpPr>
        <p:spPr bwMode="auto">
          <a:xfrm>
            <a:off x="5788025" y="14573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5" name="Arc 171"/>
          <p:cNvSpPr>
            <a:spLocks/>
          </p:cNvSpPr>
          <p:nvPr/>
        </p:nvSpPr>
        <p:spPr bwMode="auto">
          <a:xfrm>
            <a:off x="3619500" y="1501775"/>
            <a:ext cx="982663" cy="1485900"/>
          </a:xfrm>
          <a:custGeom>
            <a:avLst/>
            <a:gdLst>
              <a:gd name="G0" fmla="+- 14228 0 0"/>
              <a:gd name="G1" fmla="+- 21548 0 0"/>
              <a:gd name="G2" fmla="+- 21600 0 0"/>
              <a:gd name="T0" fmla="*/ 0 w 14228"/>
              <a:gd name="T1" fmla="*/ 5296 h 21548"/>
              <a:gd name="T2" fmla="*/ 12731 w 14228"/>
              <a:gd name="T3" fmla="*/ 0 h 21548"/>
              <a:gd name="T4" fmla="*/ 14228 w 14228"/>
              <a:gd name="T5" fmla="*/ 21548 h 21548"/>
            </a:gdLst>
            <a:ahLst/>
            <a:cxnLst>
              <a:cxn ang="0">
                <a:pos x="T0" y="T1"/>
              </a:cxn>
              <a:cxn ang="0">
                <a:pos x="T2" y="T3"/>
              </a:cxn>
              <a:cxn ang="0">
                <a:pos x="T4" y="T5"/>
              </a:cxn>
            </a:cxnLst>
            <a:rect l="0" t="0" r="r" b="b"/>
            <a:pathLst>
              <a:path w="14228" h="21548" fill="none" extrusionOk="0">
                <a:moveTo>
                  <a:pt x="0" y="5296"/>
                </a:moveTo>
                <a:cubicBezTo>
                  <a:pt x="3551" y="2187"/>
                  <a:pt x="8022" y="327"/>
                  <a:pt x="12730" y="-1"/>
                </a:cubicBezTo>
              </a:path>
              <a:path w="14228" h="21548" stroke="0" extrusionOk="0">
                <a:moveTo>
                  <a:pt x="0" y="5296"/>
                </a:moveTo>
                <a:cubicBezTo>
                  <a:pt x="3551" y="2187"/>
                  <a:pt x="8022" y="327"/>
                  <a:pt x="12730" y="-1"/>
                </a:cubicBezTo>
                <a:lnTo>
                  <a:pt x="14228" y="2154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172"/>
          <p:cNvSpPr>
            <a:spLocks/>
          </p:cNvSpPr>
          <p:nvPr/>
        </p:nvSpPr>
        <p:spPr bwMode="auto">
          <a:xfrm>
            <a:off x="3530600" y="1835150"/>
            <a:ext cx="112713" cy="119063"/>
          </a:xfrm>
          <a:custGeom>
            <a:avLst/>
            <a:gdLst>
              <a:gd name="T0" fmla="*/ 0 w 71"/>
              <a:gd name="T1" fmla="*/ 75 h 75"/>
              <a:gd name="T2" fmla="*/ 71 w 71"/>
              <a:gd name="T3" fmla="*/ 33 h 75"/>
              <a:gd name="T4" fmla="*/ 37 w 71"/>
              <a:gd name="T5" fmla="*/ 0 h 75"/>
              <a:gd name="T6" fmla="*/ 0 w 71"/>
              <a:gd name="T7" fmla="*/ 75 h 75"/>
            </a:gdLst>
            <a:ahLst/>
            <a:cxnLst>
              <a:cxn ang="0">
                <a:pos x="T0" y="T1"/>
              </a:cxn>
              <a:cxn ang="0">
                <a:pos x="T2" y="T3"/>
              </a:cxn>
              <a:cxn ang="0">
                <a:pos x="T4" y="T5"/>
              </a:cxn>
              <a:cxn ang="0">
                <a:pos x="T6" y="T7"/>
              </a:cxn>
            </a:cxnLst>
            <a:rect l="0" t="0" r="r" b="b"/>
            <a:pathLst>
              <a:path w="71" h="75">
                <a:moveTo>
                  <a:pt x="0" y="75"/>
                </a:moveTo>
                <a:lnTo>
                  <a:pt x="71" y="33"/>
                </a:lnTo>
                <a:lnTo>
                  <a:pt x="37" y="0"/>
                </a:lnTo>
                <a:lnTo>
                  <a:pt x="0" y="75"/>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Rectangle 173"/>
          <p:cNvSpPr>
            <a:spLocks noChangeArrowheads="1"/>
          </p:cNvSpPr>
          <p:nvPr/>
        </p:nvSpPr>
        <p:spPr bwMode="auto">
          <a:xfrm>
            <a:off x="3829050" y="166846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8" name="Arc 174"/>
          <p:cNvSpPr>
            <a:spLocks/>
          </p:cNvSpPr>
          <p:nvPr/>
        </p:nvSpPr>
        <p:spPr bwMode="auto">
          <a:xfrm>
            <a:off x="3211513" y="715963"/>
            <a:ext cx="1277938" cy="1111250"/>
          </a:xfrm>
          <a:custGeom>
            <a:avLst/>
            <a:gdLst>
              <a:gd name="G0" fmla="+- 21600 0 0"/>
              <a:gd name="G1" fmla="+- 14586 0 0"/>
              <a:gd name="G2" fmla="+- 21600 0 0"/>
              <a:gd name="T0" fmla="*/ 411 w 21600"/>
              <a:gd name="T1" fmla="*/ 18781 h 18781"/>
              <a:gd name="T2" fmla="*/ 5669 w 21600"/>
              <a:gd name="T3" fmla="*/ 0 h 18781"/>
              <a:gd name="T4" fmla="*/ 21600 w 21600"/>
              <a:gd name="T5" fmla="*/ 14586 h 18781"/>
            </a:gdLst>
            <a:ahLst/>
            <a:cxnLst>
              <a:cxn ang="0">
                <a:pos x="T0" y="T1"/>
              </a:cxn>
              <a:cxn ang="0">
                <a:pos x="T2" y="T3"/>
              </a:cxn>
              <a:cxn ang="0">
                <a:pos x="T4" y="T5"/>
              </a:cxn>
            </a:cxnLst>
            <a:rect l="0" t="0" r="r" b="b"/>
            <a:pathLst>
              <a:path w="21600" h="18781" fill="none" extrusionOk="0">
                <a:moveTo>
                  <a:pt x="411" y="18780"/>
                </a:moveTo>
                <a:cubicBezTo>
                  <a:pt x="137" y="17399"/>
                  <a:pt x="0" y="15994"/>
                  <a:pt x="0" y="14586"/>
                </a:cubicBezTo>
                <a:cubicBezTo>
                  <a:pt x="0" y="9186"/>
                  <a:pt x="2022" y="3982"/>
                  <a:pt x="5668" y="-1"/>
                </a:cubicBezTo>
              </a:path>
              <a:path w="21600" h="18781" stroke="0" extrusionOk="0">
                <a:moveTo>
                  <a:pt x="411" y="18780"/>
                </a:moveTo>
                <a:cubicBezTo>
                  <a:pt x="137" y="17399"/>
                  <a:pt x="0" y="15994"/>
                  <a:pt x="0" y="14586"/>
                </a:cubicBezTo>
                <a:cubicBezTo>
                  <a:pt x="0" y="9186"/>
                  <a:pt x="2022" y="3982"/>
                  <a:pt x="5668" y="-1"/>
                </a:cubicBezTo>
                <a:lnTo>
                  <a:pt x="21600" y="14586"/>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175"/>
          <p:cNvSpPr>
            <a:spLocks/>
          </p:cNvSpPr>
          <p:nvPr/>
        </p:nvSpPr>
        <p:spPr bwMode="auto">
          <a:xfrm>
            <a:off x="3197225" y="1822450"/>
            <a:ext cx="73025" cy="131763"/>
          </a:xfrm>
          <a:custGeom>
            <a:avLst/>
            <a:gdLst>
              <a:gd name="T0" fmla="*/ 46 w 46"/>
              <a:gd name="T1" fmla="*/ 83 h 83"/>
              <a:gd name="T2" fmla="*/ 42 w 46"/>
              <a:gd name="T3" fmla="*/ 0 h 83"/>
              <a:gd name="T4" fmla="*/ 0 w 46"/>
              <a:gd name="T5" fmla="*/ 12 h 83"/>
              <a:gd name="T6" fmla="*/ 46 w 46"/>
              <a:gd name="T7" fmla="*/ 83 h 83"/>
            </a:gdLst>
            <a:ahLst/>
            <a:cxnLst>
              <a:cxn ang="0">
                <a:pos x="T0" y="T1"/>
              </a:cxn>
              <a:cxn ang="0">
                <a:pos x="T2" y="T3"/>
              </a:cxn>
              <a:cxn ang="0">
                <a:pos x="T4" y="T5"/>
              </a:cxn>
              <a:cxn ang="0">
                <a:pos x="T6" y="T7"/>
              </a:cxn>
            </a:cxnLst>
            <a:rect l="0" t="0" r="r" b="b"/>
            <a:pathLst>
              <a:path w="46" h="83">
                <a:moveTo>
                  <a:pt x="46" y="83"/>
                </a:moveTo>
                <a:lnTo>
                  <a:pt x="42" y="0"/>
                </a:lnTo>
                <a:lnTo>
                  <a:pt x="0" y="12"/>
                </a:lnTo>
                <a:lnTo>
                  <a:pt x="46" y="83"/>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Rectangle 176"/>
          <p:cNvSpPr>
            <a:spLocks noChangeArrowheads="1"/>
          </p:cNvSpPr>
          <p:nvPr/>
        </p:nvSpPr>
        <p:spPr bwMode="auto">
          <a:xfrm>
            <a:off x="3257550" y="14160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1" name="Arc 177"/>
          <p:cNvSpPr>
            <a:spLocks/>
          </p:cNvSpPr>
          <p:nvPr/>
        </p:nvSpPr>
        <p:spPr bwMode="auto">
          <a:xfrm>
            <a:off x="5359400" y="695325"/>
            <a:ext cx="1384300" cy="820738"/>
          </a:xfrm>
          <a:custGeom>
            <a:avLst/>
            <a:gdLst>
              <a:gd name="G0" fmla="+- 0 0 0"/>
              <a:gd name="G1" fmla="+- 8628 0 0"/>
              <a:gd name="G2" fmla="+- 21600 0 0"/>
              <a:gd name="T0" fmla="*/ 19802 w 21600"/>
              <a:gd name="T1" fmla="*/ 0 h 12798"/>
              <a:gd name="T2" fmla="*/ 21194 w 21600"/>
              <a:gd name="T3" fmla="*/ 12798 h 12798"/>
              <a:gd name="T4" fmla="*/ 0 w 21600"/>
              <a:gd name="T5" fmla="*/ 8628 h 12798"/>
            </a:gdLst>
            <a:ahLst/>
            <a:cxnLst>
              <a:cxn ang="0">
                <a:pos x="T0" y="T1"/>
              </a:cxn>
              <a:cxn ang="0">
                <a:pos x="T2" y="T3"/>
              </a:cxn>
              <a:cxn ang="0">
                <a:pos x="T4" y="T5"/>
              </a:cxn>
            </a:cxnLst>
            <a:rect l="0" t="0" r="r" b="b"/>
            <a:pathLst>
              <a:path w="21600" h="12798" fill="none" extrusionOk="0">
                <a:moveTo>
                  <a:pt x="19801" y="0"/>
                </a:moveTo>
                <a:cubicBezTo>
                  <a:pt x="20987" y="2721"/>
                  <a:pt x="21600" y="5658"/>
                  <a:pt x="21600" y="8628"/>
                </a:cubicBezTo>
                <a:cubicBezTo>
                  <a:pt x="21600" y="10027"/>
                  <a:pt x="21463" y="11424"/>
                  <a:pt x="21193" y="12797"/>
                </a:cubicBezTo>
              </a:path>
              <a:path w="21600" h="12798" stroke="0" extrusionOk="0">
                <a:moveTo>
                  <a:pt x="19801" y="0"/>
                </a:moveTo>
                <a:cubicBezTo>
                  <a:pt x="20987" y="2721"/>
                  <a:pt x="21600" y="5658"/>
                  <a:pt x="21600" y="8628"/>
                </a:cubicBezTo>
                <a:cubicBezTo>
                  <a:pt x="21600" y="10027"/>
                  <a:pt x="21463" y="11424"/>
                  <a:pt x="21193" y="12797"/>
                </a:cubicBezTo>
                <a:lnTo>
                  <a:pt x="0" y="8628"/>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78"/>
          <p:cNvSpPr>
            <a:spLocks/>
          </p:cNvSpPr>
          <p:nvPr/>
        </p:nvSpPr>
        <p:spPr bwMode="auto">
          <a:xfrm>
            <a:off x="6577013" y="587375"/>
            <a:ext cx="87313" cy="125413"/>
          </a:xfrm>
          <a:custGeom>
            <a:avLst/>
            <a:gdLst>
              <a:gd name="T0" fmla="*/ 0 w 55"/>
              <a:gd name="T1" fmla="*/ 0 h 79"/>
              <a:gd name="T2" fmla="*/ 13 w 55"/>
              <a:gd name="T3" fmla="*/ 79 h 79"/>
              <a:gd name="T4" fmla="*/ 55 w 55"/>
              <a:gd name="T5" fmla="*/ 58 h 79"/>
              <a:gd name="T6" fmla="*/ 0 w 55"/>
              <a:gd name="T7" fmla="*/ 0 h 79"/>
            </a:gdLst>
            <a:ahLst/>
            <a:cxnLst>
              <a:cxn ang="0">
                <a:pos x="T0" y="T1"/>
              </a:cxn>
              <a:cxn ang="0">
                <a:pos x="T2" y="T3"/>
              </a:cxn>
              <a:cxn ang="0">
                <a:pos x="T4" y="T5"/>
              </a:cxn>
              <a:cxn ang="0">
                <a:pos x="T6" y="T7"/>
              </a:cxn>
            </a:cxnLst>
            <a:rect l="0" t="0" r="r" b="b"/>
            <a:pathLst>
              <a:path w="55" h="79">
                <a:moveTo>
                  <a:pt x="0" y="0"/>
                </a:moveTo>
                <a:lnTo>
                  <a:pt x="13" y="79"/>
                </a:lnTo>
                <a:lnTo>
                  <a:pt x="55" y="58"/>
                </a:lnTo>
                <a:lnTo>
                  <a:pt x="0"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Rectangle 179"/>
          <p:cNvSpPr>
            <a:spLocks noChangeArrowheads="1"/>
          </p:cNvSpPr>
          <p:nvPr/>
        </p:nvSpPr>
        <p:spPr bwMode="auto">
          <a:xfrm>
            <a:off x="6564313" y="712788"/>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4" name="Arc 180"/>
          <p:cNvSpPr>
            <a:spLocks/>
          </p:cNvSpPr>
          <p:nvPr/>
        </p:nvSpPr>
        <p:spPr bwMode="auto">
          <a:xfrm>
            <a:off x="4762500" y="1819275"/>
            <a:ext cx="1900238" cy="752475"/>
          </a:xfrm>
          <a:custGeom>
            <a:avLst/>
            <a:gdLst>
              <a:gd name="G0" fmla="+- 0 0 0"/>
              <a:gd name="G1" fmla="+- 0 0 0"/>
              <a:gd name="G2" fmla="+- 21600 0 0"/>
              <a:gd name="T0" fmla="*/ 21494 w 21494"/>
              <a:gd name="T1" fmla="*/ 2135 h 8509"/>
              <a:gd name="T2" fmla="*/ 19854 w 21494"/>
              <a:gd name="T3" fmla="*/ 8509 h 8509"/>
              <a:gd name="T4" fmla="*/ 0 w 21494"/>
              <a:gd name="T5" fmla="*/ 0 h 8509"/>
            </a:gdLst>
            <a:ahLst/>
            <a:cxnLst>
              <a:cxn ang="0">
                <a:pos x="T0" y="T1"/>
              </a:cxn>
              <a:cxn ang="0">
                <a:pos x="T2" y="T3"/>
              </a:cxn>
              <a:cxn ang="0">
                <a:pos x="T4" y="T5"/>
              </a:cxn>
            </a:cxnLst>
            <a:rect l="0" t="0" r="r" b="b"/>
            <a:pathLst>
              <a:path w="21494" h="8509" fill="none" extrusionOk="0">
                <a:moveTo>
                  <a:pt x="21494" y="2135"/>
                </a:moveTo>
                <a:cubicBezTo>
                  <a:pt x="21276" y="4330"/>
                  <a:pt x="20722" y="6480"/>
                  <a:pt x="19853" y="8508"/>
                </a:cubicBezTo>
              </a:path>
              <a:path w="21494" h="8509" stroke="0" extrusionOk="0">
                <a:moveTo>
                  <a:pt x="21494" y="2135"/>
                </a:moveTo>
                <a:cubicBezTo>
                  <a:pt x="21276" y="4330"/>
                  <a:pt x="20722" y="6480"/>
                  <a:pt x="19853" y="8508"/>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1"/>
          <p:cNvSpPr>
            <a:spLocks/>
          </p:cNvSpPr>
          <p:nvPr/>
        </p:nvSpPr>
        <p:spPr bwMode="auto">
          <a:xfrm>
            <a:off x="6630988" y="1887538"/>
            <a:ext cx="66675" cy="127000"/>
          </a:xfrm>
          <a:custGeom>
            <a:avLst/>
            <a:gdLst>
              <a:gd name="T0" fmla="*/ 25 w 42"/>
              <a:gd name="T1" fmla="*/ 0 h 80"/>
              <a:gd name="T2" fmla="*/ 0 w 42"/>
              <a:gd name="T3" fmla="*/ 76 h 80"/>
              <a:gd name="T4" fmla="*/ 42 w 42"/>
              <a:gd name="T5" fmla="*/ 80 h 80"/>
              <a:gd name="T6" fmla="*/ 25 w 42"/>
              <a:gd name="T7" fmla="*/ 0 h 80"/>
            </a:gdLst>
            <a:ahLst/>
            <a:cxnLst>
              <a:cxn ang="0">
                <a:pos x="T0" y="T1"/>
              </a:cxn>
              <a:cxn ang="0">
                <a:pos x="T2" y="T3"/>
              </a:cxn>
              <a:cxn ang="0">
                <a:pos x="T4" y="T5"/>
              </a:cxn>
              <a:cxn ang="0">
                <a:pos x="T6" y="T7"/>
              </a:cxn>
            </a:cxnLst>
            <a:rect l="0" t="0" r="r" b="b"/>
            <a:pathLst>
              <a:path w="42" h="80">
                <a:moveTo>
                  <a:pt x="25" y="0"/>
                </a:moveTo>
                <a:lnTo>
                  <a:pt x="0" y="76"/>
                </a:lnTo>
                <a:lnTo>
                  <a:pt x="42" y="80"/>
                </a:lnTo>
                <a:lnTo>
                  <a:pt x="25"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Rectangle 182"/>
          <p:cNvSpPr>
            <a:spLocks noChangeArrowheads="1"/>
          </p:cNvSpPr>
          <p:nvPr/>
        </p:nvSpPr>
        <p:spPr bwMode="auto">
          <a:xfrm>
            <a:off x="6524625" y="19875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7" name="Arc 183"/>
          <p:cNvSpPr>
            <a:spLocks/>
          </p:cNvSpPr>
          <p:nvPr/>
        </p:nvSpPr>
        <p:spPr bwMode="auto">
          <a:xfrm>
            <a:off x="4202113" y="142875"/>
            <a:ext cx="1790700" cy="2963863"/>
          </a:xfrm>
          <a:custGeom>
            <a:avLst/>
            <a:gdLst>
              <a:gd name="G0" fmla="+- 7514 0 0"/>
              <a:gd name="G1" fmla="+- 21600 0 0"/>
              <a:gd name="G2" fmla="+- 21600 0 0"/>
              <a:gd name="T0" fmla="*/ 0 w 13042"/>
              <a:gd name="T1" fmla="*/ 1349 h 21600"/>
              <a:gd name="T2" fmla="*/ 13042 w 13042"/>
              <a:gd name="T3" fmla="*/ 719 h 21600"/>
              <a:gd name="T4" fmla="*/ 7514 w 13042"/>
              <a:gd name="T5" fmla="*/ 21600 h 21600"/>
            </a:gdLst>
            <a:ahLst/>
            <a:cxnLst>
              <a:cxn ang="0">
                <a:pos x="T0" y="T1"/>
              </a:cxn>
              <a:cxn ang="0">
                <a:pos x="T2" y="T3"/>
              </a:cxn>
              <a:cxn ang="0">
                <a:pos x="T4" y="T5"/>
              </a:cxn>
            </a:cxnLst>
            <a:rect l="0" t="0" r="r" b="b"/>
            <a:pathLst>
              <a:path w="13042" h="21600" fill="none" extrusionOk="0">
                <a:moveTo>
                  <a:pt x="0" y="1349"/>
                </a:moveTo>
                <a:cubicBezTo>
                  <a:pt x="2404" y="456"/>
                  <a:pt x="4949" y="0"/>
                  <a:pt x="7514" y="0"/>
                </a:cubicBezTo>
                <a:cubicBezTo>
                  <a:pt x="9379" y="0"/>
                  <a:pt x="11238" y="241"/>
                  <a:pt x="13041" y="719"/>
                </a:cubicBezTo>
              </a:path>
              <a:path w="13042" h="21600" stroke="0" extrusionOk="0">
                <a:moveTo>
                  <a:pt x="0" y="1349"/>
                </a:moveTo>
                <a:cubicBezTo>
                  <a:pt x="2404" y="456"/>
                  <a:pt x="4949" y="0"/>
                  <a:pt x="7514" y="0"/>
                </a:cubicBezTo>
                <a:cubicBezTo>
                  <a:pt x="9379" y="0"/>
                  <a:pt x="11238" y="241"/>
                  <a:pt x="13041" y="719"/>
                </a:cubicBezTo>
                <a:lnTo>
                  <a:pt x="7514" y="2160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184"/>
          <p:cNvSpPr>
            <a:spLocks/>
          </p:cNvSpPr>
          <p:nvPr/>
        </p:nvSpPr>
        <p:spPr bwMode="auto">
          <a:xfrm>
            <a:off x="4087813" y="288925"/>
            <a:ext cx="125413" cy="85725"/>
          </a:xfrm>
          <a:custGeom>
            <a:avLst/>
            <a:gdLst>
              <a:gd name="T0" fmla="*/ 0 w 79"/>
              <a:gd name="T1" fmla="*/ 54 h 54"/>
              <a:gd name="T2" fmla="*/ 79 w 79"/>
              <a:gd name="T3" fmla="*/ 41 h 54"/>
              <a:gd name="T4" fmla="*/ 63 w 79"/>
              <a:gd name="T5" fmla="*/ 0 h 54"/>
              <a:gd name="T6" fmla="*/ 0 w 79"/>
              <a:gd name="T7" fmla="*/ 54 h 54"/>
            </a:gdLst>
            <a:ahLst/>
            <a:cxnLst>
              <a:cxn ang="0">
                <a:pos x="T0" y="T1"/>
              </a:cxn>
              <a:cxn ang="0">
                <a:pos x="T2" y="T3"/>
              </a:cxn>
              <a:cxn ang="0">
                <a:pos x="T4" y="T5"/>
              </a:cxn>
              <a:cxn ang="0">
                <a:pos x="T6" y="T7"/>
              </a:cxn>
            </a:cxnLst>
            <a:rect l="0" t="0" r="r" b="b"/>
            <a:pathLst>
              <a:path w="79" h="54">
                <a:moveTo>
                  <a:pt x="0" y="54"/>
                </a:moveTo>
                <a:lnTo>
                  <a:pt x="79" y="41"/>
                </a:lnTo>
                <a:lnTo>
                  <a:pt x="63" y="0"/>
                </a:lnTo>
                <a:lnTo>
                  <a:pt x="0" y="54"/>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85"/>
          <p:cNvSpPr>
            <a:spLocks noChangeArrowheads="1"/>
          </p:cNvSpPr>
          <p:nvPr/>
        </p:nvSpPr>
        <p:spPr bwMode="auto">
          <a:xfrm>
            <a:off x="4532313" y="14922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0" name="Arc 186"/>
          <p:cNvSpPr>
            <a:spLocks/>
          </p:cNvSpPr>
          <p:nvPr/>
        </p:nvSpPr>
        <p:spPr bwMode="auto">
          <a:xfrm>
            <a:off x="2141538" y="661988"/>
            <a:ext cx="1876425" cy="2125663"/>
          </a:xfrm>
          <a:custGeom>
            <a:avLst/>
            <a:gdLst>
              <a:gd name="G0" fmla="+- 17928 0 0"/>
              <a:gd name="G1" fmla="+- 20313 0 0"/>
              <a:gd name="G2" fmla="+- 21600 0 0"/>
              <a:gd name="T0" fmla="*/ 0 w 17928"/>
              <a:gd name="T1" fmla="*/ 8265 h 20313"/>
              <a:gd name="T2" fmla="*/ 10584 w 17928"/>
              <a:gd name="T3" fmla="*/ 0 h 20313"/>
              <a:gd name="T4" fmla="*/ 17928 w 17928"/>
              <a:gd name="T5" fmla="*/ 20313 h 20313"/>
            </a:gdLst>
            <a:ahLst/>
            <a:cxnLst>
              <a:cxn ang="0">
                <a:pos x="T0" y="T1"/>
              </a:cxn>
              <a:cxn ang="0">
                <a:pos x="T2" y="T3"/>
              </a:cxn>
              <a:cxn ang="0">
                <a:pos x="T4" y="T5"/>
              </a:cxn>
            </a:cxnLst>
            <a:rect l="0" t="0" r="r" b="b"/>
            <a:pathLst>
              <a:path w="17928" h="20313" fill="none" extrusionOk="0">
                <a:moveTo>
                  <a:pt x="0" y="8265"/>
                </a:moveTo>
                <a:cubicBezTo>
                  <a:pt x="2560" y="4455"/>
                  <a:pt x="6267" y="1560"/>
                  <a:pt x="10583" y="-1"/>
                </a:cubicBezTo>
              </a:path>
              <a:path w="17928" h="20313" stroke="0" extrusionOk="0">
                <a:moveTo>
                  <a:pt x="0" y="8265"/>
                </a:moveTo>
                <a:cubicBezTo>
                  <a:pt x="2560" y="4455"/>
                  <a:pt x="6267" y="1560"/>
                  <a:pt x="10583" y="-1"/>
                </a:cubicBezTo>
                <a:lnTo>
                  <a:pt x="17928" y="20313"/>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187"/>
          <p:cNvSpPr>
            <a:spLocks/>
          </p:cNvSpPr>
          <p:nvPr/>
        </p:nvSpPr>
        <p:spPr bwMode="auto">
          <a:xfrm>
            <a:off x="2076450" y="1503363"/>
            <a:ext cx="92075" cy="131763"/>
          </a:xfrm>
          <a:custGeom>
            <a:avLst/>
            <a:gdLst>
              <a:gd name="T0" fmla="*/ 0 w 58"/>
              <a:gd name="T1" fmla="*/ 83 h 83"/>
              <a:gd name="T2" fmla="*/ 58 w 58"/>
              <a:gd name="T3" fmla="*/ 25 h 83"/>
              <a:gd name="T4" fmla="*/ 21 w 58"/>
              <a:gd name="T5" fmla="*/ 0 h 83"/>
              <a:gd name="T6" fmla="*/ 0 w 58"/>
              <a:gd name="T7" fmla="*/ 83 h 83"/>
            </a:gdLst>
            <a:ahLst/>
            <a:cxnLst>
              <a:cxn ang="0">
                <a:pos x="T0" y="T1"/>
              </a:cxn>
              <a:cxn ang="0">
                <a:pos x="T2" y="T3"/>
              </a:cxn>
              <a:cxn ang="0">
                <a:pos x="T4" y="T5"/>
              </a:cxn>
              <a:cxn ang="0">
                <a:pos x="T6" y="T7"/>
              </a:cxn>
            </a:cxnLst>
            <a:rect l="0" t="0" r="r" b="b"/>
            <a:pathLst>
              <a:path w="58" h="83">
                <a:moveTo>
                  <a:pt x="0" y="83"/>
                </a:moveTo>
                <a:lnTo>
                  <a:pt x="58" y="25"/>
                </a:lnTo>
                <a:lnTo>
                  <a:pt x="21" y="0"/>
                </a:lnTo>
                <a:lnTo>
                  <a:pt x="0" y="83"/>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Rectangle 188"/>
          <p:cNvSpPr>
            <a:spLocks noChangeArrowheads="1"/>
          </p:cNvSpPr>
          <p:nvPr/>
        </p:nvSpPr>
        <p:spPr bwMode="auto">
          <a:xfrm>
            <a:off x="2314575" y="12382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3" name="Arc 189"/>
          <p:cNvSpPr>
            <a:spLocks/>
          </p:cNvSpPr>
          <p:nvPr/>
        </p:nvSpPr>
        <p:spPr bwMode="auto">
          <a:xfrm>
            <a:off x="4003675" y="2468563"/>
            <a:ext cx="996950" cy="1331913"/>
          </a:xfrm>
          <a:custGeom>
            <a:avLst/>
            <a:gdLst>
              <a:gd name="G0" fmla="+- 15420 0 0"/>
              <a:gd name="G1" fmla="+- 0 0 0"/>
              <a:gd name="G2" fmla="+- 21600 0 0"/>
              <a:gd name="T0" fmla="*/ 8920 w 15420"/>
              <a:gd name="T1" fmla="*/ 20599 h 20599"/>
              <a:gd name="T2" fmla="*/ 0 w 15420"/>
              <a:gd name="T3" fmla="*/ 15126 h 20599"/>
              <a:gd name="T4" fmla="*/ 15420 w 15420"/>
              <a:gd name="T5" fmla="*/ 0 h 20599"/>
            </a:gdLst>
            <a:ahLst/>
            <a:cxnLst>
              <a:cxn ang="0">
                <a:pos x="T0" y="T1"/>
              </a:cxn>
              <a:cxn ang="0">
                <a:pos x="T2" y="T3"/>
              </a:cxn>
              <a:cxn ang="0">
                <a:pos x="T4" y="T5"/>
              </a:cxn>
            </a:cxnLst>
            <a:rect l="0" t="0" r="r" b="b"/>
            <a:pathLst>
              <a:path w="15420" h="20599" fill="none" extrusionOk="0">
                <a:moveTo>
                  <a:pt x="8920" y="20598"/>
                </a:moveTo>
                <a:cubicBezTo>
                  <a:pt x="5543" y="19533"/>
                  <a:pt x="2479" y="17653"/>
                  <a:pt x="0" y="15125"/>
                </a:cubicBezTo>
              </a:path>
              <a:path w="15420" h="20599" stroke="0" extrusionOk="0">
                <a:moveTo>
                  <a:pt x="8920" y="20598"/>
                </a:moveTo>
                <a:cubicBezTo>
                  <a:pt x="5543" y="19533"/>
                  <a:pt x="2479" y="17653"/>
                  <a:pt x="0" y="15125"/>
                </a:cubicBezTo>
                <a:lnTo>
                  <a:pt x="1542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190"/>
          <p:cNvSpPr>
            <a:spLocks/>
          </p:cNvSpPr>
          <p:nvPr/>
        </p:nvSpPr>
        <p:spPr bwMode="auto">
          <a:xfrm>
            <a:off x="4572000" y="3767138"/>
            <a:ext cx="133350" cy="73025"/>
          </a:xfrm>
          <a:custGeom>
            <a:avLst/>
            <a:gdLst>
              <a:gd name="T0" fmla="*/ 84 w 84"/>
              <a:gd name="T1" fmla="*/ 46 h 46"/>
              <a:gd name="T2" fmla="*/ 9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9" y="0"/>
                </a:lnTo>
                <a:lnTo>
                  <a:pt x="0" y="46"/>
                </a:lnTo>
                <a:lnTo>
                  <a:pt x="84" y="46"/>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Rectangle 191"/>
          <p:cNvSpPr>
            <a:spLocks noChangeArrowheads="1"/>
          </p:cNvSpPr>
          <p:nvPr/>
        </p:nvSpPr>
        <p:spPr bwMode="auto">
          <a:xfrm>
            <a:off x="4440238" y="35210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 name="Arc 192"/>
          <p:cNvSpPr>
            <a:spLocks/>
          </p:cNvSpPr>
          <p:nvPr/>
        </p:nvSpPr>
        <p:spPr bwMode="auto">
          <a:xfrm>
            <a:off x="2078038" y="4413250"/>
            <a:ext cx="1216025" cy="1495425"/>
          </a:xfrm>
          <a:custGeom>
            <a:avLst/>
            <a:gdLst>
              <a:gd name="G0" fmla="+- 16870 0 0"/>
              <a:gd name="G1" fmla="+- 20760 0 0"/>
              <a:gd name="G2" fmla="+- 21600 0 0"/>
              <a:gd name="T0" fmla="*/ 0 w 16870"/>
              <a:gd name="T1" fmla="*/ 7270 h 20760"/>
              <a:gd name="T2" fmla="*/ 10904 w 16870"/>
              <a:gd name="T3" fmla="*/ 0 h 20760"/>
              <a:gd name="T4" fmla="*/ 16870 w 16870"/>
              <a:gd name="T5" fmla="*/ 20760 h 20760"/>
            </a:gdLst>
            <a:ahLst/>
            <a:cxnLst>
              <a:cxn ang="0">
                <a:pos x="T0" y="T1"/>
              </a:cxn>
              <a:cxn ang="0">
                <a:pos x="T2" y="T3"/>
              </a:cxn>
              <a:cxn ang="0">
                <a:pos x="T4" y="T5"/>
              </a:cxn>
            </a:cxnLst>
            <a:rect l="0" t="0" r="r" b="b"/>
            <a:pathLst>
              <a:path w="16870" h="20760" fill="none" extrusionOk="0">
                <a:moveTo>
                  <a:pt x="0" y="7270"/>
                </a:moveTo>
                <a:cubicBezTo>
                  <a:pt x="2794" y="3776"/>
                  <a:pt x="6604" y="1235"/>
                  <a:pt x="10904" y="0"/>
                </a:cubicBezTo>
              </a:path>
              <a:path w="16870" h="20760" stroke="0" extrusionOk="0">
                <a:moveTo>
                  <a:pt x="0" y="7270"/>
                </a:moveTo>
                <a:cubicBezTo>
                  <a:pt x="2794" y="3776"/>
                  <a:pt x="6604" y="1235"/>
                  <a:pt x="10904" y="0"/>
                </a:cubicBezTo>
                <a:lnTo>
                  <a:pt x="16870" y="2076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193"/>
          <p:cNvSpPr>
            <a:spLocks/>
          </p:cNvSpPr>
          <p:nvPr/>
        </p:nvSpPr>
        <p:spPr bwMode="auto">
          <a:xfrm>
            <a:off x="2003425" y="4914900"/>
            <a:ext cx="98425" cy="127000"/>
          </a:xfrm>
          <a:custGeom>
            <a:avLst/>
            <a:gdLst>
              <a:gd name="T0" fmla="*/ 0 w 62"/>
              <a:gd name="T1" fmla="*/ 80 h 80"/>
              <a:gd name="T2" fmla="*/ 62 w 62"/>
              <a:gd name="T3" fmla="*/ 25 h 80"/>
              <a:gd name="T4" fmla="*/ 25 w 62"/>
              <a:gd name="T5" fmla="*/ 0 h 80"/>
              <a:gd name="T6" fmla="*/ 0 w 62"/>
              <a:gd name="T7" fmla="*/ 80 h 80"/>
            </a:gdLst>
            <a:ahLst/>
            <a:cxnLst>
              <a:cxn ang="0">
                <a:pos x="T0" y="T1"/>
              </a:cxn>
              <a:cxn ang="0">
                <a:pos x="T2" y="T3"/>
              </a:cxn>
              <a:cxn ang="0">
                <a:pos x="T4" y="T5"/>
              </a:cxn>
              <a:cxn ang="0">
                <a:pos x="T6" y="T7"/>
              </a:cxn>
            </a:cxnLst>
            <a:rect l="0" t="0" r="r" b="b"/>
            <a:pathLst>
              <a:path w="62" h="80">
                <a:moveTo>
                  <a:pt x="0" y="80"/>
                </a:moveTo>
                <a:lnTo>
                  <a:pt x="62" y="25"/>
                </a:lnTo>
                <a:lnTo>
                  <a:pt x="25" y="0"/>
                </a:lnTo>
                <a:lnTo>
                  <a:pt x="0" y="8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Rectangle 194"/>
          <p:cNvSpPr>
            <a:spLocks noChangeArrowheads="1"/>
          </p:cNvSpPr>
          <p:nvPr/>
        </p:nvSpPr>
        <p:spPr bwMode="auto">
          <a:xfrm>
            <a:off x="2235200" y="46894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Rectangle 197"/>
          <p:cNvSpPr>
            <a:spLocks noChangeArrowheads="1"/>
          </p:cNvSpPr>
          <p:nvPr/>
        </p:nvSpPr>
        <p:spPr bwMode="auto">
          <a:xfrm>
            <a:off x="6737350" y="43243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Rectangle 200"/>
          <p:cNvSpPr>
            <a:spLocks noChangeArrowheads="1"/>
          </p:cNvSpPr>
          <p:nvPr/>
        </p:nvSpPr>
        <p:spPr bwMode="auto">
          <a:xfrm>
            <a:off x="8396288" y="534670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207"/>
          <p:cNvSpPr>
            <a:spLocks noChangeArrowheads="1"/>
          </p:cNvSpPr>
          <p:nvPr/>
        </p:nvSpPr>
        <p:spPr bwMode="auto">
          <a:xfrm>
            <a:off x="5973763" y="35877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210"/>
          <p:cNvSpPr>
            <a:spLocks noChangeArrowheads="1"/>
          </p:cNvSpPr>
          <p:nvPr/>
        </p:nvSpPr>
        <p:spPr bwMode="auto">
          <a:xfrm>
            <a:off x="7646988" y="61690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Oval 211"/>
          <p:cNvSpPr>
            <a:spLocks noChangeArrowheads="1"/>
          </p:cNvSpPr>
          <p:nvPr/>
        </p:nvSpPr>
        <p:spPr bwMode="auto">
          <a:xfrm>
            <a:off x="9664700" y="4198938"/>
            <a:ext cx="325438" cy="323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14"/>
          <p:cNvSpPr>
            <a:spLocks noChangeArrowheads="1"/>
          </p:cNvSpPr>
          <p:nvPr/>
        </p:nvSpPr>
        <p:spPr bwMode="auto">
          <a:xfrm>
            <a:off x="9783763" y="425767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215"/>
          <p:cNvSpPr>
            <a:spLocks noChangeArrowheads="1"/>
          </p:cNvSpPr>
          <p:nvPr/>
        </p:nvSpPr>
        <p:spPr bwMode="auto">
          <a:xfrm>
            <a:off x="9412288" y="3733800"/>
            <a:ext cx="7508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Lobbying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216"/>
          <p:cNvSpPr>
            <a:spLocks noChangeArrowheads="1"/>
          </p:cNvSpPr>
          <p:nvPr/>
        </p:nvSpPr>
        <p:spPr bwMode="auto">
          <a:xfrm>
            <a:off x="9531350" y="3919538"/>
            <a:ext cx="4984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Gains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466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9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6094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13"/>
          <p:cNvSpPr>
            <a:spLocks noChangeArrowheads="1"/>
          </p:cNvSpPr>
          <p:nvPr/>
        </p:nvSpPr>
        <p:spPr bwMode="auto">
          <a:xfrm>
            <a:off x="9750425" y="5002213"/>
            <a:ext cx="8763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14"/>
          <p:cNvSpPr>
            <a:spLocks noChangeArrowheads="1"/>
          </p:cNvSpPr>
          <p:nvPr/>
        </p:nvSpPr>
        <p:spPr bwMode="auto">
          <a:xfrm>
            <a:off x="9790113" y="5187950"/>
            <a:ext cx="784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Investment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15"/>
          <p:cNvSpPr>
            <a:spLocks noChangeArrowheads="1"/>
          </p:cNvSpPr>
          <p:nvPr/>
        </p:nvSpPr>
        <p:spPr bwMode="auto">
          <a:xfrm>
            <a:off x="10315575" y="3527425"/>
            <a:ext cx="8493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Income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04"/>
          <p:cNvSpPr>
            <a:spLocks noChangeArrowheads="1"/>
          </p:cNvSpPr>
          <p:nvPr/>
        </p:nvSpPr>
        <p:spPr bwMode="auto">
          <a:xfrm>
            <a:off x="5678950" y="60256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Rectangle 140"/>
          <p:cNvSpPr>
            <a:spLocks noChangeArrowheads="1"/>
          </p:cNvSpPr>
          <p:nvPr/>
        </p:nvSpPr>
        <p:spPr bwMode="auto">
          <a:xfrm>
            <a:off x="10355263" y="44910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643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1"/>
          <p:cNvSpPr>
            <a:spLocks noChangeArrowheads="1"/>
          </p:cNvSpPr>
          <p:nvPr/>
        </p:nvSpPr>
        <p:spPr bwMode="auto">
          <a:xfrm>
            <a:off x="9771063" y="2120900"/>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12"/>
          <p:cNvSpPr>
            <a:spLocks noChangeArrowheads="1"/>
          </p:cNvSpPr>
          <p:nvPr/>
        </p:nvSpPr>
        <p:spPr bwMode="auto">
          <a:xfrm>
            <a:off x="10042525" y="2306638"/>
            <a:ext cx="4445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13"/>
          <p:cNvSpPr>
            <a:spLocks noChangeArrowheads="1"/>
          </p:cNvSpPr>
          <p:nvPr/>
        </p:nvSpPr>
        <p:spPr bwMode="auto">
          <a:xfrm>
            <a:off x="9750425" y="5002213"/>
            <a:ext cx="8763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14"/>
          <p:cNvSpPr>
            <a:spLocks noChangeArrowheads="1"/>
          </p:cNvSpPr>
          <p:nvPr/>
        </p:nvSpPr>
        <p:spPr bwMode="auto">
          <a:xfrm>
            <a:off x="9790113" y="5187950"/>
            <a:ext cx="784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Investment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15"/>
          <p:cNvSpPr>
            <a:spLocks noChangeArrowheads="1"/>
          </p:cNvSpPr>
          <p:nvPr/>
        </p:nvSpPr>
        <p:spPr bwMode="auto">
          <a:xfrm>
            <a:off x="10315575" y="3527425"/>
            <a:ext cx="8493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Income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4" name="Oval 60"/>
          <p:cNvSpPr>
            <a:spLocks noChangeArrowheads="1"/>
          </p:cNvSpPr>
          <p:nvPr/>
        </p:nvSpPr>
        <p:spPr bwMode="auto">
          <a:xfrm>
            <a:off x="5608638" y="5213350"/>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63"/>
          <p:cNvSpPr>
            <a:spLocks noChangeArrowheads="1"/>
          </p:cNvSpPr>
          <p:nvPr/>
        </p:nvSpPr>
        <p:spPr bwMode="auto">
          <a:xfrm>
            <a:off x="5727700" y="527367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0"/>
          <p:cNvSpPr>
            <a:spLocks noChangeArrowheads="1"/>
          </p:cNvSpPr>
          <p:nvPr/>
        </p:nvSpPr>
        <p:spPr bwMode="auto">
          <a:xfrm>
            <a:off x="5561013" y="4722813"/>
            <a:ext cx="4111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81"/>
          <p:cNvSpPr>
            <a:spLocks noChangeArrowheads="1"/>
          </p:cNvSpPr>
          <p:nvPr/>
        </p:nvSpPr>
        <p:spPr bwMode="auto">
          <a:xfrm>
            <a:off x="5395913" y="4881563"/>
            <a:ext cx="7572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04"/>
          <p:cNvSpPr>
            <a:spLocks noChangeArrowheads="1"/>
          </p:cNvSpPr>
          <p:nvPr/>
        </p:nvSpPr>
        <p:spPr bwMode="auto">
          <a:xfrm>
            <a:off x="5678950" y="60256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Rectangle 137"/>
          <p:cNvSpPr>
            <a:spLocks noChangeArrowheads="1"/>
          </p:cNvSpPr>
          <p:nvPr/>
        </p:nvSpPr>
        <p:spPr bwMode="auto">
          <a:xfrm>
            <a:off x="10494963" y="30035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Rectangle 140"/>
          <p:cNvSpPr>
            <a:spLocks noChangeArrowheads="1"/>
          </p:cNvSpPr>
          <p:nvPr/>
        </p:nvSpPr>
        <p:spPr bwMode="auto">
          <a:xfrm>
            <a:off x="10355263" y="44910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5"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Rectangle 143"/>
          <p:cNvSpPr>
            <a:spLocks noChangeArrowheads="1"/>
          </p:cNvSpPr>
          <p:nvPr/>
        </p:nvSpPr>
        <p:spPr bwMode="auto">
          <a:xfrm>
            <a:off x="9299575" y="18748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0"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31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5654675" y="2592388"/>
            <a:ext cx="1552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bg1">
                  <a:lumMod val="65000"/>
                </a:schemeClr>
              </a:solidFill>
              <a:effectLst/>
            </a:endParaRPr>
          </a:p>
        </p:txBody>
      </p:sp>
      <p:sp>
        <p:nvSpPr>
          <p:cNvPr id="24" name="Rectangle 10"/>
          <p:cNvSpPr>
            <a:spLocks noChangeArrowheads="1"/>
          </p:cNvSpPr>
          <p:nvPr/>
        </p:nvSpPr>
        <p:spPr bwMode="auto">
          <a:xfrm>
            <a:off x="6013450" y="2778125"/>
            <a:ext cx="8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bg1">
                  <a:lumMod val="65000"/>
                </a:schemeClr>
              </a:solidFill>
              <a:effectLst/>
            </a:endParaRPr>
          </a:p>
        </p:txBody>
      </p:sp>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Favorable</a:t>
            </a:r>
            <a:endParaRPr kumimoji="0" lang="en-US" altLang="en-US" sz="1800" b="0" i="0" u="none" strike="noStrike" cap="none" normalizeH="0" baseline="0" dirty="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30" name="Rectangle 16"/>
          <p:cNvSpPr>
            <a:spLocks noChangeArrowheads="1"/>
          </p:cNvSpPr>
          <p:nvPr/>
        </p:nvSpPr>
        <p:spPr bwMode="auto">
          <a:xfrm>
            <a:off x="4724400" y="3679825"/>
            <a:ext cx="8852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bg1">
                  <a:lumMod val="65000"/>
                </a:schemeClr>
              </a:solidFill>
              <a:effectLst/>
            </a:endParaRPr>
          </a:p>
        </p:txBody>
      </p:sp>
      <p:sp>
        <p:nvSpPr>
          <p:cNvPr id="31" name="Rectangle 17"/>
          <p:cNvSpPr>
            <a:spLocks noChangeArrowheads="1"/>
          </p:cNvSpPr>
          <p:nvPr/>
        </p:nvSpPr>
        <p:spPr bwMode="auto">
          <a:xfrm>
            <a:off x="4878388" y="3865563"/>
            <a:ext cx="5793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32" name="Rectangle 18"/>
          <p:cNvSpPr>
            <a:spLocks noChangeArrowheads="1"/>
          </p:cNvSpPr>
          <p:nvPr/>
        </p:nvSpPr>
        <p:spPr bwMode="auto">
          <a:xfrm>
            <a:off x="4498975" y="5592763"/>
            <a:ext cx="115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bg1">
                  <a:lumMod val="65000"/>
                </a:schemeClr>
              </a:solidFill>
              <a:effectLst/>
            </a:endParaRPr>
          </a:p>
        </p:txBody>
      </p:sp>
      <p:sp>
        <p:nvSpPr>
          <p:cNvPr id="33" name="Rectangle 19"/>
          <p:cNvSpPr>
            <a:spLocks noChangeArrowheads="1"/>
          </p:cNvSpPr>
          <p:nvPr/>
        </p:nvSpPr>
        <p:spPr bwMode="auto">
          <a:xfrm>
            <a:off x="4705350" y="5778500"/>
            <a:ext cx="7278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Over $2700</a:t>
            </a:r>
            <a:endParaRPr kumimoji="0" lang="en-US" altLang="en-US" sz="1800" b="0" i="0" u="none" strike="noStrike" cap="none" normalizeH="0" baseline="0" smtClean="0">
              <a:ln>
                <a:noFill/>
              </a:ln>
              <a:solidFill>
                <a:schemeClr val="bg1">
                  <a:lumMod val="65000"/>
                </a:schemeClr>
              </a:solidFill>
              <a:effectLst/>
            </a:endParaRPr>
          </a:p>
        </p:txBody>
      </p:sp>
      <p:sp>
        <p:nvSpPr>
          <p:cNvPr id="74" name="Oval 60"/>
          <p:cNvSpPr>
            <a:spLocks noChangeArrowheads="1"/>
          </p:cNvSpPr>
          <p:nvPr/>
        </p:nvSpPr>
        <p:spPr bwMode="auto">
          <a:xfrm>
            <a:off x="5608638" y="5213350"/>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9" name="Rectangle 125"/>
          <p:cNvSpPr>
            <a:spLocks noChangeArrowheads="1"/>
          </p:cNvSpPr>
          <p:nvPr/>
        </p:nvSpPr>
        <p:spPr bwMode="auto">
          <a:xfrm>
            <a:off x="5117900" y="4324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5"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6"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7" name="Rectangle 143"/>
          <p:cNvSpPr>
            <a:spLocks noChangeArrowheads="1"/>
          </p:cNvSpPr>
          <p:nvPr/>
        </p:nvSpPr>
        <p:spPr bwMode="auto">
          <a:xfrm>
            <a:off x="9299575" y="18748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7" name="Rectangle 203"/>
          <p:cNvSpPr>
            <a:spLocks noChangeArrowheads="1"/>
          </p:cNvSpPr>
          <p:nvPr/>
        </p:nvSpPr>
        <p:spPr bwMode="auto">
          <a:xfrm>
            <a:off x="6080125" y="30495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10"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43" name="Rectangle 34"/>
          <p:cNvSpPr>
            <a:spLocks noChangeArrowheads="1"/>
          </p:cNvSpPr>
          <p:nvPr/>
        </p:nvSpPr>
        <p:spPr bwMode="auto">
          <a:xfrm>
            <a:off x="7720013" y="3733800"/>
            <a:ext cx="736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Registered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5"/>
          <p:cNvSpPr>
            <a:spLocks noChangeArrowheads="1"/>
          </p:cNvSpPr>
          <p:nvPr/>
        </p:nvSpPr>
        <p:spPr bwMode="auto">
          <a:xfrm>
            <a:off x="7751763" y="3919538"/>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94"/>
          <p:cNvSpPr>
            <a:spLocks noChangeArrowheads="1"/>
          </p:cNvSpPr>
          <p:nvPr/>
        </p:nvSpPr>
        <p:spPr bwMode="auto">
          <a:xfrm>
            <a:off x="8702675" y="2963863"/>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95"/>
          <p:cNvSpPr>
            <a:spLocks noChangeArrowheads="1"/>
          </p:cNvSpPr>
          <p:nvPr/>
        </p:nvSpPr>
        <p:spPr bwMode="auto">
          <a:xfrm>
            <a:off x="8734425" y="3149600"/>
            <a:ext cx="9223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146"/>
          <p:cNvSpPr>
            <a:spLocks noChangeArrowheads="1"/>
          </p:cNvSpPr>
          <p:nvPr/>
        </p:nvSpPr>
        <p:spPr bwMode="auto">
          <a:xfrm>
            <a:off x="9539288" y="25050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152"/>
          <p:cNvSpPr>
            <a:spLocks noChangeArrowheads="1"/>
          </p:cNvSpPr>
          <p:nvPr/>
        </p:nvSpPr>
        <p:spPr bwMode="auto">
          <a:xfrm>
            <a:off x="8369300" y="3435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5768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5654675" y="2592388"/>
            <a:ext cx="1552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bg1">
                  <a:lumMod val="65000"/>
                </a:schemeClr>
              </a:solidFill>
              <a:effectLst/>
            </a:endParaRPr>
          </a:p>
        </p:txBody>
      </p:sp>
      <p:sp>
        <p:nvSpPr>
          <p:cNvPr id="24" name="Rectangle 10"/>
          <p:cNvSpPr>
            <a:spLocks noChangeArrowheads="1"/>
          </p:cNvSpPr>
          <p:nvPr/>
        </p:nvSpPr>
        <p:spPr bwMode="auto">
          <a:xfrm>
            <a:off x="6013450" y="2778125"/>
            <a:ext cx="8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bg1">
                  <a:lumMod val="65000"/>
                </a:schemeClr>
              </a:solidFill>
              <a:effectLst/>
            </a:endParaRPr>
          </a:p>
        </p:txBody>
      </p:sp>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Elite Favorable</a:t>
            </a:r>
            <a:endParaRPr kumimoji="0" lang="en-US" altLang="en-US" sz="1800" b="0" i="0" u="none" strike="noStrike" cap="none" normalizeH="0" baseline="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Policy</a:t>
            </a:r>
            <a:endParaRPr kumimoji="0" lang="en-US" altLang="en-US" sz="1800" b="0" i="0" u="none" strike="noStrike" cap="none" normalizeH="0" baseline="0" dirty="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30" name="Rectangle 16"/>
          <p:cNvSpPr>
            <a:spLocks noChangeArrowheads="1"/>
          </p:cNvSpPr>
          <p:nvPr/>
        </p:nvSpPr>
        <p:spPr bwMode="auto">
          <a:xfrm>
            <a:off x="4724400" y="3679825"/>
            <a:ext cx="8852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bg1">
                  <a:lumMod val="65000"/>
                </a:schemeClr>
              </a:solidFill>
              <a:effectLst/>
            </a:endParaRPr>
          </a:p>
        </p:txBody>
      </p:sp>
      <p:sp>
        <p:nvSpPr>
          <p:cNvPr id="31" name="Rectangle 17"/>
          <p:cNvSpPr>
            <a:spLocks noChangeArrowheads="1"/>
          </p:cNvSpPr>
          <p:nvPr/>
        </p:nvSpPr>
        <p:spPr bwMode="auto">
          <a:xfrm>
            <a:off x="4878388" y="3865563"/>
            <a:ext cx="5793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32" name="Rectangle 18"/>
          <p:cNvSpPr>
            <a:spLocks noChangeArrowheads="1"/>
          </p:cNvSpPr>
          <p:nvPr/>
        </p:nvSpPr>
        <p:spPr bwMode="auto">
          <a:xfrm>
            <a:off x="4498975" y="5592763"/>
            <a:ext cx="115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bg1">
                  <a:lumMod val="65000"/>
                </a:schemeClr>
              </a:solidFill>
              <a:effectLst/>
            </a:endParaRPr>
          </a:p>
        </p:txBody>
      </p:sp>
      <p:sp>
        <p:nvSpPr>
          <p:cNvPr id="33" name="Rectangle 19"/>
          <p:cNvSpPr>
            <a:spLocks noChangeArrowheads="1"/>
          </p:cNvSpPr>
          <p:nvPr/>
        </p:nvSpPr>
        <p:spPr bwMode="auto">
          <a:xfrm>
            <a:off x="4705350" y="5778500"/>
            <a:ext cx="7278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Over $2700</a:t>
            </a:r>
            <a:endParaRPr kumimoji="0" lang="en-US" altLang="en-US" sz="1800" b="0" i="0" u="none" strike="noStrike" cap="none" normalizeH="0" baseline="0" smtClean="0">
              <a:ln>
                <a:noFill/>
              </a:ln>
              <a:solidFill>
                <a:schemeClr val="bg1">
                  <a:lumMod val="65000"/>
                </a:schemeClr>
              </a:solidFill>
              <a:effectLst/>
            </a:endParaRPr>
          </a:p>
        </p:txBody>
      </p:sp>
      <p:sp>
        <p:nvSpPr>
          <p:cNvPr id="74" name="Oval 60"/>
          <p:cNvSpPr>
            <a:spLocks noChangeArrowheads="1"/>
          </p:cNvSpPr>
          <p:nvPr/>
        </p:nvSpPr>
        <p:spPr bwMode="auto">
          <a:xfrm>
            <a:off x="5608638" y="5213350"/>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9" name="Rectangle 125"/>
          <p:cNvSpPr>
            <a:spLocks noChangeArrowheads="1"/>
          </p:cNvSpPr>
          <p:nvPr/>
        </p:nvSpPr>
        <p:spPr bwMode="auto">
          <a:xfrm>
            <a:off x="5117900" y="4324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5"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6"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7" name="Rectangle 143"/>
          <p:cNvSpPr>
            <a:spLocks noChangeArrowheads="1"/>
          </p:cNvSpPr>
          <p:nvPr/>
        </p:nvSpPr>
        <p:spPr bwMode="auto">
          <a:xfrm>
            <a:off x="9299575" y="18748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7" name="Rectangle 203"/>
          <p:cNvSpPr>
            <a:spLocks noChangeArrowheads="1"/>
          </p:cNvSpPr>
          <p:nvPr/>
        </p:nvSpPr>
        <p:spPr bwMode="auto">
          <a:xfrm>
            <a:off x="6080125" y="30495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10"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43" name="Rectangle 34"/>
          <p:cNvSpPr>
            <a:spLocks noChangeArrowheads="1"/>
          </p:cNvSpPr>
          <p:nvPr/>
        </p:nvSpPr>
        <p:spPr bwMode="auto">
          <a:xfrm>
            <a:off x="7720013" y="3733800"/>
            <a:ext cx="736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Registered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5"/>
          <p:cNvSpPr>
            <a:spLocks noChangeArrowheads="1"/>
          </p:cNvSpPr>
          <p:nvPr/>
        </p:nvSpPr>
        <p:spPr bwMode="auto">
          <a:xfrm>
            <a:off x="7751763" y="3919538"/>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94"/>
          <p:cNvSpPr>
            <a:spLocks noChangeArrowheads="1"/>
          </p:cNvSpPr>
          <p:nvPr/>
        </p:nvSpPr>
        <p:spPr bwMode="auto">
          <a:xfrm>
            <a:off x="8702675" y="2963863"/>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95"/>
          <p:cNvSpPr>
            <a:spLocks noChangeArrowheads="1"/>
          </p:cNvSpPr>
          <p:nvPr/>
        </p:nvSpPr>
        <p:spPr bwMode="auto">
          <a:xfrm>
            <a:off x="8734425" y="3149600"/>
            <a:ext cx="9223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146"/>
          <p:cNvSpPr>
            <a:spLocks noChangeArrowheads="1"/>
          </p:cNvSpPr>
          <p:nvPr/>
        </p:nvSpPr>
        <p:spPr bwMode="auto">
          <a:xfrm>
            <a:off x="9539288" y="25050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152"/>
          <p:cNvSpPr>
            <a:spLocks noChangeArrowheads="1"/>
          </p:cNvSpPr>
          <p:nvPr/>
        </p:nvSpPr>
        <p:spPr bwMode="auto">
          <a:xfrm>
            <a:off x="8369300" y="3435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36"/>
          <p:cNvSpPr>
            <a:spLocks noChangeArrowheads="1"/>
          </p:cNvSpPr>
          <p:nvPr/>
        </p:nvSpPr>
        <p:spPr bwMode="auto">
          <a:xfrm>
            <a:off x="6026150" y="387985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37"/>
          <p:cNvSpPr>
            <a:spLocks noChangeArrowheads="1"/>
          </p:cNvSpPr>
          <p:nvPr/>
        </p:nvSpPr>
        <p:spPr bwMode="auto">
          <a:xfrm>
            <a:off x="6218238" y="4025900"/>
            <a:ext cx="7905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of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38"/>
          <p:cNvSpPr>
            <a:spLocks noChangeArrowheads="1"/>
          </p:cNvSpPr>
          <p:nvPr/>
        </p:nvSpPr>
        <p:spPr bwMode="auto">
          <a:xfrm>
            <a:off x="6577013" y="476250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41"/>
          <p:cNvSpPr>
            <a:spLocks noChangeArrowheads="1"/>
          </p:cNvSpPr>
          <p:nvPr/>
        </p:nvSpPr>
        <p:spPr bwMode="auto">
          <a:xfrm>
            <a:off x="6503988" y="5772150"/>
            <a:ext cx="12223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42"/>
          <p:cNvSpPr>
            <a:spLocks noChangeArrowheads="1"/>
          </p:cNvSpPr>
          <p:nvPr/>
        </p:nvSpPr>
        <p:spPr bwMode="auto">
          <a:xfrm>
            <a:off x="6457950" y="5930900"/>
            <a:ext cx="1314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161"/>
          <p:cNvSpPr>
            <a:spLocks noChangeArrowheads="1"/>
          </p:cNvSpPr>
          <p:nvPr/>
        </p:nvSpPr>
        <p:spPr bwMode="auto">
          <a:xfrm>
            <a:off x="6332538" y="43449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197"/>
          <p:cNvSpPr>
            <a:spLocks noChangeArrowheads="1"/>
          </p:cNvSpPr>
          <p:nvPr/>
        </p:nvSpPr>
        <p:spPr bwMode="auto">
          <a:xfrm>
            <a:off x="6737350" y="43243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158"/>
          <p:cNvSpPr>
            <a:spLocks noChangeArrowheads="1"/>
          </p:cNvSpPr>
          <p:nvPr/>
        </p:nvSpPr>
        <p:spPr bwMode="auto">
          <a:xfrm>
            <a:off x="7281863" y="38004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107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5654675" y="2592388"/>
            <a:ext cx="1552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bg1">
                  <a:lumMod val="65000"/>
                </a:schemeClr>
              </a:solidFill>
              <a:effectLst/>
            </a:endParaRPr>
          </a:p>
        </p:txBody>
      </p:sp>
      <p:sp>
        <p:nvSpPr>
          <p:cNvPr id="24" name="Rectangle 10"/>
          <p:cNvSpPr>
            <a:spLocks noChangeArrowheads="1"/>
          </p:cNvSpPr>
          <p:nvPr/>
        </p:nvSpPr>
        <p:spPr bwMode="auto">
          <a:xfrm>
            <a:off x="6013450" y="2778125"/>
            <a:ext cx="8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bg1">
                  <a:lumMod val="65000"/>
                </a:schemeClr>
              </a:solidFill>
              <a:effectLst/>
            </a:endParaRPr>
          </a:p>
        </p:txBody>
      </p:sp>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Elite Favorable</a:t>
            </a:r>
            <a:endParaRPr kumimoji="0" lang="en-US" altLang="en-US" sz="1800" b="0" i="0" u="none" strike="noStrike" cap="none" normalizeH="0" baseline="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Political</a:t>
            </a:r>
            <a:endParaRPr kumimoji="0" lang="en-US" altLang="en-US" sz="1800" b="0" i="0" u="none" strike="noStrike" cap="none" normalizeH="0" baseline="0" dirty="0" smtClean="0">
              <a:ln>
                <a:noFill/>
              </a:ln>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Investment</a:t>
            </a:r>
            <a:endParaRPr kumimoji="0" lang="en-US" altLang="en-US" sz="1800" b="0" i="0" u="none" strike="noStrike" cap="none" normalizeH="0" baseline="0" smtClean="0">
              <a:ln>
                <a:noFill/>
              </a:ln>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Elite Income</a:t>
            </a:r>
            <a:endParaRPr kumimoji="0" lang="en-US" altLang="en-US" sz="1800" b="0" i="0" u="none" strike="noStrike" cap="none" normalizeH="0" baseline="0" smtClean="0">
              <a:ln>
                <a:noFill/>
              </a:ln>
              <a:effectLst/>
            </a:endParaRPr>
          </a:p>
        </p:txBody>
      </p:sp>
      <p:sp>
        <p:nvSpPr>
          <p:cNvPr id="30" name="Rectangle 16"/>
          <p:cNvSpPr>
            <a:spLocks noChangeArrowheads="1"/>
          </p:cNvSpPr>
          <p:nvPr/>
        </p:nvSpPr>
        <p:spPr bwMode="auto">
          <a:xfrm>
            <a:off x="4724400" y="3679825"/>
            <a:ext cx="8852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bg1">
                  <a:lumMod val="65000"/>
                </a:schemeClr>
              </a:solidFill>
              <a:effectLst/>
            </a:endParaRPr>
          </a:p>
        </p:txBody>
      </p:sp>
      <p:sp>
        <p:nvSpPr>
          <p:cNvPr id="31" name="Rectangle 17"/>
          <p:cNvSpPr>
            <a:spLocks noChangeArrowheads="1"/>
          </p:cNvSpPr>
          <p:nvPr/>
        </p:nvSpPr>
        <p:spPr bwMode="auto">
          <a:xfrm>
            <a:off x="4878388" y="3865563"/>
            <a:ext cx="5793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32" name="Rectangle 18"/>
          <p:cNvSpPr>
            <a:spLocks noChangeArrowheads="1"/>
          </p:cNvSpPr>
          <p:nvPr/>
        </p:nvSpPr>
        <p:spPr bwMode="auto">
          <a:xfrm>
            <a:off x="4498975" y="5592763"/>
            <a:ext cx="115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bg1">
                  <a:lumMod val="65000"/>
                </a:schemeClr>
              </a:solidFill>
              <a:effectLst/>
            </a:endParaRPr>
          </a:p>
        </p:txBody>
      </p:sp>
      <p:sp>
        <p:nvSpPr>
          <p:cNvPr id="33" name="Rectangle 19"/>
          <p:cNvSpPr>
            <a:spLocks noChangeArrowheads="1"/>
          </p:cNvSpPr>
          <p:nvPr/>
        </p:nvSpPr>
        <p:spPr bwMode="auto">
          <a:xfrm>
            <a:off x="4705350" y="5778500"/>
            <a:ext cx="7278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Over $2700</a:t>
            </a:r>
            <a:endParaRPr kumimoji="0" lang="en-US" altLang="en-US" sz="1800" b="0" i="0" u="none" strike="noStrike" cap="none" normalizeH="0" baseline="0" smtClean="0">
              <a:ln>
                <a:noFill/>
              </a:ln>
              <a:solidFill>
                <a:schemeClr val="bg1">
                  <a:lumMod val="65000"/>
                </a:schemeClr>
              </a:solidFill>
              <a:effectLst/>
            </a:endParaRPr>
          </a:p>
        </p:txBody>
      </p:sp>
      <p:sp>
        <p:nvSpPr>
          <p:cNvPr id="74" name="Oval 60"/>
          <p:cNvSpPr>
            <a:spLocks noChangeArrowheads="1"/>
          </p:cNvSpPr>
          <p:nvPr/>
        </p:nvSpPr>
        <p:spPr bwMode="auto">
          <a:xfrm>
            <a:off x="5608638" y="5213350"/>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9" name="Rectangle 125"/>
          <p:cNvSpPr>
            <a:spLocks noChangeArrowheads="1"/>
          </p:cNvSpPr>
          <p:nvPr/>
        </p:nvSpPr>
        <p:spPr bwMode="auto">
          <a:xfrm>
            <a:off x="5117900" y="4324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7C80"/>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rgbClr val="FF7C80"/>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7C80"/>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rgbClr val="FF7C80"/>
              </a:solidFill>
              <a:effectLst/>
            </a:endParaRPr>
          </a:p>
        </p:txBody>
      </p:sp>
      <p:sp>
        <p:nvSpPr>
          <p:cNvPr id="155"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6"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7" name="Rectangle 143"/>
          <p:cNvSpPr>
            <a:spLocks noChangeArrowheads="1"/>
          </p:cNvSpPr>
          <p:nvPr/>
        </p:nvSpPr>
        <p:spPr bwMode="auto">
          <a:xfrm>
            <a:off x="9299575" y="18748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7" name="Rectangle 203"/>
          <p:cNvSpPr>
            <a:spLocks noChangeArrowheads="1"/>
          </p:cNvSpPr>
          <p:nvPr/>
        </p:nvSpPr>
        <p:spPr bwMode="auto">
          <a:xfrm>
            <a:off x="6080125" y="30495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10"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43" name="Rectangle 34"/>
          <p:cNvSpPr>
            <a:spLocks noChangeArrowheads="1"/>
          </p:cNvSpPr>
          <p:nvPr/>
        </p:nvSpPr>
        <p:spPr bwMode="auto">
          <a:xfrm>
            <a:off x="7720013" y="3733800"/>
            <a:ext cx="736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Registered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5"/>
          <p:cNvSpPr>
            <a:spLocks noChangeArrowheads="1"/>
          </p:cNvSpPr>
          <p:nvPr/>
        </p:nvSpPr>
        <p:spPr bwMode="auto">
          <a:xfrm>
            <a:off x="7751763" y="3919538"/>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94"/>
          <p:cNvSpPr>
            <a:spLocks noChangeArrowheads="1"/>
          </p:cNvSpPr>
          <p:nvPr/>
        </p:nvSpPr>
        <p:spPr bwMode="auto">
          <a:xfrm>
            <a:off x="8702675" y="2963863"/>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95"/>
          <p:cNvSpPr>
            <a:spLocks noChangeArrowheads="1"/>
          </p:cNvSpPr>
          <p:nvPr/>
        </p:nvSpPr>
        <p:spPr bwMode="auto">
          <a:xfrm>
            <a:off x="8734425" y="3149600"/>
            <a:ext cx="9223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146"/>
          <p:cNvSpPr>
            <a:spLocks noChangeArrowheads="1"/>
          </p:cNvSpPr>
          <p:nvPr/>
        </p:nvSpPr>
        <p:spPr bwMode="auto">
          <a:xfrm>
            <a:off x="9539288" y="25050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152"/>
          <p:cNvSpPr>
            <a:spLocks noChangeArrowheads="1"/>
          </p:cNvSpPr>
          <p:nvPr/>
        </p:nvSpPr>
        <p:spPr bwMode="auto">
          <a:xfrm>
            <a:off x="8369300" y="3435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36"/>
          <p:cNvSpPr>
            <a:spLocks noChangeArrowheads="1"/>
          </p:cNvSpPr>
          <p:nvPr/>
        </p:nvSpPr>
        <p:spPr bwMode="auto">
          <a:xfrm>
            <a:off x="6026150" y="387985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37"/>
          <p:cNvSpPr>
            <a:spLocks noChangeArrowheads="1"/>
          </p:cNvSpPr>
          <p:nvPr/>
        </p:nvSpPr>
        <p:spPr bwMode="auto">
          <a:xfrm>
            <a:off x="6218238" y="4025900"/>
            <a:ext cx="7905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of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38"/>
          <p:cNvSpPr>
            <a:spLocks noChangeArrowheads="1"/>
          </p:cNvSpPr>
          <p:nvPr/>
        </p:nvSpPr>
        <p:spPr bwMode="auto">
          <a:xfrm>
            <a:off x="6577013" y="476250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41"/>
          <p:cNvSpPr>
            <a:spLocks noChangeArrowheads="1"/>
          </p:cNvSpPr>
          <p:nvPr/>
        </p:nvSpPr>
        <p:spPr bwMode="auto">
          <a:xfrm>
            <a:off x="6503988" y="5772150"/>
            <a:ext cx="12223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42"/>
          <p:cNvSpPr>
            <a:spLocks noChangeArrowheads="1"/>
          </p:cNvSpPr>
          <p:nvPr/>
        </p:nvSpPr>
        <p:spPr bwMode="auto">
          <a:xfrm>
            <a:off x="6457950" y="5930900"/>
            <a:ext cx="1314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161"/>
          <p:cNvSpPr>
            <a:spLocks noChangeArrowheads="1"/>
          </p:cNvSpPr>
          <p:nvPr/>
        </p:nvSpPr>
        <p:spPr bwMode="auto">
          <a:xfrm>
            <a:off x="6332538" y="43449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197"/>
          <p:cNvSpPr>
            <a:spLocks noChangeArrowheads="1"/>
          </p:cNvSpPr>
          <p:nvPr/>
        </p:nvSpPr>
        <p:spPr bwMode="auto">
          <a:xfrm>
            <a:off x="6737350" y="43243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158"/>
          <p:cNvSpPr>
            <a:spLocks noChangeArrowheads="1"/>
          </p:cNvSpPr>
          <p:nvPr/>
        </p:nvSpPr>
        <p:spPr bwMode="auto">
          <a:xfrm>
            <a:off x="7281863" y="38004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43"/>
          <p:cNvSpPr>
            <a:spLocks noChangeArrowheads="1"/>
          </p:cNvSpPr>
          <p:nvPr/>
        </p:nvSpPr>
        <p:spPr bwMode="auto">
          <a:xfrm>
            <a:off x="8456613" y="5699125"/>
            <a:ext cx="636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Potential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Rectangle 44"/>
          <p:cNvSpPr>
            <a:spLocks noChangeArrowheads="1"/>
          </p:cNvSpPr>
          <p:nvPr/>
        </p:nvSpPr>
        <p:spPr bwMode="auto">
          <a:xfrm>
            <a:off x="8350250" y="5845175"/>
            <a:ext cx="8429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Spending 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45"/>
          <p:cNvSpPr>
            <a:spLocks noChangeArrowheads="1"/>
          </p:cNvSpPr>
          <p:nvPr/>
        </p:nvSpPr>
        <p:spPr bwMode="auto">
          <a:xfrm>
            <a:off x="8442325" y="5991225"/>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107"/>
          <p:cNvSpPr>
            <a:spLocks noChangeArrowheads="1"/>
          </p:cNvSpPr>
          <p:nvPr/>
        </p:nvSpPr>
        <p:spPr bwMode="auto">
          <a:xfrm>
            <a:off x="9385300" y="55260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210"/>
          <p:cNvSpPr>
            <a:spLocks noChangeArrowheads="1"/>
          </p:cNvSpPr>
          <p:nvPr/>
        </p:nvSpPr>
        <p:spPr bwMode="auto">
          <a:xfrm>
            <a:off x="7646988" y="61690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Oval 211"/>
          <p:cNvSpPr>
            <a:spLocks noChangeArrowheads="1"/>
          </p:cNvSpPr>
          <p:nvPr/>
        </p:nvSpPr>
        <p:spPr bwMode="auto">
          <a:xfrm>
            <a:off x="9664700" y="4198938"/>
            <a:ext cx="325438" cy="323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214"/>
          <p:cNvSpPr>
            <a:spLocks noChangeArrowheads="1"/>
          </p:cNvSpPr>
          <p:nvPr/>
        </p:nvSpPr>
        <p:spPr bwMode="auto">
          <a:xfrm>
            <a:off x="9783763" y="425767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215"/>
          <p:cNvSpPr>
            <a:spLocks noChangeArrowheads="1"/>
          </p:cNvSpPr>
          <p:nvPr/>
        </p:nvSpPr>
        <p:spPr bwMode="auto">
          <a:xfrm>
            <a:off x="9412288" y="3733800"/>
            <a:ext cx="7508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Lobbying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216"/>
          <p:cNvSpPr>
            <a:spLocks noChangeArrowheads="1"/>
          </p:cNvSpPr>
          <p:nvPr/>
        </p:nvSpPr>
        <p:spPr bwMode="auto">
          <a:xfrm>
            <a:off x="9531350" y="3919538"/>
            <a:ext cx="4984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Gains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68580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2069909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820777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5654675" y="2592388"/>
            <a:ext cx="1552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bg1">
                  <a:lumMod val="65000"/>
                </a:schemeClr>
              </a:solidFill>
              <a:effectLst/>
            </a:endParaRPr>
          </a:p>
        </p:txBody>
      </p:sp>
      <p:sp>
        <p:nvSpPr>
          <p:cNvPr id="24" name="Rectangle 10"/>
          <p:cNvSpPr>
            <a:spLocks noChangeArrowheads="1"/>
          </p:cNvSpPr>
          <p:nvPr/>
        </p:nvSpPr>
        <p:spPr bwMode="auto">
          <a:xfrm>
            <a:off x="6013450" y="2778125"/>
            <a:ext cx="8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bg1">
                  <a:lumMod val="65000"/>
                </a:schemeClr>
              </a:solidFill>
              <a:effectLst/>
            </a:endParaRPr>
          </a:p>
        </p:txBody>
      </p:sp>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bg1">
                  <a:lumMod val="65000"/>
                </a:schemeClr>
              </a:solidFill>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Policy</a:t>
            </a:r>
            <a:endParaRPr kumimoji="0" lang="en-US" altLang="en-US" sz="1800" b="0" i="0" u="none" strike="noStrike" cap="none" normalizeH="0" baseline="0" smtClean="0">
              <a:ln>
                <a:noFill/>
              </a:ln>
              <a:solidFill>
                <a:schemeClr val="bg1">
                  <a:lumMod val="65000"/>
                </a:schemeClr>
              </a:solidFill>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30" name="Rectangle 16"/>
          <p:cNvSpPr>
            <a:spLocks noChangeArrowheads="1"/>
          </p:cNvSpPr>
          <p:nvPr/>
        </p:nvSpPr>
        <p:spPr bwMode="auto">
          <a:xfrm>
            <a:off x="4724400" y="3679825"/>
            <a:ext cx="8852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bg1">
                  <a:lumMod val="65000"/>
                </a:schemeClr>
              </a:solidFill>
              <a:effectLst/>
            </a:endParaRPr>
          </a:p>
        </p:txBody>
      </p:sp>
      <p:sp>
        <p:nvSpPr>
          <p:cNvPr id="31" name="Rectangle 17"/>
          <p:cNvSpPr>
            <a:spLocks noChangeArrowheads="1"/>
          </p:cNvSpPr>
          <p:nvPr/>
        </p:nvSpPr>
        <p:spPr bwMode="auto">
          <a:xfrm>
            <a:off x="4878388" y="3865563"/>
            <a:ext cx="5793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32" name="Rectangle 18"/>
          <p:cNvSpPr>
            <a:spLocks noChangeArrowheads="1"/>
          </p:cNvSpPr>
          <p:nvPr/>
        </p:nvSpPr>
        <p:spPr bwMode="auto">
          <a:xfrm>
            <a:off x="4498975" y="5592763"/>
            <a:ext cx="115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bg1">
                  <a:lumMod val="65000"/>
                </a:schemeClr>
              </a:solidFill>
              <a:effectLst/>
            </a:endParaRPr>
          </a:p>
        </p:txBody>
      </p:sp>
      <p:sp>
        <p:nvSpPr>
          <p:cNvPr id="33" name="Rectangle 19"/>
          <p:cNvSpPr>
            <a:spLocks noChangeArrowheads="1"/>
          </p:cNvSpPr>
          <p:nvPr/>
        </p:nvSpPr>
        <p:spPr bwMode="auto">
          <a:xfrm>
            <a:off x="4705350" y="5778500"/>
            <a:ext cx="7278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Over $2700</a:t>
            </a:r>
            <a:endParaRPr kumimoji="0" lang="en-US" altLang="en-US" sz="1800" b="0" i="0" u="none" strike="noStrike" cap="none" normalizeH="0" baseline="0" smtClean="0">
              <a:ln>
                <a:noFill/>
              </a:ln>
              <a:solidFill>
                <a:schemeClr val="bg1">
                  <a:lumMod val="65000"/>
                </a:schemeClr>
              </a:solidFill>
              <a:effectLst/>
            </a:endParaRPr>
          </a:p>
        </p:txBody>
      </p:sp>
      <p:sp>
        <p:nvSpPr>
          <p:cNvPr id="74" name="Oval 60"/>
          <p:cNvSpPr>
            <a:spLocks noChangeArrowheads="1"/>
          </p:cNvSpPr>
          <p:nvPr/>
        </p:nvSpPr>
        <p:spPr bwMode="auto">
          <a:xfrm>
            <a:off x="5608638" y="5213350"/>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9" name="Rectangle 125"/>
          <p:cNvSpPr>
            <a:spLocks noChangeArrowheads="1"/>
          </p:cNvSpPr>
          <p:nvPr/>
        </p:nvSpPr>
        <p:spPr bwMode="auto">
          <a:xfrm>
            <a:off x="5117900" y="4324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5"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6"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7" name="Rectangle 143"/>
          <p:cNvSpPr>
            <a:spLocks noChangeArrowheads="1"/>
          </p:cNvSpPr>
          <p:nvPr/>
        </p:nvSpPr>
        <p:spPr bwMode="auto">
          <a:xfrm>
            <a:off x="9299575" y="18748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7" name="Rectangle 203"/>
          <p:cNvSpPr>
            <a:spLocks noChangeArrowheads="1"/>
          </p:cNvSpPr>
          <p:nvPr/>
        </p:nvSpPr>
        <p:spPr bwMode="auto">
          <a:xfrm>
            <a:off x="6080125" y="30495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10"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43" name="Rectangle 34"/>
          <p:cNvSpPr>
            <a:spLocks noChangeArrowheads="1"/>
          </p:cNvSpPr>
          <p:nvPr/>
        </p:nvSpPr>
        <p:spPr bwMode="auto">
          <a:xfrm>
            <a:off x="7720013" y="3733800"/>
            <a:ext cx="736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Registered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5"/>
          <p:cNvSpPr>
            <a:spLocks noChangeArrowheads="1"/>
          </p:cNvSpPr>
          <p:nvPr/>
        </p:nvSpPr>
        <p:spPr bwMode="auto">
          <a:xfrm>
            <a:off x="7751763" y="3919538"/>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47"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48"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49"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50"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51"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52"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53" name="Rectangle 36"/>
          <p:cNvSpPr>
            <a:spLocks noChangeArrowheads="1"/>
          </p:cNvSpPr>
          <p:nvPr/>
        </p:nvSpPr>
        <p:spPr bwMode="auto">
          <a:xfrm>
            <a:off x="6026150" y="387985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37"/>
          <p:cNvSpPr>
            <a:spLocks noChangeArrowheads="1"/>
          </p:cNvSpPr>
          <p:nvPr/>
        </p:nvSpPr>
        <p:spPr bwMode="auto">
          <a:xfrm>
            <a:off x="6218238" y="4025900"/>
            <a:ext cx="7905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of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38"/>
          <p:cNvSpPr>
            <a:spLocks noChangeArrowheads="1"/>
          </p:cNvSpPr>
          <p:nvPr/>
        </p:nvSpPr>
        <p:spPr bwMode="auto">
          <a:xfrm>
            <a:off x="6577013" y="476250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41"/>
          <p:cNvSpPr>
            <a:spLocks noChangeArrowheads="1"/>
          </p:cNvSpPr>
          <p:nvPr/>
        </p:nvSpPr>
        <p:spPr bwMode="auto">
          <a:xfrm>
            <a:off x="6503988" y="5772150"/>
            <a:ext cx="12223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42"/>
          <p:cNvSpPr>
            <a:spLocks noChangeArrowheads="1"/>
          </p:cNvSpPr>
          <p:nvPr/>
        </p:nvSpPr>
        <p:spPr bwMode="auto">
          <a:xfrm>
            <a:off x="6457950" y="5930900"/>
            <a:ext cx="1314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161"/>
          <p:cNvSpPr>
            <a:spLocks noChangeArrowheads="1"/>
          </p:cNvSpPr>
          <p:nvPr/>
        </p:nvSpPr>
        <p:spPr bwMode="auto">
          <a:xfrm>
            <a:off x="6332538" y="43449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197"/>
          <p:cNvSpPr>
            <a:spLocks noChangeArrowheads="1"/>
          </p:cNvSpPr>
          <p:nvPr/>
        </p:nvSpPr>
        <p:spPr bwMode="auto">
          <a:xfrm>
            <a:off x="6737350" y="43243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158"/>
          <p:cNvSpPr>
            <a:spLocks noChangeArrowheads="1"/>
          </p:cNvSpPr>
          <p:nvPr/>
        </p:nvSpPr>
        <p:spPr bwMode="auto">
          <a:xfrm>
            <a:off x="7281863" y="38004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71"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72"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73"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2"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83"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4"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5"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86" name="Oval 211"/>
          <p:cNvSpPr>
            <a:spLocks noChangeArrowheads="1"/>
          </p:cNvSpPr>
          <p:nvPr/>
        </p:nvSpPr>
        <p:spPr bwMode="auto">
          <a:xfrm>
            <a:off x="9664700" y="4198938"/>
            <a:ext cx="325438" cy="323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7"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8"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89"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dirty="0" smtClean="0">
              <a:ln>
                <a:noFill/>
              </a:ln>
              <a:solidFill>
                <a:schemeClr val="bg1">
                  <a:lumMod val="65000"/>
                </a:schemeClr>
              </a:solidFill>
              <a:effectLst/>
            </a:endParaRPr>
          </a:p>
        </p:txBody>
      </p:sp>
      <p:sp>
        <p:nvSpPr>
          <p:cNvPr id="90"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93"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46"/>
          <p:cNvSpPr>
            <a:spLocks noChangeArrowheads="1"/>
          </p:cNvSpPr>
          <p:nvPr/>
        </p:nvSpPr>
        <p:spPr bwMode="auto">
          <a:xfrm>
            <a:off x="8442325" y="4710113"/>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47"/>
          <p:cNvSpPr>
            <a:spLocks noChangeArrowheads="1"/>
          </p:cNvSpPr>
          <p:nvPr/>
        </p:nvSpPr>
        <p:spPr bwMode="auto">
          <a:xfrm>
            <a:off x="8515350" y="4895850"/>
            <a:ext cx="8493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on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155"/>
          <p:cNvSpPr>
            <a:spLocks noChangeArrowheads="1"/>
          </p:cNvSpPr>
          <p:nvPr/>
        </p:nvSpPr>
        <p:spPr bwMode="auto">
          <a:xfrm>
            <a:off x="8801100" y="42449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200"/>
          <p:cNvSpPr>
            <a:spLocks noChangeArrowheads="1"/>
          </p:cNvSpPr>
          <p:nvPr/>
        </p:nvSpPr>
        <p:spPr bwMode="auto">
          <a:xfrm>
            <a:off x="8396288" y="534670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rgbClr val="3366FF"/>
          </a:solidFill>
          <a:ln w="12700">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59"/>
          <p:cNvSpPr>
            <a:spLocks noChangeArrowheads="1"/>
          </p:cNvSpPr>
          <p:nvPr/>
        </p:nvSpPr>
        <p:spPr bwMode="auto">
          <a:xfrm>
            <a:off x="7712075" y="5373688"/>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66FF"/>
                </a:solidFill>
                <a:effectLst/>
                <a:latin typeface="Calibri" panose="020F0502020204030204" pitchFamily="34" charset="0"/>
              </a:rPr>
              <a:t>B</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84"/>
          <p:cNvSpPr>
            <a:spLocks noChangeArrowheads="1"/>
          </p:cNvSpPr>
          <p:nvPr/>
        </p:nvSpPr>
        <p:spPr bwMode="auto">
          <a:xfrm>
            <a:off x="7546975" y="4848225"/>
            <a:ext cx="6365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3366FF"/>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9" name="Rectangle 85"/>
          <p:cNvSpPr>
            <a:spLocks noChangeArrowheads="1"/>
          </p:cNvSpPr>
          <p:nvPr/>
        </p:nvSpPr>
        <p:spPr bwMode="auto">
          <a:xfrm>
            <a:off x="7480300" y="5060950"/>
            <a:ext cx="7699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3366FF"/>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2"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6603844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farm4.staticflickr.com/3597/3454425607_ef645da144_o_d.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88944" cy="685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0495"/>
      </p:ext>
    </p:extLst>
  </p:cSld>
  <p:clrMapOvr>
    <a:masterClrMapping/>
  </p:clrMapOvr>
  <p:transition>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5654675" y="2592388"/>
            <a:ext cx="1552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bg1">
                  <a:lumMod val="65000"/>
                </a:schemeClr>
              </a:solidFill>
              <a:effectLst/>
            </a:endParaRPr>
          </a:p>
        </p:txBody>
      </p:sp>
      <p:sp>
        <p:nvSpPr>
          <p:cNvPr id="24" name="Rectangle 10"/>
          <p:cNvSpPr>
            <a:spLocks noChangeArrowheads="1"/>
          </p:cNvSpPr>
          <p:nvPr/>
        </p:nvSpPr>
        <p:spPr bwMode="auto">
          <a:xfrm>
            <a:off x="6013450" y="2778125"/>
            <a:ext cx="8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bg1">
                  <a:lumMod val="65000"/>
                </a:schemeClr>
              </a:solidFill>
              <a:effectLst/>
            </a:endParaRPr>
          </a:p>
        </p:txBody>
      </p:sp>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bg1">
                  <a:lumMod val="65000"/>
                </a:schemeClr>
              </a:solidFill>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Policy</a:t>
            </a:r>
            <a:endParaRPr kumimoji="0" lang="en-US" altLang="en-US" sz="1800" b="0" i="0" u="none" strike="noStrike" cap="none" normalizeH="0" baseline="0" smtClean="0">
              <a:ln>
                <a:noFill/>
              </a:ln>
              <a:solidFill>
                <a:schemeClr val="bg1">
                  <a:lumMod val="65000"/>
                </a:schemeClr>
              </a:solidFill>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30" name="Rectangle 16"/>
          <p:cNvSpPr>
            <a:spLocks noChangeArrowheads="1"/>
          </p:cNvSpPr>
          <p:nvPr/>
        </p:nvSpPr>
        <p:spPr bwMode="auto">
          <a:xfrm>
            <a:off x="4724400" y="3679825"/>
            <a:ext cx="8852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bg1">
                  <a:lumMod val="65000"/>
                </a:schemeClr>
              </a:solidFill>
              <a:effectLst/>
            </a:endParaRPr>
          </a:p>
        </p:txBody>
      </p:sp>
      <p:sp>
        <p:nvSpPr>
          <p:cNvPr id="31" name="Rectangle 17"/>
          <p:cNvSpPr>
            <a:spLocks noChangeArrowheads="1"/>
          </p:cNvSpPr>
          <p:nvPr/>
        </p:nvSpPr>
        <p:spPr bwMode="auto">
          <a:xfrm>
            <a:off x="4878388" y="3865563"/>
            <a:ext cx="5793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32" name="Rectangle 18"/>
          <p:cNvSpPr>
            <a:spLocks noChangeArrowheads="1"/>
          </p:cNvSpPr>
          <p:nvPr/>
        </p:nvSpPr>
        <p:spPr bwMode="auto">
          <a:xfrm>
            <a:off x="4498975" y="5592763"/>
            <a:ext cx="115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bg1">
                  <a:lumMod val="65000"/>
                </a:schemeClr>
              </a:solidFill>
              <a:effectLst/>
            </a:endParaRPr>
          </a:p>
        </p:txBody>
      </p:sp>
      <p:sp>
        <p:nvSpPr>
          <p:cNvPr id="33" name="Rectangle 19"/>
          <p:cNvSpPr>
            <a:spLocks noChangeArrowheads="1"/>
          </p:cNvSpPr>
          <p:nvPr/>
        </p:nvSpPr>
        <p:spPr bwMode="auto">
          <a:xfrm>
            <a:off x="4705350" y="5778500"/>
            <a:ext cx="7278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Over $2700</a:t>
            </a:r>
            <a:endParaRPr kumimoji="0" lang="en-US" altLang="en-US" sz="1800" b="0" i="0" u="none" strike="noStrike" cap="none" normalizeH="0" baseline="0" smtClean="0">
              <a:ln>
                <a:noFill/>
              </a:ln>
              <a:solidFill>
                <a:schemeClr val="bg1">
                  <a:lumMod val="65000"/>
                </a:schemeClr>
              </a:solidFill>
              <a:effectLst/>
            </a:endParaRPr>
          </a:p>
        </p:txBody>
      </p:sp>
      <p:sp>
        <p:nvSpPr>
          <p:cNvPr id="74" name="Oval 60"/>
          <p:cNvSpPr>
            <a:spLocks noChangeArrowheads="1"/>
          </p:cNvSpPr>
          <p:nvPr/>
        </p:nvSpPr>
        <p:spPr bwMode="auto">
          <a:xfrm>
            <a:off x="5608638" y="5213350"/>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9" name="Rectangle 125"/>
          <p:cNvSpPr>
            <a:spLocks noChangeArrowheads="1"/>
          </p:cNvSpPr>
          <p:nvPr/>
        </p:nvSpPr>
        <p:spPr bwMode="auto">
          <a:xfrm>
            <a:off x="5117900" y="4324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5"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6"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7" name="Rectangle 143"/>
          <p:cNvSpPr>
            <a:spLocks noChangeArrowheads="1"/>
          </p:cNvSpPr>
          <p:nvPr/>
        </p:nvSpPr>
        <p:spPr bwMode="auto">
          <a:xfrm>
            <a:off x="9299575" y="18748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7" name="Rectangle 203"/>
          <p:cNvSpPr>
            <a:spLocks noChangeArrowheads="1"/>
          </p:cNvSpPr>
          <p:nvPr/>
        </p:nvSpPr>
        <p:spPr bwMode="auto">
          <a:xfrm>
            <a:off x="6080125" y="30495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10"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43" name="Rectangle 34"/>
          <p:cNvSpPr>
            <a:spLocks noChangeArrowheads="1"/>
          </p:cNvSpPr>
          <p:nvPr/>
        </p:nvSpPr>
        <p:spPr bwMode="auto">
          <a:xfrm>
            <a:off x="7720013" y="3733800"/>
            <a:ext cx="736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Registered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5"/>
          <p:cNvSpPr>
            <a:spLocks noChangeArrowheads="1"/>
          </p:cNvSpPr>
          <p:nvPr/>
        </p:nvSpPr>
        <p:spPr bwMode="auto">
          <a:xfrm>
            <a:off x="7751763" y="3919538"/>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47"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48"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49"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50"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51"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52"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53" name="Rectangle 36"/>
          <p:cNvSpPr>
            <a:spLocks noChangeArrowheads="1"/>
          </p:cNvSpPr>
          <p:nvPr/>
        </p:nvSpPr>
        <p:spPr bwMode="auto">
          <a:xfrm>
            <a:off x="6026150" y="387985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37"/>
          <p:cNvSpPr>
            <a:spLocks noChangeArrowheads="1"/>
          </p:cNvSpPr>
          <p:nvPr/>
        </p:nvSpPr>
        <p:spPr bwMode="auto">
          <a:xfrm>
            <a:off x="6218238" y="4025900"/>
            <a:ext cx="7905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of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38"/>
          <p:cNvSpPr>
            <a:spLocks noChangeArrowheads="1"/>
          </p:cNvSpPr>
          <p:nvPr/>
        </p:nvSpPr>
        <p:spPr bwMode="auto">
          <a:xfrm>
            <a:off x="6577013" y="476250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41"/>
          <p:cNvSpPr>
            <a:spLocks noChangeArrowheads="1"/>
          </p:cNvSpPr>
          <p:nvPr/>
        </p:nvSpPr>
        <p:spPr bwMode="auto">
          <a:xfrm>
            <a:off x="6503988" y="5772150"/>
            <a:ext cx="12223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42"/>
          <p:cNvSpPr>
            <a:spLocks noChangeArrowheads="1"/>
          </p:cNvSpPr>
          <p:nvPr/>
        </p:nvSpPr>
        <p:spPr bwMode="auto">
          <a:xfrm>
            <a:off x="6457950" y="5930900"/>
            <a:ext cx="1314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161"/>
          <p:cNvSpPr>
            <a:spLocks noChangeArrowheads="1"/>
          </p:cNvSpPr>
          <p:nvPr/>
        </p:nvSpPr>
        <p:spPr bwMode="auto">
          <a:xfrm>
            <a:off x="6332538" y="43449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197"/>
          <p:cNvSpPr>
            <a:spLocks noChangeArrowheads="1"/>
          </p:cNvSpPr>
          <p:nvPr/>
        </p:nvSpPr>
        <p:spPr bwMode="auto">
          <a:xfrm>
            <a:off x="6737350" y="43243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158"/>
          <p:cNvSpPr>
            <a:spLocks noChangeArrowheads="1"/>
          </p:cNvSpPr>
          <p:nvPr/>
        </p:nvSpPr>
        <p:spPr bwMode="auto">
          <a:xfrm>
            <a:off x="7281863" y="38004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71"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72"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73"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2"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83"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4"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5"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86" name="Oval 211"/>
          <p:cNvSpPr>
            <a:spLocks noChangeArrowheads="1"/>
          </p:cNvSpPr>
          <p:nvPr/>
        </p:nvSpPr>
        <p:spPr bwMode="auto">
          <a:xfrm>
            <a:off x="9664700" y="4198938"/>
            <a:ext cx="325438" cy="323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7"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8"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89"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dirty="0" smtClean="0">
              <a:ln>
                <a:noFill/>
              </a:ln>
              <a:solidFill>
                <a:schemeClr val="bg1">
                  <a:lumMod val="65000"/>
                </a:schemeClr>
              </a:solidFill>
              <a:effectLst/>
            </a:endParaRPr>
          </a:p>
        </p:txBody>
      </p:sp>
      <p:sp>
        <p:nvSpPr>
          <p:cNvPr id="90"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93"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46"/>
          <p:cNvSpPr>
            <a:spLocks noChangeArrowheads="1"/>
          </p:cNvSpPr>
          <p:nvPr/>
        </p:nvSpPr>
        <p:spPr bwMode="auto">
          <a:xfrm>
            <a:off x="8442325" y="4710113"/>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47"/>
          <p:cNvSpPr>
            <a:spLocks noChangeArrowheads="1"/>
          </p:cNvSpPr>
          <p:nvPr/>
        </p:nvSpPr>
        <p:spPr bwMode="auto">
          <a:xfrm>
            <a:off x="8515350" y="4895850"/>
            <a:ext cx="8493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on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155"/>
          <p:cNvSpPr>
            <a:spLocks noChangeArrowheads="1"/>
          </p:cNvSpPr>
          <p:nvPr/>
        </p:nvSpPr>
        <p:spPr bwMode="auto">
          <a:xfrm>
            <a:off x="8801100" y="42449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200"/>
          <p:cNvSpPr>
            <a:spLocks noChangeArrowheads="1"/>
          </p:cNvSpPr>
          <p:nvPr/>
        </p:nvSpPr>
        <p:spPr bwMode="auto">
          <a:xfrm>
            <a:off x="8396288" y="534670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rgbClr val="3366FF"/>
          </a:solidFill>
          <a:ln w="12700">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59"/>
          <p:cNvSpPr>
            <a:spLocks noChangeArrowheads="1"/>
          </p:cNvSpPr>
          <p:nvPr/>
        </p:nvSpPr>
        <p:spPr bwMode="auto">
          <a:xfrm>
            <a:off x="7712075" y="5373688"/>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66FF"/>
                </a:solidFill>
                <a:effectLst/>
                <a:latin typeface="Calibri" panose="020F0502020204030204" pitchFamily="34" charset="0"/>
              </a:rPr>
              <a:t>B</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84"/>
          <p:cNvSpPr>
            <a:spLocks noChangeArrowheads="1"/>
          </p:cNvSpPr>
          <p:nvPr/>
        </p:nvSpPr>
        <p:spPr bwMode="auto">
          <a:xfrm>
            <a:off x="7546975" y="4848225"/>
            <a:ext cx="6365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3366FF"/>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9" name="Rectangle 85"/>
          <p:cNvSpPr>
            <a:spLocks noChangeArrowheads="1"/>
          </p:cNvSpPr>
          <p:nvPr/>
        </p:nvSpPr>
        <p:spPr bwMode="auto">
          <a:xfrm>
            <a:off x="7480300" y="5060950"/>
            <a:ext cx="7699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3366FF"/>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2"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164"/>
          <p:cNvSpPr>
            <a:spLocks noChangeArrowheads="1"/>
          </p:cNvSpPr>
          <p:nvPr/>
        </p:nvSpPr>
        <p:spPr bwMode="auto">
          <a:xfrm>
            <a:off x="6750050" y="514826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Rectangle 167"/>
          <p:cNvSpPr>
            <a:spLocks noChangeArrowheads="1"/>
          </p:cNvSpPr>
          <p:nvPr/>
        </p:nvSpPr>
        <p:spPr bwMode="auto">
          <a:xfrm>
            <a:off x="8243888" y="43640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753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Elite Favorable</a:t>
            </a:r>
            <a:endParaRPr kumimoji="0" lang="en-US" altLang="en-US" sz="1800" b="0" i="0" u="none" strike="noStrike" cap="none" normalizeH="0" baseline="0" dirty="0" smtClean="0">
              <a:ln>
                <a:noFill/>
              </a:ln>
              <a:solidFill>
                <a:schemeClr val="bg1">
                  <a:lumMod val="65000"/>
                </a:schemeClr>
              </a:solidFill>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Policy</a:t>
            </a:r>
            <a:endParaRPr kumimoji="0" lang="en-US" altLang="en-US" sz="1800" b="0" i="0" u="none" strike="noStrike" cap="none" normalizeH="0" baseline="0" smtClean="0">
              <a:ln>
                <a:noFill/>
              </a:ln>
              <a:solidFill>
                <a:schemeClr val="bg1">
                  <a:lumMod val="65000"/>
                </a:schemeClr>
              </a:solidFill>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32"/>
          <p:cNvSpPr>
            <a:spLocks noChangeArrowheads="1"/>
          </p:cNvSpPr>
          <p:nvPr/>
        </p:nvSpPr>
        <p:spPr bwMode="auto">
          <a:xfrm>
            <a:off x="6862763" y="3128963"/>
            <a:ext cx="826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Transparency</a:t>
            </a:r>
            <a:endParaRPr kumimoji="0" lang="en-US" altLang="en-US" sz="1800" b="0" i="0" u="none" strike="noStrike" cap="none" normalizeH="0" baseline="0" dirty="0" smtClean="0">
              <a:ln>
                <a:noFill/>
              </a:ln>
              <a:effectLst/>
            </a:endParaRPr>
          </a:p>
        </p:txBody>
      </p:sp>
      <p:sp>
        <p:nvSpPr>
          <p:cNvPr id="47" name="Rectangle 33"/>
          <p:cNvSpPr>
            <a:spLocks noChangeArrowheads="1"/>
          </p:cNvSpPr>
          <p:nvPr/>
        </p:nvSpPr>
        <p:spPr bwMode="auto">
          <a:xfrm>
            <a:off x="6802438" y="3314700"/>
            <a:ext cx="943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Leverage Effect</a:t>
            </a:r>
            <a:endParaRPr kumimoji="0" lang="en-US" altLang="en-US" sz="1800" b="0" i="0" u="none" strike="noStrike" cap="none" normalizeH="0" baseline="0" smtClean="0">
              <a:ln>
                <a:noFill/>
              </a:ln>
              <a:effectLst/>
            </a:endParaRPr>
          </a:p>
        </p:txBody>
      </p:sp>
      <p:sp>
        <p:nvSpPr>
          <p:cNvPr id="48" name="Rectangle 34"/>
          <p:cNvSpPr>
            <a:spLocks noChangeArrowheads="1"/>
          </p:cNvSpPr>
          <p:nvPr/>
        </p:nvSpPr>
        <p:spPr bwMode="auto">
          <a:xfrm>
            <a:off x="7720013" y="3733800"/>
            <a:ext cx="6587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Registered</a:t>
            </a:r>
            <a:endParaRPr kumimoji="0" lang="en-US" altLang="en-US" sz="1800" b="0" i="0" u="none" strike="noStrike" cap="none" normalizeH="0" baseline="0" smtClean="0">
              <a:ln>
                <a:noFill/>
              </a:ln>
              <a:solidFill>
                <a:schemeClr val="bg1">
                  <a:lumMod val="65000"/>
                </a:schemeClr>
              </a:solidFill>
              <a:effectLst/>
            </a:endParaRPr>
          </a:p>
        </p:txBody>
      </p:sp>
      <p:sp>
        <p:nvSpPr>
          <p:cNvPr id="49" name="Rectangle 35"/>
          <p:cNvSpPr>
            <a:spLocks noChangeArrowheads="1"/>
          </p:cNvSpPr>
          <p:nvPr/>
        </p:nvSpPr>
        <p:spPr bwMode="auto">
          <a:xfrm>
            <a:off x="7751763" y="3919538"/>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50" name="Rectangle 36"/>
          <p:cNvSpPr>
            <a:spLocks noChangeArrowheads="1"/>
          </p:cNvSpPr>
          <p:nvPr/>
        </p:nvSpPr>
        <p:spPr bwMode="auto">
          <a:xfrm>
            <a:off x="6026150" y="3879850"/>
            <a:ext cx="1103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bg1">
                  <a:lumMod val="65000"/>
                </a:schemeClr>
              </a:solidFill>
              <a:effectLst/>
            </a:endParaRPr>
          </a:p>
        </p:txBody>
      </p:sp>
      <p:sp>
        <p:nvSpPr>
          <p:cNvPr id="51" name="Rectangle 37"/>
          <p:cNvSpPr>
            <a:spLocks noChangeArrowheads="1"/>
          </p:cNvSpPr>
          <p:nvPr/>
        </p:nvSpPr>
        <p:spPr bwMode="auto">
          <a:xfrm>
            <a:off x="6218238" y="4025900"/>
            <a:ext cx="715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of lobbyists</a:t>
            </a:r>
            <a:endParaRPr kumimoji="0" lang="en-US" altLang="en-US" sz="1800" b="0" i="0" u="none" strike="noStrike" cap="none" normalizeH="0" baseline="0" smtClean="0">
              <a:ln>
                <a:noFill/>
              </a:ln>
              <a:solidFill>
                <a:schemeClr val="bg1">
                  <a:lumMod val="65000"/>
                </a:schemeClr>
              </a:solidFill>
              <a:effectLst/>
            </a:endParaRPr>
          </a:p>
        </p:txBody>
      </p:sp>
      <p:sp>
        <p:nvSpPr>
          <p:cNvPr id="52" name="Rectangle 38"/>
          <p:cNvSpPr>
            <a:spLocks noChangeArrowheads="1"/>
          </p:cNvSpPr>
          <p:nvPr/>
        </p:nvSpPr>
        <p:spPr bwMode="auto">
          <a:xfrm>
            <a:off x="6577013" y="4762500"/>
            <a:ext cx="829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bg1">
                  <a:lumMod val="65000"/>
                </a:schemeClr>
              </a:solidFill>
              <a:effectLst/>
            </a:endParaRPr>
          </a:p>
        </p:txBody>
      </p:sp>
      <p:sp>
        <p:nvSpPr>
          <p:cNvPr id="55" name="Rectangle 41"/>
          <p:cNvSpPr>
            <a:spLocks noChangeArrowheads="1"/>
          </p:cNvSpPr>
          <p:nvPr/>
        </p:nvSpPr>
        <p:spPr bwMode="auto">
          <a:xfrm>
            <a:off x="6503988" y="5772150"/>
            <a:ext cx="114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bg1">
                  <a:lumMod val="65000"/>
                </a:schemeClr>
              </a:solidFill>
              <a:effectLst/>
            </a:endParaRPr>
          </a:p>
        </p:txBody>
      </p:sp>
      <p:sp>
        <p:nvSpPr>
          <p:cNvPr id="56" name="Rectangle 42"/>
          <p:cNvSpPr>
            <a:spLocks noChangeArrowheads="1"/>
          </p:cNvSpPr>
          <p:nvPr/>
        </p:nvSpPr>
        <p:spPr bwMode="auto">
          <a:xfrm>
            <a:off x="6457950" y="5930900"/>
            <a:ext cx="1245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bg1">
                  <a:lumMod val="65000"/>
                </a:schemeClr>
              </a:solidFill>
              <a:effectLst/>
            </a:endParaRPr>
          </a:p>
        </p:txBody>
      </p:sp>
      <p:sp>
        <p:nvSpPr>
          <p:cNvPr id="57"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58"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59"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60" name="Rectangle 46"/>
          <p:cNvSpPr>
            <a:spLocks noChangeArrowheads="1"/>
          </p:cNvSpPr>
          <p:nvPr/>
        </p:nvSpPr>
        <p:spPr bwMode="auto">
          <a:xfrm>
            <a:off x="8442325" y="4710113"/>
            <a:ext cx="912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bg1">
                  <a:lumMod val="65000"/>
                </a:schemeClr>
              </a:solidFill>
              <a:effectLst/>
            </a:endParaRPr>
          </a:p>
        </p:txBody>
      </p:sp>
      <p:sp>
        <p:nvSpPr>
          <p:cNvPr id="61" name="Rectangle 47"/>
          <p:cNvSpPr>
            <a:spLocks noChangeArrowheads="1"/>
          </p:cNvSpPr>
          <p:nvPr/>
        </p:nvSpPr>
        <p:spPr bwMode="auto">
          <a:xfrm>
            <a:off x="8515350" y="4895850"/>
            <a:ext cx="778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on Lobbyists</a:t>
            </a:r>
            <a:endParaRPr kumimoji="0" lang="en-US" altLang="en-US" sz="1800" b="0" i="0" u="none" strike="noStrike" cap="none" normalizeH="0" baseline="0" smtClean="0">
              <a:ln>
                <a:noFill/>
              </a:ln>
              <a:solidFill>
                <a:schemeClr val="bg1">
                  <a:lumMod val="65000"/>
                </a:schemeClr>
              </a:solidFill>
              <a:effectLst/>
            </a:endParaRPr>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3" name="Rectangle 59"/>
          <p:cNvSpPr>
            <a:spLocks noChangeArrowheads="1"/>
          </p:cNvSpPr>
          <p:nvPr/>
        </p:nvSpPr>
        <p:spPr bwMode="auto">
          <a:xfrm>
            <a:off x="7712075" y="53736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B</a:t>
            </a:r>
            <a:endParaRPr kumimoji="0" lang="en-US" altLang="en-US" sz="1800" b="0" i="0" u="none" strike="noStrike" cap="none" normalizeH="0" baseline="0" dirty="0" smtClean="0">
              <a:ln>
                <a:noFill/>
              </a:ln>
              <a:solidFill>
                <a:schemeClr val="bg1">
                  <a:lumMod val="65000"/>
                </a:schemeClr>
              </a:solidFill>
              <a:effectLst/>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B5B"/>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1" name="Rectangle 67"/>
          <p:cNvSpPr>
            <a:spLocks noChangeArrowheads="1"/>
          </p:cNvSpPr>
          <p:nvPr/>
        </p:nvSpPr>
        <p:spPr bwMode="auto">
          <a:xfrm>
            <a:off x="8091488" y="27908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353"/>
                </a:solidFill>
                <a:effectLst/>
                <a:latin typeface="Calibri" panose="020F0502020204030204" pitchFamily="34" charset="0"/>
              </a:rPr>
              <a:t>R</a:t>
            </a:r>
            <a:endParaRPr kumimoji="0" lang="en-US" altLang="en-US" sz="1800" b="0" i="0" u="none" strike="noStrike" cap="none" normalizeH="0" baseline="0" smtClean="0">
              <a:ln>
                <a:noFill/>
              </a:ln>
              <a:solidFill>
                <a:srgbClr val="FF5353"/>
              </a:solidFill>
              <a:effectLst/>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2270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FF5353"/>
                </a:solidFill>
                <a:effectLst/>
                <a:latin typeface="Calibri" panose="020F0502020204030204" pitchFamily="34" charset="0"/>
              </a:rPr>
              <a:t>Crony Capitalism</a:t>
            </a:r>
            <a:endParaRPr kumimoji="0" lang="en-US" altLang="en-US" sz="1800" b="0" i="0" u="none" strike="noStrike" cap="none" normalizeH="0" baseline="0" dirty="0" smtClean="0">
              <a:ln>
                <a:noFill/>
              </a:ln>
              <a:solidFill>
                <a:srgbClr val="FF5353"/>
              </a:solidFill>
              <a:effectLst/>
            </a:endParaRPr>
          </a:p>
        </p:txBody>
      </p:sp>
      <p:sp>
        <p:nvSpPr>
          <p:cNvPr id="97" name="Rectangle 83"/>
          <p:cNvSpPr>
            <a:spLocks noChangeArrowheads="1"/>
          </p:cNvSpPr>
          <p:nvPr/>
        </p:nvSpPr>
        <p:spPr bwMode="auto">
          <a:xfrm>
            <a:off x="7964488" y="2498725"/>
            <a:ext cx="420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353"/>
                </a:solidFill>
                <a:effectLst/>
                <a:latin typeface="Calibri" panose="020F0502020204030204" pitchFamily="34" charset="0"/>
              </a:rPr>
              <a:t>Loops</a:t>
            </a:r>
            <a:endParaRPr kumimoji="0" lang="en-US" altLang="en-US" sz="1800" b="0" i="0" u="none" strike="noStrike" cap="none" normalizeH="0" baseline="0" smtClean="0">
              <a:ln>
                <a:noFill/>
              </a:ln>
              <a:solidFill>
                <a:srgbClr val="FF5353"/>
              </a:solidFill>
              <a:effectLst/>
            </a:endParaRPr>
          </a:p>
        </p:txBody>
      </p:sp>
      <p:sp>
        <p:nvSpPr>
          <p:cNvPr id="98" name="Rectangle 84"/>
          <p:cNvSpPr>
            <a:spLocks noChangeArrowheads="1"/>
          </p:cNvSpPr>
          <p:nvPr/>
        </p:nvSpPr>
        <p:spPr bwMode="auto">
          <a:xfrm>
            <a:off x="7546975" y="4848225"/>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bg1">
                  <a:lumMod val="65000"/>
                </a:schemeClr>
              </a:solidFill>
              <a:effectLst/>
            </a:endParaRPr>
          </a:p>
        </p:txBody>
      </p:sp>
      <p:sp>
        <p:nvSpPr>
          <p:cNvPr id="99" name="Rectangle 85"/>
          <p:cNvSpPr>
            <a:spLocks noChangeArrowheads="1"/>
          </p:cNvSpPr>
          <p:nvPr/>
        </p:nvSpPr>
        <p:spPr bwMode="auto">
          <a:xfrm>
            <a:off x="7480300" y="5060950"/>
            <a:ext cx="67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108"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Lobbyist Policy</a:t>
            </a:r>
            <a:endParaRPr kumimoji="0" lang="en-US" altLang="en-US" sz="1800" b="0" i="0" u="none" strike="noStrike" cap="none" normalizeH="0" baseline="0" dirty="0" smtClean="0">
              <a:ln>
                <a:noFill/>
              </a:ln>
              <a:effectLst/>
            </a:endParaRPr>
          </a:p>
        </p:txBody>
      </p:sp>
      <p:sp>
        <p:nvSpPr>
          <p:cNvPr id="109"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Contributions</a:t>
            </a:r>
            <a:endParaRPr kumimoji="0" lang="en-US" altLang="en-US" sz="1800" b="0" i="0" u="none" strike="noStrike" cap="none" normalizeH="0" baseline="0" smtClean="0">
              <a:ln>
                <a:noFill/>
              </a:ln>
              <a:effectLst/>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1"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0"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3" name="Rectangle 149"/>
          <p:cNvSpPr>
            <a:spLocks noChangeArrowheads="1"/>
          </p:cNvSpPr>
          <p:nvPr/>
        </p:nvSpPr>
        <p:spPr bwMode="auto">
          <a:xfrm>
            <a:off x="8018463" y="313690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rgbClr val="FF7C80"/>
              </a:solidFill>
              <a:effectLst/>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6"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9" name="Rectangle 155"/>
          <p:cNvSpPr>
            <a:spLocks noChangeArrowheads="1"/>
          </p:cNvSpPr>
          <p:nvPr/>
        </p:nvSpPr>
        <p:spPr bwMode="auto">
          <a:xfrm>
            <a:off x="8801100" y="42449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2" name="Rectangle 158"/>
          <p:cNvSpPr>
            <a:spLocks noChangeArrowheads="1"/>
          </p:cNvSpPr>
          <p:nvPr/>
        </p:nvSpPr>
        <p:spPr bwMode="auto">
          <a:xfrm>
            <a:off x="7281863" y="38004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5" name="Rectangle 161"/>
          <p:cNvSpPr>
            <a:spLocks noChangeArrowheads="1"/>
          </p:cNvSpPr>
          <p:nvPr/>
        </p:nvSpPr>
        <p:spPr bwMode="auto">
          <a:xfrm>
            <a:off x="6332538" y="4344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8" name="Rectangle 164"/>
          <p:cNvSpPr>
            <a:spLocks noChangeArrowheads="1"/>
          </p:cNvSpPr>
          <p:nvPr/>
        </p:nvSpPr>
        <p:spPr bwMode="auto">
          <a:xfrm>
            <a:off x="6750050" y="51482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1" name="Rectangle 167"/>
          <p:cNvSpPr>
            <a:spLocks noChangeArrowheads="1"/>
          </p:cNvSpPr>
          <p:nvPr/>
        </p:nvSpPr>
        <p:spPr bwMode="auto">
          <a:xfrm>
            <a:off x="8243888" y="4364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1" name="Rectangle 197"/>
          <p:cNvSpPr>
            <a:spLocks noChangeArrowheads="1"/>
          </p:cNvSpPr>
          <p:nvPr/>
        </p:nvSpPr>
        <p:spPr bwMode="auto">
          <a:xfrm>
            <a:off x="6737350" y="43243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4" name="Rectangle 200"/>
          <p:cNvSpPr>
            <a:spLocks noChangeArrowheads="1"/>
          </p:cNvSpPr>
          <p:nvPr/>
        </p:nvSpPr>
        <p:spPr bwMode="auto">
          <a:xfrm>
            <a:off x="8396288" y="534670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9" name="Rectangle 207"/>
          <p:cNvSpPr>
            <a:spLocks noChangeArrowheads="1"/>
          </p:cNvSpPr>
          <p:nvPr/>
        </p:nvSpPr>
        <p:spPr bwMode="auto">
          <a:xfrm>
            <a:off x="5973763" y="35877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rgbClr val="FF7C80"/>
              </a:solidFill>
              <a:effectLst/>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17"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smtClean="0">
              <a:ln>
                <a:noFill/>
              </a:ln>
              <a:solidFill>
                <a:schemeClr val="bg1">
                  <a:lumMod val="65000"/>
                </a:schemeClr>
              </a:solidFill>
              <a:effectLst/>
            </a:endParaRPr>
          </a:p>
        </p:txBody>
      </p:sp>
      <p:sp>
        <p:nvSpPr>
          <p:cNvPr id="18"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122" name="Rectangle 9"/>
          <p:cNvSpPr>
            <a:spLocks noChangeArrowheads="1"/>
          </p:cNvSpPr>
          <p:nvPr/>
        </p:nvSpPr>
        <p:spPr bwMode="auto">
          <a:xfrm>
            <a:off x="5654675" y="2592388"/>
            <a:ext cx="1552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Congressional Favoritism</a:t>
            </a:r>
            <a:endParaRPr kumimoji="0" lang="en-US" altLang="en-US" sz="1800" b="0" i="0" u="none" strike="noStrike" cap="none" normalizeH="0" baseline="0" dirty="0" smtClean="0">
              <a:ln>
                <a:noFill/>
              </a:ln>
              <a:solidFill>
                <a:schemeClr val="bg1">
                  <a:lumMod val="65000"/>
                </a:schemeClr>
              </a:solidFill>
              <a:effectLst/>
            </a:endParaRPr>
          </a:p>
        </p:txBody>
      </p:sp>
      <p:sp>
        <p:nvSpPr>
          <p:cNvPr id="123" name="Rectangle 10"/>
          <p:cNvSpPr>
            <a:spLocks noChangeArrowheads="1"/>
          </p:cNvSpPr>
          <p:nvPr/>
        </p:nvSpPr>
        <p:spPr bwMode="auto">
          <a:xfrm>
            <a:off x="6013450" y="2778125"/>
            <a:ext cx="8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bg1">
                  <a:lumMod val="65000"/>
                </a:schemeClr>
              </a:solidFill>
              <a:effectLst/>
            </a:endParaRPr>
          </a:p>
        </p:txBody>
      </p:sp>
      <p:sp>
        <p:nvSpPr>
          <p:cNvPr id="124"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8"/>
          <p:cNvSpPr>
            <a:spLocks noChangeArrowheads="1"/>
          </p:cNvSpPr>
          <p:nvPr/>
        </p:nvSpPr>
        <p:spPr bwMode="auto">
          <a:xfrm>
            <a:off x="4498975" y="5592763"/>
            <a:ext cx="115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Elite Contributions</a:t>
            </a:r>
            <a:endParaRPr kumimoji="0" lang="en-US" altLang="en-US" sz="1800" b="0" i="0" u="none" strike="noStrike" cap="none" normalizeH="0" baseline="0" dirty="0" smtClean="0">
              <a:ln>
                <a:noFill/>
              </a:ln>
              <a:solidFill>
                <a:schemeClr val="bg1">
                  <a:lumMod val="65000"/>
                </a:schemeClr>
              </a:solidFill>
              <a:effectLst/>
            </a:endParaRPr>
          </a:p>
        </p:txBody>
      </p:sp>
      <p:sp>
        <p:nvSpPr>
          <p:cNvPr id="127" name="Rectangle 19"/>
          <p:cNvSpPr>
            <a:spLocks noChangeArrowheads="1"/>
          </p:cNvSpPr>
          <p:nvPr/>
        </p:nvSpPr>
        <p:spPr bwMode="auto">
          <a:xfrm>
            <a:off x="4705350" y="5778500"/>
            <a:ext cx="7278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Over $2700</a:t>
            </a:r>
            <a:endParaRPr kumimoji="0" lang="en-US" altLang="en-US" sz="1800" b="0" i="0" u="none" strike="noStrike" cap="none" normalizeH="0" baseline="0" smtClean="0">
              <a:ln>
                <a:noFill/>
              </a:ln>
              <a:solidFill>
                <a:schemeClr val="bg1">
                  <a:lumMod val="65000"/>
                </a:schemeClr>
              </a:solidFill>
              <a:effectLst/>
            </a:endParaRPr>
          </a:p>
        </p:txBody>
      </p:sp>
      <p:sp>
        <p:nvSpPr>
          <p:cNvPr id="128"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5117900" y="4324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31"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43"/>
          <p:cNvSpPr>
            <a:spLocks noChangeArrowheads="1"/>
          </p:cNvSpPr>
          <p:nvPr/>
        </p:nvSpPr>
        <p:spPr bwMode="auto">
          <a:xfrm>
            <a:off x="9299575" y="18748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34"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03"/>
          <p:cNvSpPr>
            <a:spLocks noChangeArrowheads="1"/>
          </p:cNvSpPr>
          <p:nvPr/>
        </p:nvSpPr>
        <p:spPr bwMode="auto">
          <a:xfrm>
            <a:off x="6080125" y="30495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Tree>
    <p:extLst>
      <p:ext uri="{BB962C8B-B14F-4D97-AF65-F5344CB8AC3E}">
        <p14:creationId xmlns:p14="http://schemas.microsoft.com/office/powerpoint/2010/main" val="78007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What leverage?</a:t>
            </a:r>
            <a:endParaRPr lang="en-US" b="1" dirty="0"/>
          </a:p>
        </p:txBody>
      </p:sp>
    </p:spTree>
    <p:extLst>
      <p:ext uri="{BB962C8B-B14F-4D97-AF65-F5344CB8AC3E}">
        <p14:creationId xmlns:p14="http://schemas.microsoft.com/office/powerpoint/2010/main" val="360782444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1448" y="1883783"/>
            <a:ext cx="7268901" cy="1739096"/>
          </a:xfrm>
        </p:spPr>
        <p:txBody>
          <a:bodyPr>
            <a:normAutofit/>
          </a:bodyPr>
          <a:lstStyle/>
          <a:p>
            <a:pPr algn="r"/>
            <a:r>
              <a:rPr lang="en-US" b="1" dirty="0" smtClean="0"/>
              <a:t>Secrecy is crucial to good democracy</a:t>
            </a:r>
            <a:endParaRPr lang="en-US" b="1"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60425" cy="6871040"/>
          </a:xfrm>
          <a:prstGeom prst="rect">
            <a:avLst/>
          </a:prstGeom>
        </p:spPr>
      </p:pic>
      <p:pic>
        <p:nvPicPr>
          <p:cNvPr id="4098" name="Picture 2" descr="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77696" y="4710896"/>
            <a:ext cx="4996404" cy="20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9942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Why?</a:t>
            </a:r>
            <a:endParaRPr lang="en-US" b="1" dirty="0"/>
          </a:p>
        </p:txBody>
      </p:sp>
    </p:spTree>
    <p:extLst>
      <p:ext uri="{BB962C8B-B14F-4D97-AF65-F5344CB8AC3E}">
        <p14:creationId xmlns:p14="http://schemas.microsoft.com/office/powerpoint/2010/main" val="271208454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barnessite.weebly.com/uploads/1/3/1/4/13141100/1073289_orig.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23299"/>
      </p:ext>
    </p:extLst>
  </p:cSld>
  <p:clrMapOvr>
    <a:masterClrMapping/>
  </p:clrMapOvr>
  <p:transition>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48" y="-6351"/>
            <a:ext cx="12198696" cy="6870701"/>
          </a:xfrm>
          <a:prstGeom prst="rect">
            <a:avLst/>
          </a:prstGeom>
        </p:spPr>
      </p:pic>
    </p:spTree>
    <p:extLst>
      <p:ext uri="{BB962C8B-B14F-4D97-AF65-F5344CB8AC3E}">
        <p14:creationId xmlns:p14="http://schemas.microsoft.com/office/powerpoint/2010/main" val="4283856222"/>
      </p:ext>
    </p:extLst>
  </p:cSld>
  <p:clrMapOvr>
    <a:masterClrMapping/>
  </p:clrMapOvr>
  <p:transition>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0/0d/Congress_voting_independenc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13187"/>
      </p:ext>
    </p:extLst>
  </p:cSld>
  <p:clrMapOvr>
    <a:masterClrMapping/>
  </p:clrMapOvr>
  <p:transition>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9/95/Benjamin-Franklin-U.S.-$100-bil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76800" y="-38100"/>
            <a:ext cx="7315200" cy="68987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3185" y="1480580"/>
            <a:ext cx="3652025" cy="1015663"/>
          </a:xfrm>
          <a:prstGeom prst="rect">
            <a:avLst/>
          </a:prstGeom>
          <a:noFill/>
        </p:spPr>
        <p:txBody>
          <a:bodyPr wrap="none" rtlCol="0" anchor="ctr">
            <a:spAutoFit/>
          </a:bodyPr>
          <a:lstStyle/>
          <a:p>
            <a:r>
              <a:rPr lang="en-US" sz="6000" spc="173" dirty="0">
                <a:latin typeface="+mj-lt"/>
              </a:rPr>
              <a:t>A Republic</a:t>
            </a:r>
          </a:p>
        </p:txBody>
      </p:sp>
      <p:sp>
        <p:nvSpPr>
          <p:cNvPr id="10" name="TextBox 9"/>
          <p:cNvSpPr txBox="1"/>
          <p:nvPr/>
        </p:nvSpPr>
        <p:spPr>
          <a:xfrm>
            <a:off x="488708" y="3406129"/>
            <a:ext cx="3580980" cy="1938992"/>
          </a:xfrm>
          <a:prstGeom prst="rect">
            <a:avLst/>
          </a:prstGeom>
          <a:noFill/>
        </p:spPr>
        <p:txBody>
          <a:bodyPr wrap="none" rtlCol="0" anchor="ctr">
            <a:spAutoFit/>
          </a:bodyPr>
          <a:lstStyle/>
          <a:p>
            <a:pPr algn="ctr"/>
            <a:r>
              <a:rPr lang="en-US" sz="6000" spc="173" dirty="0">
                <a:latin typeface="+mj-lt"/>
              </a:rPr>
              <a:t>If you can </a:t>
            </a:r>
          </a:p>
          <a:p>
            <a:pPr algn="ctr"/>
            <a:r>
              <a:rPr lang="en-US" sz="6000" spc="173" dirty="0">
                <a:latin typeface="+mj-lt"/>
              </a:rPr>
              <a:t>keep it.</a:t>
            </a:r>
          </a:p>
        </p:txBody>
      </p:sp>
    </p:spTree>
    <p:extLst>
      <p:ext uri="{BB962C8B-B14F-4D97-AF65-F5344CB8AC3E}">
        <p14:creationId xmlns:p14="http://schemas.microsoft.com/office/powerpoint/2010/main" val="324927851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history.house.gov/mediacontent/Video/andrews/Meetings-Andrews-jfk-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26439"/>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54689768"/>
      </p:ext>
    </p:extLst>
  </p:cSld>
  <p:clrMapOvr>
    <a:masterClrMapping/>
  </p:clrMapOvr>
  <p:transition>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8237"/>
            <a:ext cx="12192000" cy="1325563"/>
          </a:xfrm>
        </p:spPr>
        <p:txBody>
          <a:bodyPr/>
          <a:lstStyle/>
          <a:p>
            <a:pPr algn="ctr"/>
            <a:r>
              <a:rPr lang="en-US" dirty="0" smtClean="0"/>
              <a:t>Congressional Reorganization Act of 1970</a:t>
            </a:r>
            <a:endParaRPr lang="en-US" dirty="0"/>
          </a:p>
        </p:txBody>
      </p:sp>
      <p:pic>
        <p:nvPicPr>
          <p:cNvPr id="3074" name="Picture 2" descr="http://hobnobblog.com/wp-content/uploads/2013/06/HouseElectronicVotingStatio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6091238" y="0"/>
            <a:ext cx="6100762" cy="42557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lackthen.com/wp-content/uploads/2015/06/richard-nixon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 y="0"/>
            <a:ext cx="6126480" cy="425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57393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62100"/>
            <a:ext cx="11785600" cy="3251200"/>
          </a:xfrm>
        </p:spPr>
        <p:txBody>
          <a:bodyPr>
            <a:normAutofit/>
          </a:bodyPr>
          <a:lstStyle/>
          <a:p>
            <a:pPr algn="r"/>
            <a:r>
              <a:rPr lang="en-US" dirty="0"/>
              <a:t>“bills were better when drafted away from lobbyists’ watchful eyes</a:t>
            </a:r>
            <a:r>
              <a:rPr lang="en-US" dirty="0" smtClean="0"/>
              <a:t>”</a:t>
            </a:r>
            <a:br>
              <a:rPr lang="en-US" dirty="0" smtClean="0"/>
            </a:br>
            <a:r>
              <a:rPr lang="en-US" dirty="0" smtClean="0"/>
              <a:t>– CQ Press</a:t>
            </a:r>
            <a:r>
              <a:rPr lang="en-US" dirty="0"/>
              <a:t>, </a:t>
            </a:r>
            <a:r>
              <a:rPr lang="en-US" dirty="0" smtClean="0"/>
              <a:t>1987</a:t>
            </a:r>
            <a:endParaRPr lang="en-US" b="1" dirty="0"/>
          </a:p>
        </p:txBody>
      </p:sp>
    </p:spTree>
    <p:extLst>
      <p:ext uri="{BB962C8B-B14F-4D97-AF65-F5344CB8AC3E}">
        <p14:creationId xmlns:p14="http://schemas.microsoft.com/office/powerpoint/2010/main" val="355612270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08" y="175857"/>
            <a:ext cx="10515600" cy="1325563"/>
          </a:xfrm>
        </p:spPr>
        <p:txBody>
          <a:bodyPr/>
          <a:lstStyle/>
          <a:p>
            <a:r>
              <a:rPr lang="en-US" dirty="0" smtClean="0"/>
              <a:t>Intimidation and Fraud in Congress?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77275">
            <a:off x="4190332" y="1413912"/>
            <a:ext cx="3533674" cy="5356578"/>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25143">
            <a:off x="8016756" y="2404632"/>
            <a:ext cx="3857625" cy="3826934"/>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376475">
            <a:off x="144966" y="2670658"/>
            <a:ext cx="3815644" cy="3018105"/>
          </a:xfrm>
          <a:prstGeom prst="rect">
            <a:avLst/>
          </a:prstGeom>
        </p:spPr>
      </p:pic>
    </p:spTree>
    <p:extLst>
      <p:ext uri="{BB962C8B-B14F-4D97-AF65-F5344CB8AC3E}">
        <p14:creationId xmlns:p14="http://schemas.microsoft.com/office/powerpoint/2010/main" val="157233369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robbiemcooper.files.wordpress.com/2013/04/eleve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56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ractur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Favorable</a:t>
            </a:r>
            <a:endParaRPr kumimoji="0" lang="en-US" altLang="en-US" sz="1800" b="0" i="0" u="none" strike="noStrike" cap="none" normalizeH="0" baseline="0" dirty="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32"/>
          <p:cNvSpPr>
            <a:spLocks noChangeArrowheads="1"/>
          </p:cNvSpPr>
          <p:nvPr/>
        </p:nvSpPr>
        <p:spPr bwMode="auto">
          <a:xfrm>
            <a:off x="6862763" y="3128963"/>
            <a:ext cx="826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Transparency</a:t>
            </a:r>
            <a:endParaRPr kumimoji="0" lang="en-US" altLang="en-US" sz="1800" b="0" i="0" u="none" strike="noStrike" cap="none" normalizeH="0" baseline="0" smtClean="0">
              <a:ln>
                <a:noFill/>
              </a:ln>
              <a:solidFill>
                <a:schemeClr val="bg1">
                  <a:lumMod val="65000"/>
                </a:schemeClr>
              </a:solidFill>
              <a:effectLst/>
            </a:endParaRPr>
          </a:p>
        </p:txBody>
      </p:sp>
      <p:sp>
        <p:nvSpPr>
          <p:cNvPr id="47" name="Rectangle 33"/>
          <p:cNvSpPr>
            <a:spLocks noChangeArrowheads="1"/>
          </p:cNvSpPr>
          <p:nvPr/>
        </p:nvSpPr>
        <p:spPr bwMode="auto">
          <a:xfrm>
            <a:off x="6802438" y="3314700"/>
            <a:ext cx="943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bg1">
                  <a:lumMod val="65000"/>
                </a:schemeClr>
              </a:solidFill>
              <a:effectLst/>
            </a:endParaRPr>
          </a:p>
        </p:txBody>
      </p:sp>
      <p:sp>
        <p:nvSpPr>
          <p:cNvPr id="48" name="Rectangle 34"/>
          <p:cNvSpPr>
            <a:spLocks noChangeArrowheads="1"/>
          </p:cNvSpPr>
          <p:nvPr/>
        </p:nvSpPr>
        <p:spPr bwMode="auto">
          <a:xfrm>
            <a:off x="7720013" y="3733800"/>
            <a:ext cx="6587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Registered</a:t>
            </a:r>
            <a:endParaRPr kumimoji="0" lang="en-US" altLang="en-US" sz="1800" b="0" i="0" u="none" strike="noStrike" cap="none" normalizeH="0" baseline="0" smtClean="0">
              <a:ln>
                <a:noFill/>
              </a:ln>
              <a:solidFill>
                <a:schemeClr val="bg1">
                  <a:lumMod val="65000"/>
                </a:schemeClr>
              </a:solidFill>
              <a:effectLst/>
            </a:endParaRPr>
          </a:p>
        </p:txBody>
      </p:sp>
      <p:sp>
        <p:nvSpPr>
          <p:cNvPr id="49" name="Rectangle 35"/>
          <p:cNvSpPr>
            <a:spLocks noChangeArrowheads="1"/>
          </p:cNvSpPr>
          <p:nvPr/>
        </p:nvSpPr>
        <p:spPr bwMode="auto">
          <a:xfrm>
            <a:off x="7751763" y="3919538"/>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50" name="Rectangle 36"/>
          <p:cNvSpPr>
            <a:spLocks noChangeArrowheads="1"/>
          </p:cNvSpPr>
          <p:nvPr/>
        </p:nvSpPr>
        <p:spPr bwMode="auto">
          <a:xfrm>
            <a:off x="6026150" y="3879850"/>
            <a:ext cx="1103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bg1">
                  <a:lumMod val="65000"/>
                </a:schemeClr>
              </a:solidFill>
              <a:effectLst/>
            </a:endParaRPr>
          </a:p>
        </p:txBody>
      </p:sp>
      <p:sp>
        <p:nvSpPr>
          <p:cNvPr id="51" name="Rectangle 37"/>
          <p:cNvSpPr>
            <a:spLocks noChangeArrowheads="1"/>
          </p:cNvSpPr>
          <p:nvPr/>
        </p:nvSpPr>
        <p:spPr bwMode="auto">
          <a:xfrm>
            <a:off x="6218238" y="4025900"/>
            <a:ext cx="715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of lobbyists</a:t>
            </a:r>
            <a:endParaRPr kumimoji="0" lang="en-US" altLang="en-US" sz="1800" b="0" i="0" u="none" strike="noStrike" cap="none" normalizeH="0" baseline="0" smtClean="0">
              <a:ln>
                <a:noFill/>
              </a:ln>
              <a:solidFill>
                <a:schemeClr val="bg1">
                  <a:lumMod val="65000"/>
                </a:schemeClr>
              </a:solidFill>
              <a:effectLst/>
            </a:endParaRPr>
          </a:p>
        </p:txBody>
      </p:sp>
      <p:sp>
        <p:nvSpPr>
          <p:cNvPr id="52" name="Rectangle 38"/>
          <p:cNvSpPr>
            <a:spLocks noChangeArrowheads="1"/>
          </p:cNvSpPr>
          <p:nvPr/>
        </p:nvSpPr>
        <p:spPr bwMode="auto">
          <a:xfrm>
            <a:off x="6577013" y="4762500"/>
            <a:ext cx="829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bg1">
                  <a:lumMod val="65000"/>
                </a:schemeClr>
              </a:solidFill>
              <a:effectLst/>
            </a:endParaRPr>
          </a:p>
        </p:txBody>
      </p:sp>
      <p:sp>
        <p:nvSpPr>
          <p:cNvPr id="55" name="Rectangle 41"/>
          <p:cNvSpPr>
            <a:spLocks noChangeArrowheads="1"/>
          </p:cNvSpPr>
          <p:nvPr/>
        </p:nvSpPr>
        <p:spPr bwMode="auto">
          <a:xfrm>
            <a:off x="6503988" y="5772150"/>
            <a:ext cx="114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bg1">
                  <a:lumMod val="65000"/>
                </a:schemeClr>
              </a:solidFill>
              <a:effectLst/>
            </a:endParaRPr>
          </a:p>
        </p:txBody>
      </p:sp>
      <p:sp>
        <p:nvSpPr>
          <p:cNvPr id="56" name="Rectangle 42"/>
          <p:cNvSpPr>
            <a:spLocks noChangeArrowheads="1"/>
          </p:cNvSpPr>
          <p:nvPr/>
        </p:nvSpPr>
        <p:spPr bwMode="auto">
          <a:xfrm>
            <a:off x="6457950" y="5930900"/>
            <a:ext cx="1245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bg1">
                  <a:lumMod val="65000"/>
                </a:schemeClr>
              </a:solidFill>
              <a:effectLst/>
            </a:endParaRPr>
          </a:p>
        </p:txBody>
      </p:sp>
      <p:sp>
        <p:nvSpPr>
          <p:cNvPr id="57"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58"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59"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60" name="Rectangle 46"/>
          <p:cNvSpPr>
            <a:spLocks noChangeArrowheads="1"/>
          </p:cNvSpPr>
          <p:nvPr/>
        </p:nvSpPr>
        <p:spPr bwMode="auto">
          <a:xfrm>
            <a:off x="8442325" y="4710113"/>
            <a:ext cx="912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bg1">
                  <a:lumMod val="65000"/>
                </a:schemeClr>
              </a:solidFill>
              <a:effectLst/>
            </a:endParaRPr>
          </a:p>
        </p:txBody>
      </p:sp>
      <p:sp>
        <p:nvSpPr>
          <p:cNvPr id="61" name="Rectangle 47"/>
          <p:cNvSpPr>
            <a:spLocks noChangeArrowheads="1"/>
          </p:cNvSpPr>
          <p:nvPr/>
        </p:nvSpPr>
        <p:spPr bwMode="auto">
          <a:xfrm>
            <a:off x="8515350" y="4895850"/>
            <a:ext cx="778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on Lobbyists</a:t>
            </a:r>
            <a:endParaRPr kumimoji="0" lang="en-US" altLang="en-US" sz="1800" b="0" i="0" u="none" strike="noStrike" cap="none" normalizeH="0" baseline="0" smtClean="0">
              <a:ln>
                <a:noFill/>
              </a:ln>
              <a:solidFill>
                <a:schemeClr val="bg1">
                  <a:lumMod val="65000"/>
                </a:schemeClr>
              </a:solidFill>
              <a:effectLst/>
            </a:endParaRPr>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3" name="Rectangle 59"/>
          <p:cNvSpPr>
            <a:spLocks noChangeArrowheads="1"/>
          </p:cNvSpPr>
          <p:nvPr/>
        </p:nvSpPr>
        <p:spPr bwMode="auto">
          <a:xfrm>
            <a:off x="7712075" y="53736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B</a:t>
            </a:r>
            <a:endParaRPr kumimoji="0" lang="en-US" altLang="en-US" sz="1800" b="0" i="0" u="none" strike="noStrike" cap="none" normalizeH="0" baseline="0" dirty="0" smtClean="0">
              <a:ln>
                <a:noFill/>
              </a:ln>
              <a:solidFill>
                <a:schemeClr val="bg1">
                  <a:lumMod val="65000"/>
                </a:schemeClr>
              </a:solidFill>
              <a:effectLst/>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1" name="Rectangle 67"/>
          <p:cNvSpPr>
            <a:spLocks noChangeArrowheads="1"/>
          </p:cNvSpPr>
          <p:nvPr/>
        </p:nvSpPr>
        <p:spPr bwMode="auto">
          <a:xfrm>
            <a:off x="8091488" y="27908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2270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bg1">
                  <a:lumMod val="65000"/>
                </a:schemeClr>
              </a:solidFill>
              <a:effectLst/>
            </a:endParaRPr>
          </a:p>
        </p:txBody>
      </p:sp>
      <p:sp>
        <p:nvSpPr>
          <p:cNvPr id="97" name="Rectangle 83"/>
          <p:cNvSpPr>
            <a:spLocks noChangeArrowheads="1"/>
          </p:cNvSpPr>
          <p:nvPr/>
        </p:nvSpPr>
        <p:spPr bwMode="auto">
          <a:xfrm>
            <a:off x="7964488" y="2498725"/>
            <a:ext cx="420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Loops</a:t>
            </a:r>
            <a:endParaRPr kumimoji="0" lang="en-US" altLang="en-US" sz="1800" b="0" i="0" u="none" strike="noStrike" cap="none" normalizeH="0" baseline="0" smtClean="0">
              <a:ln>
                <a:noFill/>
              </a:ln>
              <a:solidFill>
                <a:schemeClr val="bg1">
                  <a:lumMod val="65000"/>
                </a:schemeClr>
              </a:solidFill>
              <a:effectLst/>
            </a:endParaRPr>
          </a:p>
        </p:txBody>
      </p:sp>
      <p:sp>
        <p:nvSpPr>
          <p:cNvPr id="98" name="Rectangle 84"/>
          <p:cNvSpPr>
            <a:spLocks noChangeArrowheads="1"/>
          </p:cNvSpPr>
          <p:nvPr/>
        </p:nvSpPr>
        <p:spPr bwMode="auto">
          <a:xfrm>
            <a:off x="7546975" y="4848225"/>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bg1">
                  <a:lumMod val="65000"/>
                </a:schemeClr>
              </a:solidFill>
              <a:effectLst/>
            </a:endParaRPr>
          </a:p>
        </p:txBody>
      </p:sp>
      <p:sp>
        <p:nvSpPr>
          <p:cNvPr id="99" name="Rectangle 85"/>
          <p:cNvSpPr>
            <a:spLocks noChangeArrowheads="1"/>
          </p:cNvSpPr>
          <p:nvPr/>
        </p:nvSpPr>
        <p:spPr bwMode="auto">
          <a:xfrm>
            <a:off x="7480300" y="5060950"/>
            <a:ext cx="67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108"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109"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1"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0"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3" name="Rectangle 149"/>
          <p:cNvSpPr>
            <a:spLocks noChangeArrowheads="1"/>
          </p:cNvSpPr>
          <p:nvPr/>
        </p:nvSpPr>
        <p:spPr bwMode="auto">
          <a:xfrm>
            <a:off x="8018463" y="313690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6"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9" name="Rectangle 155"/>
          <p:cNvSpPr>
            <a:spLocks noChangeArrowheads="1"/>
          </p:cNvSpPr>
          <p:nvPr/>
        </p:nvSpPr>
        <p:spPr bwMode="auto">
          <a:xfrm>
            <a:off x="8801100" y="42449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2" name="Rectangle 158"/>
          <p:cNvSpPr>
            <a:spLocks noChangeArrowheads="1"/>
          </p:cNvSpPr>
          <p:nvPr/>
        </p:nvSpPr>
        <p:spPr bwMode="auto">
          <a:xfrm>
            <a:off x="7281863" y="38004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5" name="Rectangle 161"/>
          <p:cNvSpPr>
            <a:spLocks noChangeArrowheads="1"/>
          </p:cNvSpPr>
          <p:nvPr/>
        </p:nvSpPr>
        <p:spPr bwMode="auto">
          <a:xfrm>
            <a:off x="6332538" y="4344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8" name="Rectangle 164"/>
          <p:cNvSpPr>
            <a:spLocks noChangeArrowheads="1"/>
          </p:cNvSpPr>
          <p:nvPr/>
        </p:nvSpPr>
        <p:spPr bwMode="auto">
          <a:xfrm>
            <a:off x="6750050" y="51482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1" name="Rectangle 167"/>
          <p:cNvSpPr>
            <a:spLocks noChangeArrowheads="1"/>
          </p:cNvSpPr>
          <p:nvPr/>
        </p:nvSpPr>
        <p:spPr bwMode="auto">
          <a:xfrm>
            <a:off x="8243888" y="4364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1" name="Rectangle 197"/>
          <p:cNvSpPr>
            <a:spLocks noChangeArrowheads="1"/>
          </p:cNvSpPr>
          <p:nvPr/>
        </p:nvSpPr>
        <p:spPr bwMode="auto">
          <a:xfrm>
            <a:off x="6737350" y="43243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4" name="Rectangle 200"/>
          <p:cNvSpPr>
            <a:spLocks noChangeArrowheads="1"/>
          </p:cNvSpPr>
          <p:nvPr/>
        </p:nvSpPr>
        <p:spPr bwMode="auto">
          <a:xfrm>
            <a:off x="8396288" y="534670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9" name="Rectangle 207"/>
          <p:cNvSpPr>
            <a:spLocks noChangeArrowheads="1"/>
          </p:cNvSpPr>
          <p:nvPr/>
        </p:nvSpPr>
        <p:spPr bwMode="auto">
          <a:xfrm>
            <a:off x="5973763" y="35877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17"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smtClean="0">
              <a:ln>
                <a:noFill/>
              </a:ln>
              <a:solidFill>
                <a:schemeClr val="bg1">
                  <a:lumMod val="65000"/>
                </a:schemeClr>
              </a:solidFill>
              <a:effectLst/>
            </a:endParaRPr>
          </a:p>
        </p:txBody>
      </p:sp>
      <p:sp>
        <p:nvSpPr>
          <p:cNvPr id="18"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43"/>
          <p:cNvSpPr>
            <a:spLocks noChangeArrowheads="1"/>
          </p:cNvSpPr>
          <p:nvPr/>
        </p:nvSpPr>
        <p:spPr bwMode="auto">
          <a:xfrm>
            <a:off x="9299575" y="18748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4"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8924936"/>
      </p:ext>
    </p:extLst>
  </p:cSld>
  <p:clrMapOvr>
    <a:masterClrMapping/>
  </p:clrMapOvr>
  <p:transition>
    <p:push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Favorable</a:t>
            </a:r>
            <a:endParaRPr kumimoji="0" lang="en-US" altLang="en-US" sz="1800" b="0" i="0" u="none" strike="noStrike" cap="none" normalizeH="0" baseline="0" dirty="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32"/>
          <p:cNvSpPr>
            <a:spLocks noChangeArrowheads="1"/>
          </p:cNvSpPr>
          <p:nvPr/>
        </p:nvSpPr>
        <p:spPr bwMode="auto">
          <a:xfrm>
            <a:off x="6862763" y="3128963"/>
            <a:ext cx="826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Transparency</a:t>
            </a:r>
            <a:endParaRPr kumimoji="0" lang="en-US" altLang="en-US" sz="1800" b="0" i="0" u="none" strike="noStrike" cap="none" normalizeH="0" baseline="0" smtClean="0">
              <a:ln>
                <a:noFill/>
              </a:ln>
              <a:solidFill>
                <a:schemeClr val="bg1">
                  <a:lumMod val="65000"/>
                </a:schemeClr>
              </a:solidFill>
              <a:effectLst/>
            </a:endParaRPr>
          </a:p>
        </p:txBody>
      </p:sp>
      <p:sp>
        <p:nvSpPr>
          <p:cNvPr id="47" name="Rectangle 33"/>
          <p:cNvSpPr>
            <a:spLocks noChangeArrowheads="1"/>
          </p:cNvSpPr>
          <p:nvPr/>
        </p:nvSpPr>
        <p:spPr bwMode="auto">
          <a:xfrm>
            <a:off x="6802438" y="3314700"/>
            <a:ext cx="943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bg1">
                  <a:lumMod val="65000"/>
                </a:schemeClr>
              </a:solidFill>
              <a:effectLst/>
            </a:endParaRPr>
          </a:p>
        </p:txBody>
      </p:sp>
      <p:sp>
        <p:nvSpPr>
          <p:cNvPr id="48" name="Rectangle 34"/>
          <p:cNvSpPr>
            <a:spLocks noChangeArrowheads="1"/>
          </p:cNvSpPr>
          <p:nvPr/>
        </p:nvSpPr>
        <p:spPr bwMode="auto">
          <a:xfrm>
            <a:off x="7720013" y="3733800"/>
            <a:ext cx="6587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Registered</a:t>
            </a:r>
            <a:endParaRPr kumimoji="0" lang="en-US" altLang="en-US" sz="1800" b="0" i="0" u="none" strike="noStrike" cap="none" normalizeH="0" baseline="0" smtClean="0">
              <a:ln>
                <a:noFill/>
              </a:ln>
              <a:solidFill>
                <a:schemeClr val="bg1">
                  <a:lumMod val="65000"/>
                </a:schemeClr>
              </a:solidFill>
              <a:effectLst/>
            </a:endParaRPr>
          </a:p>
        </p:txBody>
      </p:sp>
      <p:sp>
        <p:nvSpPr>
          <p:cNvPr id="49" name="Rectangle 35"/>
          <p:cNvSpPr>
            <a:spLocks noChangeArrowheads="1"/>
          </p:cNvSpPr>
          <p:nvPr/>
        </p:nvSpPr>
        <p:spPr bwMode="auto">
          <a:xfrm>
            <a:off x="7751763" y="3919538"/>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50" name="Rectangle 36"/>
          <p:cNvSpPr>
            <a:spLocks noChangeArrowheads="1"/>
          </p:cNvSpPr>
          <p:nvPr/>
        </p:nvSpPr>
        <p:spPr bwMode="auto">
          <a:xfrm>
            <a:off x="6026150" y="3879850"/>
            <a:ext cx="1103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bg1">
                  <a:lumMod val="65000"/>
                </a:schemeClr>
              </a:solidFill>
              <a:effectLst/>
            </a:endParaRPr>
          </a:p>
        </p:txBody>
      </p:sp>
      <p:sp>
        <p:nvSpPr>
          <p:cNvPr id="51" name="Rectangle 37"/>
          <p:cNvSpPr>
            <a:spLocks noChangeArrowheads="1"/>
          </p:cNvSpPr>
          <p:nvPr/>
        </p:nvSpPr>
        <p:spPr bwMode="auto">
          <a:xfrm>
            <a:off x="6218238" y="4025900"/>
            <a:ext cx="715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of lobbyists</a:t>
            </a:r>
            <a:endParaRPr kumimoji="0" lang="en-US" altLang="en-US" sz="1800" b="0" i="0" u="none" strike="noStrike" cap="none" normalizeH="0" baseline="0" smtClean="0">
              <a:ln>
                <a:noFill/>
              </a:ln>
              <a:solidFill>
                <a:schemeClr val="bg1">
                  <a:lumMod val="65000"/>
                </a:schemeClr>
              </a:solidFill>
              <a:effectLst/>
            </a:endParaRPr>
          </a:p>
        </p:txBody>
      </p:sp>
      <p:sp>
        <p:nvSpPr>
          <p:cNvPr id="52" name="Rectangle 38"/>
          <p:cNvSpPr>
            <a:spLocks noChangeArrowheads="1"/>
          </p:cNvSpPr>
          <p:nvPr/>
        </p:nvSpPr>
        <p:spPr bwMode="auto">
          <a:xfrm>
            <a:off x="6577013" y="4762500"/>
            <a:ext cx="829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bg1">
                  <a:lumMod val="65000"/>
                </a:schemeClr>
              </a:solidFill>
              <a:effectLst/>
            </a:endParaRPr>
          </a:p>
        </p:txBody>
      </p:sp>
      <p:sp>
        <p:nvSpPr>
          <p:cNvPr id="55" name="Rectangle 41"/>
          <p:cNvSpPr>
            <a:spLocks noChangeArrowheads="1"/>
          </p:cNvSpPr>
          <p:nvPr/>
        </p:nvSpPr>
        <p:spPr bwMode="auto">
          <a:xfrm>
            <a:off x="6503988" y="5772150"/>
            <a:ext cx="114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bg1">
                  <a:lumMod val="65000"/>
                </a:schemeClr>
              </a:solidFill>
              <a:effectLst/>
            </a:endParaRPr>
          </a:p>
        </p:txBody>
      </p:sp>
      <p:sp>
        <p:nvSpPr>
          <p:cNvPr id="56" name="Rectangle 42"/>
          <p:cNvSpPr>
            <a:spLocks noChangeArrowheads="1"/>
          </p:cNvSpPr>
          <p:nvPr/>
        </p:nvSpPr>
        <p:spPr bwMode="auto">
          <a:xfrm>
            <a:off x="6457950" y="5930900"/>
            <a:ext cx="1245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bg1">
                  <a:lumMod val="65000"/>
                </a:schemeClr>
              </a:solidFill>
              <a:effectLst/>
            </a:endParaRPr>
          </a:p>
        </p:txBody>
      </p:sp>
      <p:sp>
        <p:nvSpPr>
          <p:cNvPr id="57"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58"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59"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60" name="Rectangle 46"/>
          <p:cNvSpPr>
            <a:spLocks noChangeArrowheads="1"/>
          </p:cNvSpPr>
          <p:nvPr/>
        </p:nvSpPr>
        <p:spPr bwMode="auto">
          <a:xfrm>
            <a:off x="8442325" y="4710113"/>
            <a:ext cx="912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bg1">
                  <a:lumMod val="65000"/>
                </a:schemeClr>
              </a:solidFill>
              <a:effectLst/>
            </a:endParaRPr>
          </a:p>
        </p:txBody>
      </p:sp>
      <p:sp>
        <p:nvSpPr>
          <p:cNvPr id="61" name="Rectangle 47"/>
          <p:cNvSpPr>
            <a:spLocks noChangeArrowheads="1"/>
          </p:cNvSpPr>
          <p:nvPr/>
        </p:nvSpPr>
        <p:spPr bwMode="auto">
          <a:xfrm>
            <a:off x="8515350" y="4895850"/>
            <a:ext cx="778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on Lobbyists</a:t>
            </a:r>
            <a:endParaRPr kumimoji="0" lang="en-US" altLang="en-US" sz="1800" b="0" i="0" u="none" strike="noStrike" cap="none" normalizeH="0" baseline="0" smtClean="0">
              <a:ln>
                <a:noFill/>
              </a:ln>
              <a:solidFill>
                <a:schemeClr val="bg1">
                  <a:lumMod val="65000"/>
                </a:schemeClr>
              </a:solidFill>
              <a:effectLst/>
            </a:endParaRPr>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3" name="Rectangle 59"/>
          <p:cNvSpPr>
            <a:spLocks noChangeArrowheads="1"/>
          </p:cNvSpPr>
          <p:nvPr/>
        </p:nvSpPr>
        <p:spPr bwMode="auto">
          <a:xfrm>
            <a:off x="7712075" y="53736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B</a:t>
            </a:r>
            <a:endParaRPr kumimoji="0" lang="en-US" altLang="en-US" sz="1800" b="0" i="0" u="none" strike="noStrike" cap="none" normalizeH="0" baseline="0" dirty="0" smtClean="0">
              <a:ln>
                <a:noFill/>
              </a:ln>
              <a:solidFill>
                <a:schemeClr val="bg1">
                  <a:lumMod val="65000"/>
                </a:schemeClr>
              </a:solidFill>
              <a:effectLst/>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1" name="Rectangle 67"/>
          <p:cNvSpPr>
            <a:spLocks noChangeArrowheads="1"/>
          </p:cNvSpPr>
          <p:nvPr/>
        </p:nvSpPr>
        <p:spPr bwMode="auto">
          <a:xfrm>
            <a:off x="8091488" y="27908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2270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bg1">
                  <a:lumMod val="65000"/>
                </a:schemeClr>
              </a:solidFill>
              <a:effectLst/>
            </a:endParaRPr>
          </a:p>
        </p:txBody>
      </p:sp>
      <p:sp>
        <p:nvSpPr>
          <p:cNvPr id="97" name="Rectangle 83"/>
          <p:cNvSpPr>
            <a:spLocks noChangeArrowheads="1"/>
          </p:cNvSpPr>
          <p:nvPr/>
        </p:nvSpPr>
        <p:spPr bwMode="auto">
          <a:xfrm>
            <a:off x="7964488" y="2498725"/>
            <a:ext cx="420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Loops</a:t>
            </a:r>
            <a:endParaRPr kumimoji="0" lang="en-US" altLang="en-US" sz="1800" b="0" i="0" u="none" strike="noStrike" cap="none" normalizeH="0" baseline="0" smtClean="0">
              <a:ln>
                <a:noFill/>
              </a:ln>
              <a:solidFill>
                <a:schemeClr val="bg1">
                  <a:lumMod val="65000"/>
                </a:schemeClr>
              </a:solidFill>
              <a:effectLst/>
            </a:endParaRPr>
          </a:p>
        </p:txBody>
      </p:sp>
      <p:sp>
        <p:nvSpPr>
          <p:cNvPr id="98" name="Rectangle 84"/>
          <p:cNvSpPr>
            <a:spLocks noChangeArrowheads="1"/>
          </p:cNvSpPr>
          <p:nvPr/>
        </p:nvSpPr>
        <p:spPr bwMode="auto">
          <a:xfrm>
            <a:off x="7546975" y="4848225"/>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bg1">
                  <a:lumMod val="65000"/>
                </a:schemeClr>
              </a:solidFill>
              <a:effectLst/>
            </a:endParaRPr>
          </a:p>
        </p:txBody>
      </p:sp>
      <p:sp>
        <p:nvSpPr>
          <p:cNvPr id="99" name="Rectangle 85"/>
          <p:cNvSpPr>
            <a:spLocks noChangeArrowheads="1"/>
          </p:cNvSpPr>
          <p:nvPr/>
        </p:nvSpPr>
        <p:spPr bwMode="auto">
          <a:xfrm>
            <a:off x="7480300" y="5060950"/>
            <a:ext cx="67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108"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109"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1"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0"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3" name="Rectangle 149"/>
          <p:cNvSpPr>
            <a:spLocks noChangeArrowheads="1"/>
          </p:cNvSpPr>
          <p:nvPr/>
        </p:nvSpPr>
        <p:spPr bwMode="auto">
          <a:xfrm>
            <a:off x="8018463" y="313690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6"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9" name="Rectangle 155"/>
          <p:cNvSpPr>
            <a:spLocks noChangeArrowheads="1"/>
          </p:cNvSpPr>
          <p:nvPr/>
        </p:nvSpPr>
        <p:spPr bwMode="auto">
          <a:xfrm>
            <a:off x="8801100" y="42449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2" name="Rectangle 158"/>
          <p:cNvSpPr>
            <a:spLocks noChangeArrowheads="1"/>
          </p:cNvSpPr>
          <p:nvPr/>
        </p:nvSpPr>
        <p:spPr bwMode="auto">
          <a:xfrm>
            <a:off x="7281863" y="38004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5" name="Rectangle 161"/>
          <p:cNvSpPr>
            <a:spLocks noChangeArrowheads="1"/>
          </p:cNvSpPr>
          <p:nvPr/>
        </p:nvSpPr>
        <p:spPr bwMode="auto">
          <a:xfrm>
            <a:off x="6332538" y="4344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8" name="Rectangle 164"/>
          <p:cNvSpPr>
            <a:spLocks noChangeArrowheads="1"/>
          </p:cNvSpPr>
          <p:nvPr/>
        </p:nvSpPr>
        <p:spPr bwMode="auto">
          <a:xfrm>
            <a:off x="6750050" y="51482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1" name="Rectangle 167"/>
          <p:cNvSpPr>
            <a:spLocks noChangeArrowheads="1"/>
          </p:cNvSpPr>
          <p:nvPr/>
        </p:nvSpPr>
        <p:spPr bwMode="auto">
          <a:xfrm>
            <a:off x="8243888" y="4364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1" name="Rectangle 197"/>
          <p:cNvSpPr>
            <a:spLocks noChangeArrowheads="1"/>
          </p:cNvSpPr>
          <p:nvPr/>
        </p:nvSpPr>
        <p:spPr bwMode="auto">
          <a:xfrm>
            <a:off x="6737350" y="43243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4" name="Rectangle 200"/>
          <p:cNvSpPr>
            <a:spLocks noChangeArrowheads="1"/>
          </p:cNvSpPr>
          <p:nvPr/>
        </p:nvSpPr>
        <p:spPr bwMode="auto">
          <a:xfrm>
            <a:off x="8396288" y="534670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9" name="Rectangle 207"/>
          <p:cNvSpPr>
            <a:spLocks noChangeArrowheads="1"/>
          </p:cNvSpPr>
          <p:nvPr/>
        </p:nvSpPr>
        <p:spPr bwMode="auto">
          <a:xfrm>
            <a:off x="5973763" y="35877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17"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smtClean="0">
              <a:ln>
                <a:noFill/>
              </a:ln>
              <a:solidFill>
                <a:schemeClr val="bg1">
                  <a:lumMod val="65000"/>
                </a:schemeClr>
              </a:solidFill>
              <a:effectLst/>
            </a:endParaRPr>
          </a:p>
        </p:txBody>
      </p:sp>
      <p:sp>
        <p:nvSpPr>
          <p:cNvPr id="18"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43"/>
          <p:cNvSpPr>
            <a:spLocks noChangeArrowheads="1"/>
          </p:cNvSpPr>
          <p:nvPr/>
        </p:nvSpPr>
        <p:spPr bwMode="auto">
          <a:xfrm>
            <a:off x="9299575" y="18748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4"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Rectangle 20"/>
          <p:cNvSpPr>
            <a:spLocks noChangeArrowheads="1"/>
          </p:cNvSpPr>
          <p:nvPr/>
        </p:nvSpPr>
        <p:spPr bwMode="auto">
          <a:xfrm>
            <a:off x="2905125" y="4191000"/>
            <a:ext cx="1441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Contributions 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21"/>
          <p:cNvSpPr>
            <a:spLocks noChangeArrowheads="1"/>
          </p:cNvSpPr>
          <p:nvPr/>
        </p:nvSpPr>
        <p:spPr bwMode="auto">
          <a:xfrm>
            <a:off x="2971800" y="4364038"/>
            <a:ext cx="1301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Winning Campaigns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9"/>
          <p:cNvSpPr>
            <a:spLocks noChangeArrowheads="1"/>
          </p:cNvSpPr>
          <p:nvPr/>
        </p:nvSpPr>
        <p:spPr bwMode="auto">
          <a:xfrm>
            <a:off x="1279525" y="5060950"/>
            <a:ext cx="1295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Expected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40"/>
          <p:cNvSpPr>
            <a:spLocks noChangeArrowheads="1"/>
          </p:cNvSpPr>
          <p:nvPr/>
        </p:nvSpPr>
        <p:spPr bwMode="auto">
          <a:xfrm>
            <a:off x="1617663" y="5246688"/>
            <a:ext cx="604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Shortfall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48"/>
          <p:cNvSpPr>
            <a:spLocks noChangeArrowheads="1"/>
          </p:cNvSpPr>
          <p:nvPr/>
        </p:nvSpPr>
        <p:spPr bwMode="auto">
          <a:xfrm>
            <a:off x="1139825" y="3362325"/>
            <a:ext cx="1042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7" name="Rectangle 49"/>
          <p:cNvSpPr>
            <a:spLocks noChangeArrowheads="1"/>
          </p:cNvSpPr>
          <p:nvPr/>
        </p:nvSpPr>
        <p:spPr bwMode="auto">
          <a:xfrm>
            <a:off x="1219200" y="3548063"/>
            <a:ext cx="889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Expenditures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8" name="Arc 111"/>
          <p:cNvSpPr>
            <a:spLocks/>
          </p:cNvSpPr>
          <p:nvPr/>
        </p:nvSpPr>
        <p:spPr bwMode="auto">
          <a:xfrm>
            <a:off x="1584325" y="3733800"/>
            <a:ext cx="2719388" cy="1185863"/>
          </a:xfrm>
          <a:custGeom>
            <a:avLst/>
            <a:gdLst>
              <a:gd name="G0" fmla="+- 21600 0 0"/>
              <a:gd name="G1" fmla="+- 2082 0 0"/>
              <a:gd name="G2" fmla="+- 21600 0 0"/>
              <a:gd name="T0" fmla="*/ 1288 w 21600"/>
              <a:gd name="T1" fmla="*/ 9430 h 9430"/>
              <a:gd name="T2" fmla="*/ 101 w 21600"/>
              <a:gd name="T3" fmla="*/ 0 h 9430"/>
              <a:gd name="T4" fmla="*/ 21600 w 21600"/>
              <a:gd name="T5" fmla="*/ 2082 h 9430"/>
            </a:gdLst>
            <a:ahLst/>
            <a:cxnLst>
              <a:cxn ang="0">
                <a:pos x="T0" y="T1"/>
              </a:cxn>
              <a:cxn ang="0">
                <a:pos x="T2" y="T3"/>
              </a:cxn>
              <a:cxn ang="0">
                <a:pos x="T4" y="T5"/>
              </a:cxn>
            </a:cxnLst>
            <a:rect l="0" t="0" r="r" b="b"/>
            <a:pathLst>
              <a:path w="21600" h="9430" fill="none" extrusionOk="0">
                <a:moveTo>
                  <a:pt x="1288" y="9429"/>
                </a:moveTo>
                <a:cubicBezTo>
                  <a:pt x="435" y="7073"/>
                  <a:pt x="0" y="4587"/>
                  <a:pt x="0" y="2082"/>
                </a:cubicBezTo>
                <a:cubicBezTo>
                  <a:pt x="0" y="1386"/>
                  <a:pt x="33" y="691"/>
                  <a:pt x="100" y="-1"/>
                </a:cubicBezTo>
              </a:path>
              <a:path w="21600" h="9430" stroke="0" extrusionOk="0">
                <a:moveTo>
                  <a:pt x="1288" y="9429"/>
                </a:moveTo>
                <a:cubicBezTo>
                  <a:pt x="435" y="7073"/>
                  <a:pt x="0" y="4587"/>
                  <a:pt x="0" y="2082"/>
                </a:cubicBezTo>
                <a:cubicBezTo>
                  <a:pt x="0" y="1386"/>
                  <a:pt x="33" y="691"/>
                  <a:pt x="100" y="-1"/>
                </a:cubicBezTo>
                <a:lnTo>
                  <a:pt x="21600" y="2082"/>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2"/>
          <p:cNvSpPr>
            <a:spLocks/>
          </p:cNvSpPr>
          <p:nvPr/>
        </p:nvSpPr>
        <p:spPr bwMode="auto">
          <a:xfrm>
            <a:off x="1711325" y="4908550"/>
            <a:ext cx="85725" cy="133350"/>
          </a:xfrm>
          <a:custGeom>
            <a:avLst/>
            <a:gdLst>
              <a:gd name="T0" fmla="*/ 54 w 54"/>
              <a:gd name="T1" fmla="*/ 84 h 84"/>
              <a:gd name="T2" fmla="*/ 41 w 54"/>
              <a:gd name="T3" fmla="*/ 0 h 84"/>
              <a:gd name="T4" fmla="*/ 0 w 54"/>
              <a:gd name="T5" fmla="*/ 17 h 84"/>
              <a:gd name="T6" fmla="*/ 54 w 54"/>
              <a:gd name="T7" fmla="*/ 84 h 84"/>
            </a:gdLst>
            <a:ahLst/>
            <a:cxnLst>
              <a:cxn ang="0">
                <a:pos x="T0" y="T1"/>
              </a:cxn>
              <a:cxn ang="0">
                <a:pos x="T2" y="T3"/>
              </a:cxn>
              <a:cxn ang="0">
                <a:pos x="T4" y="T5"/>
              </a:cxn>
              <a:cxn ang="0">
                <a:pos x="T6" y="T7"/>
              </a:cxn>
            </a:cxnLst>
            <a:rect l="0" t="0" r="r" b="b"/>
            <a:pathLst>
              <a:path w="54" h="84">
                <a:moveTo>
                  <a:pt x="54" y="84"/>
                </a:moveTo>
                <a:lnTo>
                  <a:pt x="41" y="0"/>
                </a:lnTo>
                <a:lnTo>
                  <a:pt x="0" y="17"/>
                </a:lnTo>
                <a:lnTo>
                  <a:pt x="54"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Rectangle 113"/>
          <p:cNvSpPr>
            <a:spLocks noChangeArrowheads="1"/>
          </p:cNvSpPr>
          <p:nvPr/>
        </p:nvSpPr>
        <p:spPr bwMode="auto">
          <a:xfrm>
            <a:off x="1697038" y="45037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7" name="Arc 114"/>
          <p:cNvSpPr>
            <a:spLocks/>
          </p:cNvSpPr>
          <p:nvPr/>
        </p:nvSpPr>
        <p:spPr bwMode="auto">
          <a:xfrm>
            <a:off x="1909763" y="5203825"/>
            <a:ext cx="1192213" cy="1011238"/>
          </a:xfrm>
          <a:custGeom>
            <a:avLst/>
            <a:gdLst>
              <a:gd name="G0" fmla="+- 21142 0 0"/>
              <a:gd name="G1" fmla="+- 0 0 0"/>
              <a:gd name="G2" fmla="+- 21600 0 0"/>
              <a:gd name="T0" fmla="*/ 9095 w 21142"/>
              <a:gd name="T1" fmla="*/ 17928 h 17928"/>
              <a:gd name="T2" fmla="*/ 0 w 21142"/>
              <a:gd name="T3" fmla="*/ 4423 h 17928"/>
              <a:gd name="T4" fmla="*/ 21142 w 21142"/>
              <a:gd name="T5" fmla="*/ 0 h 17928"/>
            </a:gdLst>
            <a:ahLst/>
            <a:cxnLst>
              <a:cxn ang="0">
                <a:pos x="T0" y="T1"/>
              </a:cxn>
              <a:cxn ang="0">
                <a:pos x="T2" y="T3"/>
              </a:cxn>
              <a:cxn ang="0">
                <a:pos x="T4" y="T5"/>
              </a:cxn>
            </a:cxnLst>
            <a:rect l="0" t="0" r="r" b="b"/>
            <a:pathLst>
              <a:path w="21142" h="17928" fill="none" extrusionOk="0">
                <a:moveTo>
                  <a:pt x="9094" y="17928"/>
                </a:moveTo>
                <a:cubicBezTo>
                  <a:pt x="4417" y="14785"/>
                  <a:pt x="1153" y="9938"/>
                  <a:pt x="-1" y="4423"/>
                </a:cubicBezTo>
              </a:path>
              <a:path w="21142" h="17928" stroke="0" extrusionOk="0">
                <a:moveTo>
                  <a:pt x="9094" y="17928"/>
                </a:moveTo>
                <a:cubicBezTo>
                  <a:pt x="4417" y="14785"/>
                  <a:pt x="1153" y="9938"/>
                  <a:pt x="-1" y="4423"/>
                </a:cubicBezTo>
                <a:lnTo>
                  <a:pt x="21142"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p:nvSpPr>
        <p:spPr bwMode="auto">
          <a:xfrm>
            <a:off x="2401888" y="6189663"/>
            <a:ext cx="131763" cy="93663"/>
          </a:xfrm>
          <a:custGeom>
            <a:avLst/>
            <a:gdLst>
              <a:gd name="T0" fmla="*/ 83 w 83"/>
              <a:gd name="T1" fmla="*/ 59 h 59"/>
              <a:gd name="T2" fmla="*/ 25 w 83"/>
              <a:gd name="T3" fmla="*/ 0 h 59"/>
              <a:gd name="T4" fmla="*/ 0 w 83"/>
              <a:gd name="T5" fmla="*/ 38 h 59"/>
              <a:gd name="T6" fmla="*/ 83 w 83"/>
              <a:gd name="T7" fmla="*/ 59 h 59"/>
            </a:gdLst>
            <a:ahLst/>
            <a:cxnLst>
              <a:cxn ang="0">
                <a:pos x="T0" y="T1"/>
              </a:cxn>
              <a:cxn ang="0">
                <a:pos x="T2" y="T3"/>
              </a:cxn>
              <a:cxn ang="0">
                <a:pos x="T4" y="T5"/>
              </a:cxn>
              <a:cxn ang="0">
                <a:pos x="T6" y="T7"/>
              </a:cxn>
            </a:cxnLst>
            <a:rect l="0" t="0" r="r" b="b"/>
            <a:pathLst>
              <a:path w="83" h="59">
                <a:moveTo>
                  <a:pt x="83" y="59"/>
                </a:moveTo>
                <a:lnTo>
                  <a:pt x="25" y="0"/>
                </a:lnTo>
                <a:lnTo>
                  <a:pt x="0" y="38"/>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16"/>
          <p:cNvSpPr>
            <a:spLocks noChangeArrowheads="1"/>
          </p:cNvSpPr>
          <p:nvPr/>
        </p:nvSpPr>
        <p:spPr bwMode="auto">
          <a:xfrm>
            <a:off x="2241550" y="58590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4" name="Arc 192"/>
          <p:cNvSpPr>
            <a:spLocks/>
          </p:cNvSpPr>
          <p:nvPr/>
        </p:nvSpPr>
        <p:spPr bwMode="auto">
          <a:xfrm>
            <a:off x="2078038" y="4413250"/>
            <a:ext cx="1216025" cy="1495425"/>
          </a:xfrm>
          <a:custGeom>
            <a:avLst/>
            <a:gdLst>
              <a:gd name="G0" fmla="+- 16870 0 0"/>
              <a:gd name="G1" fmla="+- 20760 0 0"/>
              <a:gd name="G2" fmla="+- 21600 0 0"/>
              <a:gd name="T0" fmla="*/ 0 w 16870"/>
              <a:gd name="T1" fmla="*/ 7270 h 20760"/>
              <a:gd name="T2" fmla="*/ 10904 w 16870"/>
              <a:gd name="T3" fmla="*/ 0 h 20760"/>
              <a:gd name="T4" fmla="*/ 16870 w 16870"/>
              <a:gd name="T5" fmla="*/ 20760 h 20760"/>
            </a:gdLst>
            <a:ahLst/>
            <a:cxnLst>
              <a:cxn ang="0">
                <a:pos x="T0" y="T1"/>
              </a:cxn>
              <a:cxn ang="0">
                <a:pos x="T2" y="T3"/>
              </a:cxn>
              <a:cxn ang="0">
                <a:pos x="T4" y="T5"/>
              </a:cxn>
            </a:cxnLst>
            <a:rect l="0" t="0" r="r" b="b"/>
            <a:pathLst>
              <a:path w="16870" h="20760" fill="none" extrusionOk="0">
                <a:moveTo>
                  <a:pt x="0" y="7270"/>
                </a:moveTo>
                <a:cubicBezTo>
                  <a:pt x="2794" y="3776"/>
                  <a:pt x="6604" y="1235"/>
                  <a:pt x="10904" y="0"/>
                </a:cubicBezTo>
              </a:path>
              <a:path w="16870" h="20760" stroke="0" extrusionOk="0">
                <a:moveTo>
                  <a:pt x="0" y="7270"/>
                </a:moveTo>
                <a:cubicBezTo>
                  <a:pt x="2794" y="3776"/>
                  <a:pt x="6604" y="1235"/>
                  <a:pt x="10904" y="0"/>
                </a:cubicBezTo>
                <a:lnTo>
                  <a:pt x="16870" y="2076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93"/>
          <p:cNvSpPr>
            <a:spLocks/>
          </p:cNvSpPr>
          <p:nvPr/>
        </p:nvSpPr>
        <p:spPr bwMode="auto">
          <a:xfrm>
            <a:off x="2003425" y="4914900"/>
            <a:ext cx="98425" cy="127000"/>
          </a:xfrm>
          <a:custGeom>
            <a:avLst/>
            <a:gdLst>
              <a:gd name="T0" fmla="*/ 0 w 62"/>
              <a:gd name="T1" fmla="*/ 80 h 80"/>
              <a:gd name="T2" fmla="*/ 62 w 62"/>
              <a:gd name="T3" fmla="*/ 25 h 80"/>
              <a:gd name="T4" fmla="*/ 25 w 62"/>
              <a:gd name="T5" fmla="*/ 0 h 80"/>
              <a:gd name="T6" fmla="*/ 0 w 62"/>
              <a:gd name="T7" fmla="*/ 80 h 80"/>
            </a:gdLst>
            <a:ahLst/>
            <a:cxnLst>
              <a:cxn ang="0">
                <a:pos x="T0" y="T1"/>
              </a:cxn>
              <a:cxn ang="0">
                <a:pos x="T2" y="T3"/>
              </a:cxn>
              <a:cxn ang="0">
                <a:pos x="T4" y="T5"/>
              </a:cxn>
              <a:cxn ang="0">
                <a:pos x="T6" y="T7"/>
              </a:cxn>
            </a:cxnLst>
            <a:rect l="0" t="0" r="r" b="b"/>
            <a:pathLst>
              <a:path w="62" h="80">
                <a:moveTo>
                  <a:pt x="0" y="80"/>
                </a:moveTo>
                <a:lnTo>
                  <a:pt x="62" y="25"/>
                </a:lnTo>
                <a:lnTo>
                  <a:pt x="25" y="0"/>
                </a:lnTo>
                <a:lnTo>
                  <a:pt x="0" y="8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94"/>
          <p:cNvSpPr>
            <a:spLocks noChangeArrowheads="1"/>
          </p:cNvSpPr>
          <p:nvPr/>
        </p:nvSpPr>
        <p:spPr bwMode="auto">
          <a:xfrm>
            <a:off x="2235200" y="46894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277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Favorable</a:t>
            </a:r>
            <a:endParaRPr kumimoji="0" lang="en-US" altLang="en-US" sz="1800" b="0" i="0" u="none" strike="noStrike" cap="none" normalizeH="0" baseline="0" dirty="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32"/>
          <p:cNvSpPr>
            <a:spLocks noChangeArrowheads="1"/>
          </p:cNvSpPr>
          <p:nvPr/>
        </p:nvSpPr>
        <p:spPr bwMode="auto">
          <a:xfrm>
            <a:off x="6862763" y="3128963"/>
            <a:ext cx="826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Transparency</a:t>
            </a:r>
            <a:endParaRPr kumimoji="0" lang="en-US" altLang="en-US" sz="1800" b="0" i="0" u="none" strike="noStrike" cap="none" normalizeH="0" baseline="0" smtClean="0">
              <a:ln>
                <a:noFill/>
              </a:ln>
              <a:solidFill>
                <a:schemeClr val="bg1">
                  <a:lumMod val="65000"/>
                </a:schemeClr>
              </a:solidFill>
              <a:effectLst/>
            </a:endParaRPr>
          </a:p>
        </p:txBody>
      </p:sp>
      <p:sp>
        <p:nvSpPr>
          <p:cNvPr id="47" name="Rectangle 33"/>
          <p:cNvSpPr>
            <a:spLocks noChangeArrowheads="1"/>
          </p:cNvSpPr>
          <p:nvPr/>
        </p:nvSpPr>
        <p:spPr bwMode="auto">
          <a:xfrm>
            <a:off x="6802438" y="3314700"/>
            <a:ext cx="943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bg1">
                  <a:lumMod val="65000"/>
                </a:schemeClr>
              </a:solidFill>
              <a:effectLst/>
            </a:endParaRPr>
          </a:p>
        </p:txBody>
      </p:sp>
      <p:sp>
        <p:nvSpPr>
          <p:cNvPr id="48" name="Rectangle 34"/>
          <p:cNvSpPr>
            <a:spLocks noChangeArrowheads="1"/>
          </p:cNvSpPr>
          <p:nvPr/>
        </p:nvSpPr>
        <p:spPr bwMode="auto">
          <a:xfrm>
            <a:off x="7720013" y="3733800"/>
            <a:ext cx="6587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Registered</a:t>
            </a:r>
            <a:endParaRPr kumimoji="0" lang="en-US" altLang="en-US" sz="1800" b="0" i="0" u="none" strike="noStrike" cap="none" normalizeH="0" baseline="0" smtClean="0">
              <a:ln>
                <a:noFill/>
              </a:ln>
              <a:solidFill>
                <a:schemeClr val="bg1">
                  <a:lumMod val="65000"/>
                </a:schemeClr>
              </a:solidFill>
              <a:effectLst/>
            </a:endParaRPr>
          </a:p>
        </p:txBody>
      </p:sp>
      <p:sp>
        <p:nvSpPr>
          <p:cNvPr id="49" name="Rectangle 35"/>
          <p:cNvSpPr>
            <a:spLocks noChangeArrowheads="1"/>
          </p:cNvSpPr>
          <p:nvPr/>
        </p:nvSpPr>
        <p:spPr bwMode="auto">
          <a:xfrm>
            <a:off x="7751763" y="3919538"/>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50" name="Rectangle 36"/>
          <p:cNvSpPr>
            <a:spLocks noChangeArrowheads="1"/>
          </p:cNvSpPr>
          <p:nvPr/>
        </p:nvSpPr>
        <p:spPr bwMode="auto">
          <a:xfrm>
            <a:off x="6026150" y="3879850"/>
            <a:ext cx="1103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bg1">
                  <a:lumMod val="65000"/>
                </a:schemeClr>
              </a:solidFill>
              <a:effectLst/>
            </a:endParaRPr>
          </a:p>
        </p:txBody>
      </p:sp>
      <p:sp>
        <p:nvSpPr>
          <p:cNvPr id="51" name="Rectangle 37"/>
          <p:cNvSpPr>
            <a:spLocks noChangeArrowheads="1"/>
          </p:cNvSpPr>
          <p:nvPr/>
        </p:nvSpPr>
        <p:spPr bwMode="auto">
          <a:xfrm>
            <a:off x="6218238" y="4025900"/>
            <a:ext cx="715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of lobbyists</a:t>
            </a:r>
            <a:endParaRPr kumimoji="0" lang="en-US" altLang="en-US" sz="1800" b="0" i="0" u="none" strike="noStrike" cap="none" normalizeH="0" baseline="0" smtClean="0">
              <a:ln>
                <a:noFill/>
              </a:ln>
              <a:solidFill>
                <a:schemeClr val="bg1">
                  <a:lumMod val="65000"/>
                </a:schemeClr>
              </a:solidFill>
              <a:effectLst/>
            </a:endParaRPr>
          </a:p>
        </p:txBody>
      </p:sp>
      <p:sp>
        <p:nvSpPr>
          <p:cNvPr id="52" name="Rectangle 38"/>
          <p:cNvSpPr>
            <a:spLocks noChangeArrowheads="1"/>
          </p:cNvSpPr>
          <p:nvPr/>
        </p:nvSpPr>
        <p:spPr bwMode="auto">
          <a:xfrm>
            <a:off x="6577013" y="4762500"/>
            <a:ext cx="829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bg1">
                  <a:lumMod val="65000"/>
                </a:schemeClr>
              </a:solidFill>
              <a:effectLst/>
            </a:endParaRPr>
          </a:p>
        </p:txBody>
      </p:sp>
      <p:sp>
        <p:nvSpPr>
          <p:cNvPr id="55" name="Rectangle 41"/>
          <p:cNvSpPr>
            <a:spLocks noChangeArrowheads="1"/>
          </p:cNvSpPr>
          <p:nvPr/>
        </p:nvSpPr>
        <p:spPr bwMode="auto">
          <a:xfrm>
            <a:off x="6503988" y="5772150"/>
            <a:ext cx="114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bg1">
                  <a:lumMod val="65000"/>
                </a:schemeClr>
              </a:solidFill>
              <a:effectLst/>
            </a:endParaRPr>
          </a:p>
        </p:txBody>
      </p:sp>
      <p:sp>
        <p:nvSpPr>
          <p:cNvPr id="56" name="Rectangle 42"/>
          <p:cNvSpPr>
            <a:spLocks noChangeArrowheads="1"/>
          </p:cNvSpPr>
          <p:nvPr/>
        </p:nvSpPr>
        <p:spPr bwMode="auto">
          <a:xfrm>
            <a:off x="6457950" y="5930900"/>
            <a:ext cx="1245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bg1">
                  <a:lumMod val="65000"/>
                </a:schemeClr>
              </a:solidFill>
              <a:effectLst/>
            </a:endParaRPr>
          </a:p>
        </p:txBody>
      </p:sp>
      <p:sp>
        <p:nvSpPr>
          <p:cNvPr id="57"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58"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59"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60" name="Rectangle 46"/>
          <p:cNvSpPr>
            <a:spLocks noChangeArrowheads="1"/>
          </p:cNvSpPr>
          <p:nvPr/>
        </p:nvSpPr>
        <p:spPr bwMode="auto">
          <a:xfrm>
            <a:off x="8442325" y="4710113"/>
            <a:ext cx="912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bg1">
                  <a:lumMod val="65000"/>
                </a:schemeClr>
              </a:solidFill>
              <a:effectLst/>
            </a:endParaRPr>
          </a:p>
        </p:txBody>
      </p:sp>
      <p:sp>
        <p:nvSpPr>
          <p:cNvPr id="61" name="Rectangle 47"/>
          <p:cNvSpPr>
            <a:spLocks noChangeArrowheads="1"/>
          </p:cNvSpPr>
          <p:nvPr/>
        </p:nvSpPr>
        <p:spPr bwMode="auto">
          <a:xfrm>
            <a:off x="8515350" y="4895850"/>
            <a:ext cx="778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on Lobbyists</a:t>
            </a:r>
            <a:endParaRPr kumimoji="0" lang="en-US" altLang="en-US" sz="1800" b="0" i="0" u="none" strike="noStrike" cap="none" normalizeH="0" baseline="0" smtClean="0">
              <a:ln>
                <a:noFill/>
              </a:ln>
              <a:solidFill>
                <a:schemeClr val="bg1">
                  <a:lumMod val="65000"/>
                </a:schemeClr>
              </a:solidFill>
              <a:effectLst/>
            </a:endParaRPr>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3" name="Rectangle 59"/>
          <p:cNvSpPr>
            <a:spLocks noChangeArrowheads="1"/>
          </p:cNvSpPr>
          <p:nvPr/>
        </p:nvSpPr>
        <p:spPr bwMode="auto">
          <a:xfrm>
            <a:off x="7712075" y="53736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B</a:t>
            </a:r>
            <a:endParaRPr kumimoji="0" lang="en-US" altLang="en-US" sz="1800" b="0" i="0" u="none" strike="noStrike" cap="none" normalizeH="0" baseline="0" dirty="0" smtClean="0">
              <a:ln>
                <a:noFill/>
              </a:ln>
              <a:solidFill>
                <a:schemeClr val="bg1">
                  <a:lumMod val="65000"/>
                </a:schemeClr>
              </a:solidFill>
              <a:effectLst/>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1" name="Rectangle 67"/>
          <p:cNvSpPr>
            <a:spLocks noChangeArrowheads="1"/>
          </p:cNvSpPr>
          <p:nvPr/>
        </p:nvSpPr>
        <p:spPr bwMode="auto">
          <a:xfrm>
            <a:off x="8091488" y="27908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2270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bg1">
                  <a:lumMod val="65000"/>
                </a:schemeClr>
              </a:solidFill>
              <a:effectLst/>
            </a:endParaRPr>
          </a:p>
        </p:txBody>
      </p:sp>
      <p:sp>
        <p:nvSpPr>
          <p:cNvPr id="97" name="Rectangle 83"/>
          <p:cNvSpPr>
            <a:spLocks noChangeArrowheads="1"/>
          </p:cNvSpPr>
          <p:nvPr/>
        </p:nvSpPr>
        <p:spPr bwMode="auto">
          <a:xfrm>
            <a:off x="7964488" y="2498725"/>
            <a:ext cx="420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Loops</a:t>
            </a:r>
            <a:endParaRPr kumimoji="0" lang="en-US" altLang="en-US" sz="1800" b="0" i="0" u="none" strike="noStrike" cap="none" normalizeH="0" baseline="0" smtClean="0">
              <a:ln>
                <a:noFill/>
              </a:ln>
              <a:solidFill>
                <a:schemeClr val="bg1">
                  <a:lumMod val="65000"/>
                </a:schemeClr>
              </a:solidFill>
              <a:effectLst/>
            </a:endParaRPr>
          </a:p>
        </p:txBody>
      </p:sp>
      <p:sp>
        <p:nvSpPr>
          <p:cNvPr id="98" name="Rectangle 84"/>
          <p:cNvSpPr>
            <a:spLocks noChangeArrowheads="1"/>
          </p:cNvSpPr>
          <p:nvPr/>
        </p:nvSpPr>
        <p:spPr bwMode="auto">
          <a:xfrm>
            <a:off x="7546975" y="4848225"/>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bg1">
                  <a:lumMod val="65000"/>
                </a:schemeClr>
              </a:solidFill>
              <a:effectLst/>
            </a:endParaRPr>
          </a:p>
        </p:txBody>
      </p:sp>
      <p:sp>
        <p:nvSpPr>
          <p:cNvPr id="99" name="Rectangle 85"/>
          <p:cNvSpPr>
            <a:spLocks noChangeArrowheads="1"/>
          </p:cNvSpPr>
          <p:nvPr/>
        </p:nvSpPr>
        <p:spPr bwMode="auto">
          <a:xfrm>
            <a:off x="7480300" y="5060950"/>
            <a:ext cx="67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108"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109"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1"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0"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3" name="Rectangle 149"/>
          <p:cNvSpPr>
            <a:spLocks noChangeArrowheads="1"/>
          </p:cNvSpPr>
          <p:nvPr/>
        </p:nvSpPr>
        <p:spPr bwMode="auto">
          <a:xfrm>
            <a:off x="8018463" y="313690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6"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9" name="Rectangle 155"/>
          <p:cNvSpPr>
            <a:spLocks noChangeArrowheads="1"/>
          </p:cNvSpPr>
          <p:nvPr/>
        </p:nvSpPr>
        <p:spPr bwMode="auto">
          <a:xfrm>
            <a:off x="8801100" y="42449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2" name="Rectangle 158"/>
          <p:cNvSpPr>
            <a:spLocks noChangeArrowheads="1"/>
          </p:cNvSpPr>
          <p:nvPr/>
        </p:nvSpPr>
        <p:spPr bwMode="auto">
          <a:xfrm>
            <a:off x="7281863" y="38004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5" name="Rectangle 161"/>
          <p:cNvSpPr>
            <a:spLocks noChangeArrowheads="1"/>
          </p:cNvSpPr>
          <p:nvPr/>
        </p:nvSpPr>
        <p:spPr bwMode="auto">
          <a:xfrm>
            <a:off x="6332538" y="4344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8" name="Rectangle 164"/>
          <p:cNvSpPr>
            <a:spLocks noChangeArrowheads="1"/>
          </p:cNvSpPr>
          <p:nvPr/>
        </p:nvSpPr>
        <p:spPr bwMode="auto">
          <a:xfrm>
            <a:off x="6750050" y="51482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1" name="Rectangle 167"/>
          <p:cNvSpPr>
            <a:spLocks noChangeArrowheads="1"/>
          </p:cNvSpPr>
          <p:nvPr/>
        </p:nvSpPr>
        <p:spPr bwMode="auto">
          <a:xfrm>
            <a:off x="8243888" y="4364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1" name="Rectangle 197"/>
          <p:cNvSpPr>
            <a:spLocks noChangeArrowheads="1"/>
          </p:cNvSpPr>
          <p:nvPr/>
        </p:nvSpPr>
        <p:spPr bwMode="auto">
          <a:xfrm>
            <a:off x="6737350" y="43243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4" name="Rectangle 200"/>
          <p:cNvSpPr>
            <a:spLocks noChangeArrowheads="1"/>
          </p:cNvSpPr>
          <p:nvPr/>
        </p:nvSpPr>
        <p:spPr bwMode="auto">
          <a:xfrm>
            <a:off x="8396288" y="534670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9" name="Rectangle 207"/>
          <p:cNvSpPr>
            <a:spLocks noChangeArrowheads="1"/>
          </p:cNvSpPr>
          <p:nvPr/>
        </p:nvSpPr>
        <p:spPr bwMode="auto">
          <a:xfrm>
            <a:off x="5973763" y="35877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17"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smtClean="0">
              <a:ln>
                <a:noFill/>
              </a:ln>
              <a:solidFill>
                <a:schemeClr val="bg1">
                  <a:lumMod val="65000"/>
                </a:schemeClr>
              </a:solidFill>
              <a:effectLst/>
            </a:endParaRPr>
          </a:p>
        </p:txBody>
      </p:sp>
      <p:sp>
        <p:nvSpPr>
          <p:cNvPr id="18"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43"/>
          <p:cNvSpPr>
            <a:spLocks noChangeArrowheads="1"/>
          </p:cNvSpPr>
          <p:nvPr/>
        </p:nvSpPr>
        <p:spPr bwMode="auto">
          <a:xfrm>
            <a:off x="9299575" y="18748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4"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Rectangle 20"/>
          <p:cNvSpPr>
            <a:spLocks noChangeArrowheads="1"/>
          </p:cNvSpPr>
          <p:nvPr/>
        </p:nvSpPr>
        <p:spPr bwMode="auto">
          <a:xfrm>
            <a:off x="2905125" y="4191000"/>
            <a:ext cx="1441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Contributions 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21"/>
          <p:cNvSpPr>
            <a:spLocks noChangeArrowheads="1"/>
          </p:cNvSpPr>
          <p:nvPr/>
        </p:nvSpPr>
        <p:spPr bwMode="auto">
          <a:xfrm>
            <a:off x="2971800" y="4364038"/>
            <a:ext cx="1301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Winning Campaigns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9"/>
          <p:cNvSpPr>
            <a:spLocks noChangeArrowheads="1"/>
          </p:cNvSpPr>
          <p:nvPr/>
        </p:nvSpPr>
        <p:spPr bwMode="auto">
          <a:xfrm>
            <a:off x="1279525" y="5060950"/>
            <a:ext cx="1295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Expected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40"/>
          <p:cNvSpPr>
            <a:spLocks noChangeArrowheads="1"/>
          </p:cNvSpPr>
          <p:nvPr/>
        </p:nvSpPr>
        <p:spPr bwMode="auto">
          <a:xfrm>
            <a:off x="1617663" y="5246688"/>
            <a:ext cx="604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Shortfall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48"/>
          <p:cNvSpPr>
            <a:spLocks noChangeArrowheads="1"/>
          </p:cNvSpPr>
          <p:nvPr/>
        </p:nvSpPr>
        <p:spPr bwMode="auto">
          <a:xfrm>
            <a:off x="1139825" y="3362325"/>
            <a:ext cx="1042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7" name="Rectangle 49"/>
          <p:cNvSpPr>
            <a:spLocks noChangeArrowheads="1"/>
          </p:cNvSpPr>
          <p:nvPr/>
        </p:nvSpPr>
        <p:spPr bwMode="auto">
          <a:xfrm>
            <a:off x="1219200" y="3548063"/>
            <a:ext cx="889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Expenditures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8" name="Arc 111"/>
          <p:cNvSpPr>
            <a:spLocks/>
          </p:cNvSpPr>
          <p:nvPr/>
        </p:nvSpPr>
        <p:spPr bwMode="auto">
          <a:xfrm>
            <a:off x="1584325" y="3733800"/>
            <a:ext cx="2719388" cy="1185863"/>
          </a:xfrm>
          <a:custGeom>
            <a:avLst/>
            <a:gdLst>
              <a:gd name="G0" fmla="+- 21600 0 0"/>
              <a:gd name="G1" fmla="+- 2082 0 0"/>
              <a:gd name="G2" fmla="+- 21600 0 0"/>
              <a:gd name="T0" fmla="*/ 1288 w 21600"/>
              <a:gd name="T1" fmla="*/ 9430 h 9430"/>
              <a:gd name="T2" fmla="*/ 101 w 21600"/>
              <a:gd name="T3" fmla="*/ 0 h 9430"/>
              <a:gd name="T4" fmla="*/ 21600 w 21600"/>
              <a:gd name="T5" fmla="*/ 2082 h 9430"/>
            </a:gdLst>
            <a:ahLst/>
            <a:cxnLst>
              <a:cxn ang="0">
                <a:pos x="T0" y="T1"/>
              </a:cxn>
              <a:cxn ang="0">
                <a:pos x="T2" y="T3"/>
              </a:cxn>
              <a:cxn ang="0">
                <a:pos x="T4" y="T5"/>
              </a:cxn>
            </a:cxnLst>
            <a:rect l="0" t="0" r="r" b="b"/>
            <a:pathLst>
              <a:path w="21600" h="9430" fill="none" extrusionOk="0">
                <a:moveTo>
                  <a:pt x="1288" y="9429"/>
                </a:moveTo>
                <a:cubicBezTo>
                  <a:pt x="435" y="7073"/>
                  <a:pt x="0" y="4587"/>
                  <a:pt x="0" y="2082"/>
                </a:cubicBezTo>
                <a:cubicBezTo>
                  <a:pt x="0" y="1386"/>
                  <a:pt x="33" y="691"/>
                  <a:pt x="100" y="-1"/>
                </a:cubicBezTo>
              </a:path>
              <a:path w="21600" h="9430" stroke="0" extrusionOk="0">
                <a:moveTo>
                  <a:pt x="1288" y="9429"/>
                </a:moveTo>
                <a:cubicBezTo>
                  <a:pt x="435" y="7073"/>
                  <a:pt x="0" y="4587"/>
                  <a:pt x="0" y="2082"/>
                </a:cubicBezTo>
                <a:cubicBezTo>
                  <a:pt x="0" y="1386"/>
                  <a:pt x="33" y="691"/>
                  <a:pt x="100" y="-1"/>
                </a:cubicBezTo>
                <a:lnTo>
                  <a:pt x="21600" y="2082"/>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2"/>
          <p:cNvSpPr>
            <a:spLocks/>
          </p:cNvSpPr>
          <p:nvPr/>
        </p:nvSpPr>
        <p:spPr bwMode="auto">
          <a:xfrm>
            <a:off x="1711325" y="4908550"/>
            <a:ext cx="85725" cy="133350"/>
          </a:xfrm>
          <a:custGeom>
            <a:avLst/>
            <a:gdLst>
              <a:gd name="T0" fmla="*/ 54 w 54"/>
              <a:gd name="T1" fmla="*/ 84 h 84"/>
              <a:gd name="T2" fmla="*/ 41 w 54"/>
              <a:gd name="T3" fmla="*/ 0 h 84"/>
              <a:gd name="T4" fmla="*/ 0 w 54"/>
              <a:gd name="T5" fmla="*/ 17 h 84"/>
              <a:gd name="T6" fmla="*/ 54 w 54"/>
              <a:gd name="T7" fmla="*/ 84 h 84"/>
            </a:gdLst>
            <a:ahLst/>
            <a:cxnLst>
              <a:cxn ang="0">
                <a:pos x="T0" y="T1"/>
              </a:cxn>
              <a:cxn ang="0">
                <a:pos x="T2" y="T3"/>
              </a:cxn>
              <a:cxn ang="0">
                <a:pos x="T4" y="T5"/>
              </a:cxn>
              <a:cxn ang="0">
                <a:pos x="T6" y="T7"/>
              </a:cxn>
            </a:cxnLst>
            <a:rect l="0" t="0" r="r" b="b"/>
            <a:pathLst>
              <a:path w="54" h="84">
                <a:moveTo>
                  <a:pt x="54" y="84"/>
                </a:moveTo>
                <a:lnTo>
                  <a:pt x="41" y="0"/>
                </a:lnTo>
                <a:lnTo>
                  <a:pt x="0" y="17"/>
                </a:lnTo>
                <a:lnTo>
                  <a:pt x="54"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Rectangle 113"/>
          <p:cNvSpPr>
            <a:spLocks noChangeArrowheads="1"/>
          </p:cNvSpPr>
          <p:nvPr/>
        </p:nvSpPr>
        <p:spPr bwMode="auto">
          <a:xfrm>
            <a:off x="1697038" y="45037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7" name="Arc 114"/>
          <p:cNvSpPr>
            <a:spLocks/>
          </p:cNvSpPr>
          <p:nvPr/>
        </p:nvSpPr>
        <p:spPr bwMode="auto">
          <a:xfrm>
            <a:off x="1909763" y="5203825"/>
            <a:ext cx="1192213" cy="1011238"/>
          </a:xfrm>
          <a:custGeom>
            <a:avLst/>
            <a:gdLst>
              <a:gd name="G0" fmla="+- 21142 0 0"/>
              <a:gd name="G1" fmla="+- 0 0 0"/>
              <a:gd name="G2" fmla="+- 21600 0 0"/>
              <a:gd name="T0" fmla="*/ 9095 w 21142"/>
              <a:gd name="T1" fmla="*/ 17928 h 17928"/>
              <a:gd name="T2" fmla="*/ 0 w 21142"/>
              <a:gd name="T3" fmla="*/ 4423 h 17928"/>
              <a:gd name="T4" fmla="*/ 21142 w 21142"/>
              <a:gd name="T5" fmla="*/ 0 h 17928"/>
            </a:gdLst>
            <a:ahLst/>
            <a:cxnLst>
              <a:cxn ang="0">
                <a:pos x="T0" y="T1"/>
              </a:cxn>
              <a:cxn ang="0">
                <a:pos x="T2" y="T3"/>
              </a:cxn>
              <a:cxn ang="0">
                <a:pos x="T4" y="T5"/>
              </a:cxn>
            </a:cxnLst>
            <a:rect l="0" t="0" r="r" b="b"/>
            <a:pathLst>
              <a:path w="21142" h="17928" fill="none" extrusionOk="0">
                <a:moveTo>
                  <a:pt x="9094" y="17928"/>
                </a:moveTo>
                <a:cubicBezTo>
                  <a:pt x="4417" y="14785"/>
                  <a:pt x="1153" y="9938"/>
                  <a:pt x="-1" y="4423"/>
                </a:cubicBezTo>
              </a:path>
              <a:path w="21142" h="17928" stroke="0" extrusionOk="0">
                <a:moveTo>
                  <a:pt x="9094" y="17928"/>
                </a:moveTo>
                <a:cubicBezTo>
                  <a:pt x="4417" y="14785"/>
                  <a:pt x="1153" y="9938"/>
                  <a:pt x="-1" y="4423"/>
                </a:cubicBezTo>
                <a:lnTo>
                  <a:pt x="21142"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p:nvSpPr>
        <p:spPr bwMode="auto">
          <a:xfrm>
            <a:off x="2401888" y="6189663"/>
            <a:ext cx="131763" cy="93663"/>
          </a:xfrm>
          <a:custGeom>
            <a:avLst/>
            <a:gdLst>
              <a:gd name="T0" fmla="*/ 83 w 83"/>
              <a:gd name="T1" fmla="*/ 59 h 59"/>
              <a:gd name="T2" fmla="*/ 25 w 83"/>
              <a:gd name="T3" fmla="*/ 0 h 59"/>
              <a:gd name="T4" fmla="*/ 0 w 83"/>
              <a:gd name="T5" fmla="*/ 38 h 59"/>
              <a:gd name="T6" fmla="*/ 83 w 83"/>
              <a:gd name="T7" fmla="*/ 59 h 59"/>
            </a:gdLst>
            <a:ahLst/>
            <a:cxnLst>
              <a:cxn ang="0">
                <a:pos x="T0" y="T1"/>
              </a:cxn>
              <a:cxn ang="0">
                <a:pos x="T2" y="T3"/>
              </a:cxn>
              <a:cxn ang="0">
                <a:pos x="T4" y="T5"/>
              </a:cxn>
              <a:cxn ang="0">
                <a:pos x="T6" y="T7"/>
              </a:cxn>
            </a:cxnLst>
            <a:rect l="0" t="0" r="r" b="b"/>
            <a:pathLst>
              <a:path w="83" h="59">
                <a:moveTo>
                  <a:pt x="83" y="59"/>
                </a:moveTo>
                <a:lnTo>
                  <a:pt x="25" y="0"/>
                </a:lnTo>
                <a:lnTo>
                  <a:pt x="0" y="38"/>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16"/>
          <p:cNvSpPr>
            <a:spLocks noChangeArrowheads="1"/>
          </p:cNvSpPr>
          <p:nvPr/>
        </p:nvSpPr>
        <p:spPr bwMode="auto">
          <a:xfrm>
            <a:off x="2241550" y="58590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4" name="Arc 192"/>
          <p:cNvSpPr>
            <a:spLocks/>
          </p:cNvSpPr>
          <p:nvPr/>
        </p:nvSpPr>
        <p:spPr bwMode="auto">
          <a:xfrm>
            <a:off x="2078038" y="4413250"/>
            <a:ext cx="1216025" cy="1495425"/>
          </a:xfrm>
          <a:custGeom>
            <a:avLst/>
            <a:gdLst>
              <a:gd name="G0" fmla="+- 16870 0 0"/>
              <a:gd name="G1" fmla="+- 20760 0 0"/>
              <a:gd name="G2" fmla="+- 21600 0 0"/>
              <a:gd name="T0" fmla="*/ 0 w 16870"/>
              <a:gd name="T1" fmla="*/ 7270 h 20760"/>
              <a:gd name="T2" fmla="*/ 10904 w 16870"/>
              <a:gd name="T3" fmla="*/ 0 h 20760"/>
              <a:gd name="T4" fmla="*/ 16870 w 16870"/>
              <a:gd name="T5" fmla="*/ 20760 h 20760"/>
            </a:gdLst>
            <a:ahLst/>
            <a:cxnLst>
              <a:cxn ang="0">
                <a:pos x="T0" y="T1"/>
              </a:cxn>
              <a:cxn ang="0">
                <a:pos x="T2" y="T3"/>
              </a:cxn>
              <a:cxn ang="0">
                <a:pos x="T4" y="T5"/>
              </a:cxn>
            </a:cxnLst>
            <a:rect l="0" t="0" r="r" b="b"/>
            <a:pathLst>
              <a:path w="16870" h="20760" fill="none" extrusionOk="0">
                <a:moveTo>
                  <a:pt x="0" y="7270"/>
                </a:moveTo>
                <a:cubicBezTo>
                  <a:pt x="2794" y="3776"/>
                  <a:pt x="6604" y="1235"/>
                  <a:pt x="10904" y="0"/>
                </a:cubicBezTo>
              </a:path>
              <a:path w="16870" h="20760" stroke="0" extrusionOk="0">
                <a:moveTo>
                  <a:pt x="0" y="7270"/>
                </a:moveTo>
                <a:cubicBezTo>
                  <a:pt x="2794" y="3776"/>
                  <a:pt x="6604" y="1235"/>
                  <a:pt x="10904" y="0"/>
                </a:cubicBezTo>
                <a:lnTo>
                  <a:pt x="16870" y="2076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93"/>
          <p:cNvSpPr>
            <a:spLocks/>
          </p:cNvSpPr>
          <p:nvPr/>
        </p:nvSpPr>
        <p:spPr bwMode="auto">
          <a:xfrm>
            <a:off x="2003425" y="4914900"/>
            <a:ext cx="98425" cy="127000"/>
          </a:xfrm>
          <a:custGeom>
            <a:avLst/>
            <a:gdLst>
              <a:gd name="T0" fmla="*/ 0 w 62"/>
              <a:gd name="T1" fmla="*/ 80 h 80"/>
              <a:gd name="T2" fmla="*/ 62 w 62"/>
              <a:gd name="T3" fmla="*/ 25 h 80"/>
              <a:gd name="T4" fmla="*/ 25 w 62"/>
              <a:gd name="T5" fmla="*/ 0 h 80"/>
              <a:gd name="T6" fmla="*/ 0 w 62"/>
              <a:gd name="T7" fmla="*/ 80 h 80"/>
            </a:gdLst>
            <a:ahLst/>
            <a:cxnLst>
              <a:cxn ang="0">
                <a:pos x="T0" y="T1"/>
              </a:cxn>
              <a:cxn ang="0">
                <a:pos x="T2" y="T3"/>
              </a:cxn>
              <a:cxn ang="0">
                <a:pos x="T4" y="T5"/>
              </a:cxn>
              <a:cxn ang="0">
                <a:pos x="T6" y="T7"/>
              </a:cxn>
            </a:cxnLst>
            <a:rect l="0" t="0" r="r" b="b"/>
            <a:pathLst>
              <a:path w="62" h="80">
                <a:moveTo>
                  <a:pt x="0" y="80"/>
                </a:moveTo>
                <a:lnTo>
                  <a:pt x="62" y="25"/>
                </a:lnTo>
                <a:lnTo>
                  <a:pt x="25" y="0"/>
                </a:lnTo>
                <a:lnTo>
                  <a:pt x="0" y="8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94"/>
          <p:cNvSpPr>
            <a:spLocks noChangeArrowheads="1"/>
          </p:cNvSpPr>
          <p:nvPr/>
        </p:nvSpPr>
        <p:spPr bwMode="auto">
          <a:xfrm>
            <a:off x="2235200" y="46894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7" name="Rectangle 5"/>
          <p:cNvSpPr>
            <a:spLocks noChangeArrowheads="1"/>
          </p:cNvSpPr>
          <p:nvPr/>
        </p:nvSpPr>
        <p:spPr bwMode="auto">
          <a:xfrm>
            <a:off x="3503613" y="374650"/>
            <a:ext cx="550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Trust In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8" name="Rectangle 6"/>
          <p:cNvSpPr>
            <a:spLocks noChangeArrowheads="1"/>
          </p:cNvSpPr>
          <p:nvPr/>
        </p:nvSpPr>
        <p:spPr bwMode="auto">
          <a:xfrm>
            <a:off x="3351213" y="533400"/>
            <a:ext cx="863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Government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9" name="Rectangle 24"/>
          <p:cNvSpPr>
            <a:spLocks noChangeArrowheads="1"/>
          </p:cNvSpPr>
          <p:nvPr/>
        </p:nvSpPr>
        <p:spPr bwMode="auto">
          <a:xfrm>
            <a:off x="1724025" y="1635125"/>
            <a:ext cx="596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Cost per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0" name="Rectangle 25"/>
          <p:cNvSpPr>
            <a:spLocks noChangeArrowheads="1"/>
          </p:cNvSpPr>
          <p:nvPr/>
        </p:nvSpPr>
        <p:spPr bwMode="auto">
          <a:xfrm>
            <a:off x="1644650" y="1822450"/>
            <a:ext cx="763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Impression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1" name="Arc 108"/>
          <p:cNvSpPr>
            <a:spLocks/>
          </p:cNvSpPr>
          <p:nvPr/>
        </p:nvSpPr>
        <p:spPr bwMode="auto">
          <a:xfrm>
            <a:off x="1557338" y="2005013"/>
            <a:ext cx="2055813" cy="1230313"/>
          </a:xfrm>
          <a:custGeom>
            <a:avLst/>
            <a:gdLst>
              <a:gd name="G0" fmla="+- 21600 0 0"/>
              <a:gd name="G1" fmla="+- 11155 0 0"/>
              <a:gd name="G2" fmla="+- 21600 0 0"/>
              <a:gd name="T0" fmla="*/ 73 w 21600"/>
              <a:gd name="T1" fmla="*/ 12924 h 12924"/>
              <a:gd name="T2" fmla="*/ 3103 w 21600"/>
              <a:gd name="T3" fmla="*/ 0 h 12924"/>
              <a:gd name="T4" fmla="*/ 21600 w 21600"/>
              <a:gd name="T5" fmla="*/ 11155 h 12924"/>
            </a:gdLst>
            <a:ahLst/>
            <a:cxnLst>
              <a:cxn ang="0">
                <a:pos x="T0" y="T1"/>
              </a:cxn>
              <a:cxn ang="0">
                <a:pos x="T2" y="T3"/>
              </a:cxn>
              <a:cxn ang="0">
                <a:pos x="T4" y="T5"/>
              </a:cxn>
            </a:cxnLst>
            <a:rect l="0" t="0" r="r" b="b"/>
            <a:pathLst>
              <a:path w="21600" h="12924" fill="none" extrusionOk="0">
                <a:moveTo>
                  <a:pt x="72" y="12924"/>
                </a:moveTo>
                <a:cubicBezTo>
                  <a:pt x="24" y="12335"/>
                  <a:pt x="0" y="11745"/>
                  <a:pt x="0" y="11155"/>
                </a:cubicBezTo>
                <a:cubicBezTo>
                  <a:pt x="0" y="7223"/>
                  <a:pt x="1072" y="3366"/>
                  <a:pt x="3103" y="0"/>
                </a:cubicBezTo>
              </a:path>
              <a:path w="21600" h="12924" stroke="0" extrusionOk="0">
                <a:moveTo>
                  <a:pt x="72" y="12924"/>
                </a:moveTo>
                <a:cubicBezTo>
                  <a:pt x="24" y="12335"/>
                  <a:pt x="0" y="11745"/>
                  <a:pt x="0" y="11155"/>
                </a:cubicBezTo>
                <a:cubicBezTo>
                  <a:pt x="0" y="7223"/>
                  <a:pt x="1072" y="3366"/>
                  <a:pt x="3103" y="0"/>
                </a:cubicBezTo>
                <a:lnTo>
                  <a:pt x="21600" y="11155"/>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9"/>
          <p:cNvSpPr>
            <a:spLocks/>
          </p:cNvSpPr>
          <p:nvPr/>
        </p:nvSpPr>
        <p:spPr bwMode="auto">
          <a:xfrm>
            <a:off x="1525588" y="3228975"/>
            <a:ext cx="73025" cy="133350"/>
          </a:xfrm>
          <a:custGeom>
            <a:avLst/>
            <a:gdLst>
              <a:gd name="T0" fmla="*/ 37 w 46"/>
              <a:gd name="T1" fmla="*/ 84 h 84"/>
              <a:gd name="T2" fmla="*/ 46 w 46"/>
              <a:gd name="T3" fmla="*/ 0 h 84"/>
              <a:gd name="T4" fmla="*/ 0 w 46"/>
              <a:gd name="T5" fmla="*/ 8 h 84"/>
              <a:gd name="T6" fmla="*/ 37 w 46"/>
              <a:gd name="T7" fmla="*/ 84 h 84"/>
            </a:gdLst>
            <a:ahLst/>
            <a:cxnLst>
              <a:cxn ang="0">
                <a:pos x="T0" y="T1"/>
              </a:cxn>
              <a:cxn ang="0">
                <a:pos x="T2" y="T3"/>
              </a:cxn>
              <a:cxn ang="0">
                <a:pos x="T4" y="T5"/>
              </a:cxn>
              <a:cxn ang="0">
                <a:pos x="T6" y="T7"/>
              </a:cxn>
            </a:cxnLst>
            <a:rect l="0" t="0" r="r" b="b"/>
            <a:pathLst>
              <a:path w="46" h="84">
                <a:moveTo>
                  <a:pt x="37" y="84"/>
                </a:moveTo>
                <a:lnTo>
                  <a:pt x="46" y="0"/>
                </a:lnTo>
                <a:lnTo>
                  <a:pt x="0" y="8"/>
                </a:lnTo>
                <a:lnTo>
                  <a:pt x="37"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Rectangle 110"/>
          <p:cNvSpPr>
            <a:spLocks noChangeArrowheads="1"/>
          </p:cNvSpPr>
          <p:nvPr/>
        </p:nvSpPr>
        <p:spPr bwMode="auto">
          <a:xfrm>
            <a:off x="1611313" y="27511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4" name="Arc 186"/>
          <p:cNvSpPr>
            <a:spLocks/>
          </p:cNvSpPr>
          <p:nvPr/>
        </p:nvSpPr>
        <p:spPr bwMode="auto">
          <a:xfrm>
            <a:off x="2141538" y="661988"/>
            <a:ext cx="1876425" cy="2125663"/>
          </a:xfrm>
          <a:custGeom>
            <a:avLst/>
            <a:gdLst>
              <a:gd name="G0" fmla="+- 17928 0 0"/>
              <a:gd name="G1" fmla="+- 20313 0 0"/>
              <a:gd name="G2" fmla="+- 21600 0 0"/>
              <a:gd name="T0" fmla="*/ 0 w 17928"/>
              <a:gd name="T1" fmla="*/ 8265 h 20313"/>
              <a:gd name="T2" fmla="*/ 10584 w 17928"/>
              <a:gd name="T3" fmla="*/ 0 h 20313"/>
              <a:gd name="T4" fmla="*/ 17928 w 17928"/>
              <a:gd name="T5" fmla="*/ 20313 h 20313"/>
            </a:gdLst>
            <a:ahLst/>
            <a:cxnLst>
              <a:cxn ang="0">
                <a:pos x="T0" y="T1"/>
              </a:cxn>
              <a:cxn ang="0">
                <a:pos x="T2" y="T3"/>
              </a:cxn>
              <a:cxn ang="0">
                <a:pos x="T4" y="T5"/>
              </a:cxn>
            </a:cxnLst>
            <a:rect l="0" t="0" r="r" b="b"/>
            <a:pathLst>
              <a:path w="17928" h="20313" fill="none" extrusionOk="0">
                <a:moveTo>
                  <a:pt x="0" y="8265"/>
                </a:moveTo>
                <a:cubicBezTo>
                  <a:pt x="2560" y="4455"/>
                  <a:pt x="6267" y="1560"/>
                  <a:pt x="10583" y="-1"/>
                </a:cubicBezTo>
              </a:path>
              <a:path w="17928" h="20313" stroke="0" extrusionOk="0">
                <a:moveTo>
                  <a:pt x="0" y="8265"/>
                </a:moveTo>
                <a:cubicBezTo>
                  <a:pt x="2560" y="4455"/>
                  <a:pt x="6267" y="1560"/>
                  <a:pt x="10583" y="-1"/>
                </a:cubicBezTo>
                <a:lnTo>
                  <a:pt x="17928" y="20313"/>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7"/>
          <p:cNvSpPr>
            <a:spLocks/>
          </p:cNvSpPr>
          <p:nvPr/>
        </p:nvSpPr>
        <p:spPr bwMode="auto">
          <a:xfrm>
            <a:off x="2076450" y="1503363"/>
            <a:ext cx="92075" cy="131763"/>
          </a:xfrm>
          <a:custGeom>
            <a:avLst/>
            <a:gdLst>
              <a:gd name="T0" fmla="*/ 0 w 58"/>
              <a:gd name="T1" fmla="*/ 83 h 83"/>
              <a:gd name="T2" fmla="*/ 58 w 58"/>
              <a:gd name="T3" fmla="*/ 25 h 83"/>
              <a:gd name="T4" fmla="*/ 21 w 58"/>
              <a:gd name="T5" fmla="*/ 0 h 83"/>
              <a:gd name="T6" fmla="*/ 0 w 58"/>
              <a:gd name="T7" fmla="*/ 83 h 83"/>
            </a:gdLst>
            <a:ahLst/>
            <a:cxnLst>
              <a:cxn ang="0">
                <a:pos x="T0" y="T1"/>
              </a:cxn>
              <a:cxn ang="0">
                <a:pos x="T2" y="T3"/>
              </a:cxn>
              <a:cxn ang="0">
                <a:pos x="T4" y="T5"/>
              </a:cxn>
              <a:cxn ang="0">
                <a:pos x="T6" y="T7"/>
              </a:cxn>
            </a:cxnLst>
            <a:rect l="0" t="0" r="r" b="b"/>
            <a:pathLst>
              <a:path w="58" h="83">
                <a:moveTo>
                  <a:pt x="0" y="83"/>
                </a:moveTo>
                <a:lnTo>
                  <a:pt x="58" y="25"/>
                </a:lnTo>
                <a:lnTo>
                  <a:pt x="21" y="0"/>
                </a:lnTo>
                <a:lnTo>
                  <a:pt x="0" y="83"/>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Rectangle 188"/>
          <p:cNvSpPr>
            <a:spLocks noChangeArrowheads="1"/>
          </p:cNvSpPr>
          <p:nvPr/>
        </p:nvSpPr>
        <p:spPr bwMode="auto">
          <a:xfrm>
            <a:off x="2314575" y="12382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195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63494" y="347547"/>
            <a:ext cx="3148280" cy="6060201"/>
            <a:chOff x="714918" y="180279"/>
            <a:chExt cx="3148280" cy="6060201"/>
          </a:xfrm>
        </p:grpSpPr>
        <p:sp>
          <p:nvSpPr>
            <p:cNvPr id="4" name="Rounded Rectangle 3"/>
            <p:cNvSpPr/>
            <p:nvPr/>
          </p:nvSpPr>
          <p:spPr>
            <a:xfrm rot="17544187">
              <a:off x="2973656" y="2495538"/>
              <a:ext cx="1375318" cy="4037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tx1"/>
                  </a:solidFill>
                </a:rPr>
                <a:t>CANDIDATES$</a:t>
              </a:r>
              <a:endParaRPr lang="en-US" sz="1600" dirty="0">
                <a:solidFill>
                  <a:schemeClr val="tx1"/>
                </a:solidFill>
              </a:endParaRPr>
            </a:p>
          </p:txBody>
        </p:sp>
        <p:pic>
          <p:nvPicPr>
            <p:cNvPr id="13314" name="Picture 2" descr="http://openclipart.org/image/300px/svg_to_png/161317/zombie-tv.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918" y="180279"/>
              <a:ext cx="3009900" cy="606020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https://pixabay.com/static/uploads/photo/2014/03/25/16/25/election-297037_64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48546" y="4158940"/>
            <a:ext cx="1676400" cy="155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45837"/>
      </p:ext>
    </p:extLst>
  </p:cSld>
  <p:clrMapOvr>
    <a:masterClrMapping/>
  </p:clrMapOvr>
  <p:transition spd="slow">
    <p:pu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Favorable</a:t>
            </a:r>
            <a:endParaRPr kumimoji="0" lang="en-US" altLang="en-US" sz="1800" b="0" i="0" u="none" strike="noStrike" cap="none" normalizeH="0" baseline="0" dirty="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32"/>
          <p:cNvSpPr>
            <a:spLocks noChangeArrowheads="1"/>
          </p:cNvSpPr>
          <p:nvPr/>
        </p:nvSpPr>
        <p:spPr bwMode="auto">
          <a:xfrm>
            <a:off x="6862763" y="3128963"/>
            <a:ext cx="826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Transparency</a:t>
            </a:r>
            <a:endParaRPr kumimoji="0" lang="en-US" altLang="en-US" sz="1800" b="0" i="0" u="none" strike="noStrike" cap="none" normalizeH="0" baseline="0" smtClean="0">
              <a:ln>
                <a:noFill/>
              </a:ln>
              <a:solidFill>
                <a:schemeClr val="bg1">
                  <a:lumMod val="65000"/>
                </a:schemeClr>
              </a:solidFill>
              <a:effectLst/>
            </a:endParaRPr>
          </a:p>
        </p:txBody>
      </p:sp>
      <p:sp>
        <p:nvSpPr>
          <p:cNvPr id="47" name="Rectangle 33"/>
          <p:cNvSpPr>
            <a:spLocks noChangeArrowheads="1"/>
          </p:cNvSpPr>
          <p:nvPr/>
        </p:nvSpPr>
        <p:spPr bwMode="auto">
          <a:xfrm>
            <a:off x="6802438" y="3314700"/>
            <a:ext cx="943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bg1">
                  <a:lumMod val="65000"/>
                </a:schemeClr>
              </a:solidFill>
              <a:effectLst/>
            </a:endParaRPr>
          </a:p>
        </p:txBody>
      </p:sp>
      <p:sp>
        <p:nvSpPr>
          <p:cNvPr id="48" name="Rectangle 34"/>
          <p:cNvSpPr>
            <a:spLocks noChangeArrowheads="1"/>
          </p:cNvSpPr>
          <p:nvPr/>
        </p:nvSpPr>
        <p:spPr bwMode="auto">
          <a:xfrm>
            <a:off x="7720013" y="3733800"/>
            <a:ext cx="6587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Registered</a:t>
            </a:r>
            <a:endParaRPr kumimoji="0" lang="en-US" altLang="en-US" sz="1800" b="0" i="0" u="none" strike="noStrike" cap="none" normalizeH="0" baseline="0" smtClean="0">
              <a:ln>
                <a:noFill/>
              </a:ln>
              <a:solidFill>
                <a:schemeClr val="bg1">
                  <a:lumMod val="65000"/>
                </a:schemeClr>
              </a:solidFill>
              <a:effectLst/>
            </a:endParaRPr>
          </a:p>
        </p:txBody>
      </p:sp>
      <p:sp>
        <p:nvSpPr>
          <p:cNvPr id="49" name="Rectangle 35"/>
          <p:cNvSpPr>
            <a:spLocks noChangeArrowheads="1"/>
          </p:cNvSpPr>
          <p:nvPr/>
        </p:nvSpPr>
        <p:spPr bwMode="auto">
          <a:xfrm>
            <a:off x="7751763" y="3919538"/>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50" name="Rectangle 36"/>
          <p:cNvSpPr>
            <a:spLocks noChangeArrowheads="1"/>
          </p:cNvSpPr>
          <p:nvPr/>
        </p:nvSpPr>
        <p:spPr bwMode="auto">
          <a:xfrm>
            <a:off x="6026150" y="3879850"/>
            <a:ext cx="1103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bg1">
                  <a:lumMod val="65000"/>
                </a:schemeClr>
              </a:solidFill>
              <a:effectLst/>
            </a:endParaRPr>
          </a:p>
        </p:txBody>
      </p:sp>
      <p:sp>
        <p:nvSpPr>
          <p:cNvPr id="51" name="Rectangle 37"/>
          <p:cNvSpPr>
            <a:spLocks noChangeArrowheads="1"/>
          </p:cNvSpPr>
          <p:nvPr/>
        </p:nvSpPr>
        <p:spPr bwMode="auto">
          <a:xfrm>
            <a:off x="6218238" y="4025900"/>
            <a:ext cx="715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of lobbyists</a:t>
            </a:r>
            <a:endParaRPr kumimoji="0" lang="en-US" altLang="en-US" sz="1800" b="0" i="0" u="none" strike="noStrike" cap="none" normalizeH="0" baseline="0" smtClean="0">
              <a:ln>
                <a:noFill/>
              </a:ln>
              <a:solidFill>
                <a:schemeClr val="bg1">
                  <a:lumMod val="65000"/>
                </a:schemeClr>
              </a:solidFill>
              <a:effectLst/>
            </a:endParaRPr>
          </a:p>
        </p:txBody>
      </p:sp>
      <p:sp>
        <p:nvSpPr>
          <p:cNvPr id="52" name="Rectangle 38"/>
          <p:cNvSpPr>
            <a:spLocks noChangeArrowheads="1"/>
          </p:cNvSpPr>
          <p:nvPr/>
        </p:nvSpPr>
        <p:spPr bwMode="auto">
          <a:xfrm>
            <a:off x="6577013" y="4762500"/>
            <a:ext cx="829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bg1">
                  <a:lumMod val="65000"/>
                </a:schemeClr>
              </a:solidFill>
              <a:effectLst/>
            </a:endParaRPr>
          </a:p>
        </p:txBody>
      </p:sp>
      <p:sp>
        <p:nvSpPr>
          <p:cNvPr id="55" name="Rectangle 41"/>
          <p:cNvSpPr>
            <a:spLocks noChangeArrowheads="1"/>
          </p:cNvSpPr>
          <p:nvPr/>
        </p:nvSpPr>
        <p:spPr bwMode="auto">
          <a:xfrm>
            <a:off x="6503988" y="5772150"/>
            <a:ext cx="114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bg1">
                  <a:lumMod val="65000"/>
                </a:schemeClr>
              </a:solidFill>
              <a:effectLst/>
            </a:endParaRPr>
          </a:p>
        </p:txBody>
      </p:sp>
      <p:sp>
        <p:nvSpPr>
          <p:cNvPr id="56" name="Rectangle 42"/>
          <p:cNvSpPr>
            <a:spLocks noChangeArrowheads="1"/>
          </p:cNvSpPr>
          <p:nvPr/>
        </p:nvSpPr>
        <p:spPr bwMode="auto">
          <a:xfrm>
            <a:off x="6457950" y="5930900"/>
            <a:ext cx="1245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bg1">
                  <a:lumMod val="65000"/>
                </a:schemeClr>
              </a:solidFill>
              <a:effectLst/>
            </a:endParaRPr>
          </a:p>
        </p:txBody>
      </p:sp>
      <p:sp>
        <p:nvSpPr>
          <p:cNvPr id="57"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58"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59"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60" name="Rectangle 46"/>
          <p:cNvSpPr>
            <a:spLocks noChangeArrowheads="1"/>
          </p:cNvSpPr>
          <p:nvPr/>
        </p:nvSpPr>
        <p:spPr bwMode="auto">
          <a:xfrm>
            <a:off x="8442325" y="4710113"/>
            <a:ext cx="912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bg1">
                  <a:lumMod val="65000"/>
                </a:schemeClr>
              </a:solidFill>
              <a:effectLst/>
            </a:endParaRPr>
          </a:p>
        </p:txBody>
      </p:sp>
      <p:sp>
        <p:nvSpPr>
          <p:cNvPr id="61" name="Rectangle 47"/>
          <p:cNvSpPr>
            <a:spLocks noChangeArrowheads="1"/>
          </p:cNvSpPr>
          <p:nvPr/>
        </p:nvSpPr>
        <p:spPr bwMode="auto">
          <a:xfrm>
            <a:off x="8515350" y="4895850"/>
            <a:ext cx="778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on Lobbyists</a:t>
            </a:r>
            <a:endParaRPr kumimoji="0" lang="en-US" altLang="en-US" sz="1800" b="0" i="0" u="none" strike="noStrike" cap="none" normalizeH="0" baseline="0" smtClean="0">
              <a:ln>
                <a:noFill/>
              </a:ln>
              <a:solidFill>
                <a:schemeClr val="bg1">
                  <a:lumMod val="65000"/>
                </a:schemeClr>
              </a:solidFill>
              <a:effectLst/>
            </a:endParaRPr>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3" name="Rectangle 59"/>
          <p:cNvSpPr>
            <a:spLocks noChangeArrowheads="1"/>
          </p:cNvSpPr>
          <p:nvPr/>
        </p:nvSpPr>
        <p:spPr bwMode="auto">
          <a:xfrm>
            <a:off x="7712075" y="53736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B</a:t>
            </a:r>
            <a:endParaRPr kumimoji="0" lang="en-US" altLang="en-US" sz="1800" b="0" i="0" u="none" strike="noStrike" cap="none" normalizeH="0" baseline="0" dirty="0" smtClean="0">
              <a:ln>
                <a:noFill/>
              </a:ln>
              <a:solidFill>
                <a:schemeClr val="bg1">
                  <a:lumMod val="65000"/>
                </a:schemeClr>
              </a:solidFill>
              <a:effectLst/>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1" name="Rectangle 67"/>
          <p:cNvSpPr>
            <a:spLocks noChangeArrowheads="1"/>
          </p:cNvSpPr>
          <p:nvPr/>
        </p:nvSpPr>
        <p:spPr bwMode="auto">
          <a:xfrm>
            <a:off x="8091488" y="27908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2270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bg1">
                  <a:lumMod val="65000"/>
                </a:schemeClr>
              </a:solidFill>
              <a:effectLst/>
            </a:endParaRPr>
          </a:p>
        </p:txBody>
      </p:sp>
      <p:sp>
        <p:nvSpPr>
          <p:cNvPr id="97" name="Rectangle 83"/>
          <p:cNvSpPr>
            <a:spLocks noChangeArrowheads="1"/>
          </p:cNvSpPr>
          <p:nvPr/>
        </p:nvSpPr>
        <p:spPr bwMode="auto">
          <a:xfrm>
            <a:off x="7964488" y="2498725"/>
            <a:ext cx="420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Loops</a:t>
            </a:r>
            <a:endParaRPr kumimoji="0" lang="en-US" altLang="en-US" sz="1800" b="0" i="0" u="none" strike="noStrike" cap="none" normalizeH="0" baseline="0" smtClean="0">
              <a:ln>
                <a:noFill/>
              </a:ln>
              <a:solidFill>
                <a:schemeClr val="bg1">
                  <a:lumMod val="65000"/>
                </a:schemeClr>
              </a:solidFill>
              <a:effectLst/>
            </a:endParaRPr>
          </a:p>
        </p:txBody>
      </p:sp>
      <p:sp>
        <p:nvSpPr>
          <p:cNvPr id="98" name="Rectangle 84"/>
          <p:cNvSpPr>
            <a:spLocks noChangeArrowheads="1"/>
          </p:cNvSpPr>
          <p:nvPr/>
        </p:nvSpPr>
        <p:spPr bwMode="auto">
          <a:xfrm>
            <a:off x="7546975" y="4848225"/>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bg1">
                  <a:lumMod val="65000"/>
                </a:schemeClr>
              </a:solidFill>
              <a:effectLst/>
            </a:endParaRPr>
          </a:p>
        </p:txBody>
      </p:sp>
      <p:sp>
        <p:nvSpPr>
          <p:cNvPr id="99" name="Rectangle 85"/>
          <p:cNvSpPr>
            <a:spLocks noChangeArrowheads="1"/>
          </p:cNvSpPr>
          <p:nvPr/>
        </p:nvSpPr>
        <p:spPr bwMode="auto">
          <a:xfrm>
            <a:off x="7480300" y="5060950"/>
            <a:ext cx="67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108"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109"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1"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0"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3" name="Rectangle 149"/>
          <p:cNvSpPr>
            <a:spLocks noChangeArrowheads="1"/>
          </p:cNvSpPr>
          <p:nvPr/>
        </p:nvSpPr>
        <p:spPr bwMode="auto">
          <a:xfrm>
            <a:off x="8018463" y="313690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6"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9" name="Rectangle 155"/>
          <p:cNvSpPr>
            <a:spLocks noChangeArrowheads="1"/>
          </p:cNvSpPr>
          <p:nvPr/>
        </p:nvSpPr>
        <p:spPr bwMode="auto">
          <a:xfrm>
            <a:off x="8801100" y="42449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2" name="Rectangle 158"/>
          <p:cNvSpPr>
            <a:spLocks noChangeArrowheads="1"/>
          </p:cNvSpPr>
          <p:nvPr/>
        </p:nvSpPr>
        <p:spPr bwMode="auto">
          <a:xfrm>
            <a:off x="7281863" y="38004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5" name="Rectangle 161"/>
          <p:cNvSpPr>
            <a:spLocks noChangeArrowheads="1"/>
          </p:cNvSpPr>
          <p:nvPr/>
        </p:nvSpPr>
        <p:spPr bwMode="auto">
          <a:xfrm>
            <a:off x="6332538" y="4344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8" name="Rectangle 164"/>
          <p:cNvSpPr>
            <a:spLocks noChangeArrowheads="1"/>
          </p:cNvSpPr>
          <p:nvPr/>
        </p:nvSpPr>
        <p:spPr bwMode="auto">
          <a:xfrm>
            <a:off x="6750050" y="51482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1" name="Rectangle 167"/>
          <p:cNvSpPr>
            <a:spLocks noChangeArrowheads="1"/>
          </p:cNvSpPr>
          <p:nvPr/>
        </p:nvSpPr>
        <p:spPr bwMode="auto">
          <a:xfrm>
            <a:off x="8243888" y="4364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1" name="Rectangle 197"/>
          <p:cNvSpPr>
            <a:spLocks noChangeArrowheads="1"/>
          </p:cNvSpPr>
          <p:nvPr/>
        </p:nvSpPr>
        <p:spPr bwMode="auto">
          <a:xfrm>
            <a:off x="6737350" y="43243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4" name="Rectangle 200"/>
          <p:cNvSpPr>
            <a:spLocks noChangeArrowheads="1"/>
          </p:cNvSpPr>
          <p:nvPr/>
        </p:nvSpPr>
        <p:spPr bwMode="auto">
          <a:xfrm>
            <a:off x="8396288" y="534670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9" name="Rectangle 207"/>
          <p:cNvSpPr>
            <a:spLocks noChangeArrowheads="1"/>
          </p:cNvSpPr>
          <p:nvPr/>
        </p:nvSpPr>
        <p:spPr bwMode="auto">
          <a:xfrm>
            <a:off x="5973763" y="35877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17"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smtClean="0">
              <a:ln>
                <a:noFill/>
              </a:ln>
              <a:solidFill>
                <a:schemeClr val="bg1">
                  <a:lumMod val="65000"/>
                </a:schemeClr>
              </a:solidFill>
              <a:effectLst/>
            </a:endParaRPr>
          </a:p>
        </p:txBody>
      </p:sp>
      <p:sp>
        <p:nvSpPr>
          <p:cNvPr id="18"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43"/>
          <p:cNvSpPr>
            <a:spLocks noChangeArrowheads="1"/>
          </p:cNvSpPr>
          <p:nvPr/>
        </p:nvSpPr>
        <p:spPr bwMode="auto">
          <a:xfrm>
            <a:off x="9299575" y="18748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4"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Rectangle 20"/>
          <p:cNvSpPr>
            <a:spLocks noChangeArrowheads="1"/>
          </p:cNvSpPr>
          <p:nvPr/>
        </p:nvSpPr>
        <p:spPr bwMode="auto">
          <a:xfrm>
            <a:off x="2905125" y="4191000"/>
            <a:ext cx="1441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Contributions 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21"/>
          <p:cNvSpPr>
            <a:spLocks noChangeArrowheads="1"/>
          </p:cNvSpPr>
          <p:nvPr/>
        </p:nvSpPr>
        <p:spPr bwMode="auto">
          <a:xfrm>
            <a:off x="2971800" y="4364038"/>
            <a:ext cx="1301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Winning Campaigns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9"/>
          <p:cNvSpPr>
            <a:spLocks noChangeArrowheads="1"/>
          </p:cNvSpPr>
          <p:nvPr/>
        </p:nvSpPr>
        <p:spPr bwMode="auto">
          <a:xfrm>
            <a:off x="1279525" y="5060950"/>
            <a:ext cx="1295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Expected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40"/>
          <p:cNvSpPr>
            <a:spLocks noChangeArrowheads="1"/>
          </p:cNvSpPr>
          <p:nvPr/>
        </p:nvSpPr>
        <p:spPr bwMode="auto">
          <a:xfrm>
            <a:off x="1617663" y="5246688"/>
            <a:ext cx="604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Shortfall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7" name="Arc 114"/>
          <p:cNvSpPr>
            <a:spLocks/>
          </p:cNvSpPr>
          <p:nvPr/>
        </p:nvSpPr>
        <p:spPr bwMode="auto">
          <a:xfrm>
            <a:off x="1909763" y="5203825"/>
            <a:ext cx="1192213" cy="1011238"/>
          </a:xfrm>
          <a:custGeom>
            <a:avLst/>
            <a:gdLst>
              <a:gd name="G0" fmla="+- 21142 0 0"/>
              <a:gd name="G1" fmla="+- 0 0 0"/>
              <a:gd name="G2" fmla="+- 21600 0 0"/>
              <a:gd name="T0" fmla="*/ 9095 w 21142"/>
              <a:gd name="T1" fmla="*/ 17928 h 17928"/>
              <a:gd name="T2" fmla="*/ 0 w 21142"/>
              <a:gd name="T3" fmla="*/ 4423 h 17928"/>
              <a:gd name="T4" fmla="*/ 21142 w 21142"/>
              <a:gd name="T5" fmla="*/ 0 h 17928"/>
            </a:gdLst>
            <a:ahLst/>
            <a:cxnLst>
              <a:cxn ang="0">
                <a:pos x="T0" y="T1"/>
              </a:cxn>
              <a:cxn ang="0">
                <a:pos x="T2" y="T3"/>
              </a:cxn>
              <a:cxn ang="0">
                <a:pos x="T4" y="T5"/>
              </a:cxn>
            </a:cxnLst>
            <a:rect l="0" t="0" r="r" b="b"/>
            <a:pathLst>
              <a:path w="21142" h="17928" fill="none" extrusionOk="0">
                <a:moveTo>
                  <a:pt x="9094" y="17928"/>
                </a:moveTo>
                <a:cubicBezTo>
                  <a:pt x="4417" y="14785"/>
                  <a:pt x="1153" y="9938"/>
                  <a:pt x="-1" y="4423"/>
                </a:cubicBezTo>
              </a:path>
              <a:path w="21142" h="17928" stroke="0" extrusionOk="0">
                <a:moveTo>
                  <a:pt x="9094" y="17928"/>
                </a:moveTo>
                <a:cubicBezTo>
                  <a:pt x="4417" y="14785"/>
                  <a:pt x="1153" y="9938"/>
                  <a:pt x="-1" y="4423"/>
                </a:cubicBezTo>
                <a:lnTo>
                  <a:pt x="21142"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p:nvSpPr>
        <p:spPr bwMode="auto">
          <a:xfrm>
            <a:off x="2401888" y="6189663"/>
            <a:ext cx="131763" cy="93663"/>
          </a:xfrm>
          <a:custGeom>
            <a:avLst/>
            <a:gdLst>
              <a:gd name="T0" fmla="*/ 83 w 83"/>
              <a:gd name="T1" fmla="*/ 59 h 59"/>
              <a:gd name="T2" fmla="*/ 25 w 83"/>
              <a:gd name="T3" fmla="*/ 0 h 59"/>
              <a:gd name="T4" fmla="*/ 0 w 83"/>
              <a:gd name="T5" fmla="*/ 38 h 59"/>
              <a:gd name="T6" fmla="*/ 83 w 83"/>
              <a:gd name="T7" fmla="*/ 59 h 59"/>
            </a:gdLst>
            <a:ahLst/>
            <a:cxnLst>
              <a:cxn ang="0">
                <a:pos x="T0" y="T1"/>
              </a:cxn>
              <a:cxn ang="0">
                <a:pos x="T2" y="T3"/>
              </a:cxn>
              <a:cxn ang="0">
                <a:pos x="T4" y="T5"/>
              </a:cxn>
              <a:cxn ang="0">
                <a:pos x="T6" y="T7"/>
              </a:cxn>
            </a:cxnLst>
            <a:rect l="0" t="0" r="r" b="b"/>
            <a:pathLst>
              <a:path w="83" h="59">
                <a:moveTo>
                  <a:pt x="83" y="59"/>
                </a:moveTo>
                <a:lnTo>
                  <a:pt x="25" y="0"/>
                </a:lnTo>
                <a:lnTo>
                  <a:pt x="0" y="38"/>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16"/>
          <p:cNvSpPr>
            <a:spLocks noChangeArrowheads="1"/>
          </p:cNvSpPr>
          <p:nvPr/>
        </p:nvSpPr>
        <p:spPr bwMode="auto">
          <a:xfrm>
            <a:off x="2241550" y="58590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4" name="Arc 192"/>
          <p:cNvSpPr>
            <a:spLocks/>
          </p:cNvSpPr>
          <p:nvPr/>
        </p:nvSpPr>
        <p:spPr bwMode="auto">
          <a:xfrm>
            <a:off x="2078038" y="4413250"/>
            <a:ext cx="1216025" cy="1495425"/>
          </a:xfrm>
          <a:custGeom>
            <a:avLst/>
            <a:gdLst>
              <a:gd name="G0" fmla="+- 16870 0 0"/>
              <a:gd name="G1" fmla="+- 20760 0 0"/>
              <a:gd name="G2" fmla="+- 21600 0 0"/>
              <a:gd name="T0" fmla="*/ 0 w 16870"/>
              <a:gd name="T1" fmla="*/ 7270 h 20760"/>
              <a:gd name="T2" fmla="*/ 10904 w 16870"/>
              <a:gd name="T3" fmla="*/ 0 h 20760"/>
              <a:gd name="T4" fmla="*/ 16870 w 16870"/>
              <a:gd name="T5" fmla="*/ 20760 h 20760"/>
            </a:gdLst>
            <a:ahLst/>
            <a:cxnLst>
              <a:cxn ang="0">
                <a:pos x="T0" y="T1"/>
              </a:cxn>
              <a:cxn ang="0">
                <a:pos x="T2" y="T3"/>
              </a:cxn>
              <a:cxn ang="0">
                <a:pos x="T4" y="T5"/>
              </a:cxn>
            </a:cxnLst>
            <a:rect l="0" t="0" r="r" b="b"/>
            <a:pathLst>
              <a:path w="16870" h="20760" fill="none" extrusionOk="0">
                <a:moveTo>
                  <a:pt x="0" y="7270"/>
                </a:moveTo>
                <a:cubicBezTo>
                  <a:pt x="2794" y="3776"/>
                  <a:pt x="6604" y="1235"/>
                  <a:pt x="10904" y="0"/>
                </a:cubicBezTo>
              </a:path>
              <a:path w="16870" h="20760" stroke="0" extrusionOk="0">
                <a:moveTo>
                  <a:pt x="0" y="7270"/>
                </a:moveTo>
                <a:cubicBezTo>
                  <a:pt x="2794" y="3776"/>
                  <a:pt x="6604" y="1235"/>
                  <a:pt x="10904" y="0"/>
                </a:cubicBezTo>
                <a:lnTo>
                  <a:pt x="16870" y="2076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93"/>
          <p:cNvSpPr>
            <a:spLocks/>
          </p:cNvSpPr>
          <p:nvPr/>
        </p:nvSpPr>
        <p:spPr bwMode="auto">
          <a:xfrm>
            <a:off x="2003425" y="4914900"/>
            <a:ext cx="98425" cy="127000"/>
          </a:xfrm>
          <a:custGeom>
            <a:avLst/>
            <a:gdLst>
              <a:gd name="T0" fmla="*/ 0 w 62"/>
              <a:gd name="T1" fmla="*/ 80 h 80"/>
              <a:gd name="T2" fmla="*/ 62 w 62"/>
              <a:gd name="T3" fmla="*/ 25 h 80"/>
              <a:gd name="T4" fmla="*/ 25 w 62"/>
              <a:gd name="T5" fmla="*/ 0 h 80"/>
              <a:gd name="T6" fmla="*/ 0 w 62"/>
              <a:gd name="T7" fmla="*/ 80 h 80"/>
            </a:gdLst>
            <a:ahLst/>
            <a:cxnLst>
              <a:cxn ang="0">
                <a:pos x="T0" y="T1"/>
              </a:cxn>
              <a:cxn ang="0">
                <a:pos x="T2" y="T3"/>
              </a:cxn>
              <a:cxn ang="0">
                <a:pos x="T4" y="T5"/>
              </a:cxn>
              <a:cxn ang="0">
                <a:pos x="T6" y="T7"/>
              </a:cxn>
            </a:cxnLst>
            <a:rect l="0" t="0" r="r" b="b"/>
            <a:pathLst>
              <a:path w="62" h="80">
                <a:moveTo>
                  <a:pt x="0" y="80"/>
                </a:moveTo>
                <a:lnTo>
                  <a:pt x="62" y="25"/>
                </a:lnTo>
                <a:lnTo>
                  <a:pt x="25" y="0"/>
                </a:lnTo>
                <a:lnTo>
                  <a:pt x="0" y="8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94"/>
          <p:cNvSpPr>
            <a:spLocks noChangeArrowheads="1"/>
          </p:cNvSpPr>
          <p:nvPr/>
        </p:nvSpPr>
        <p:spPr bwMode="auto">
          <a:xfrm>
            <a:off x="2235200" y="46894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7" name="Rectangle 5"/>
          <p:cNvSpPr>
            <a:spLocks noChangeArrowheads="1"/>
          </p:cNvSpPr>
          <p:nvPr/>
        </p:nvSpPr>
        <p:spPr bwMode="auto">
          <a:xfrm>
            <a:off x="3503613" y="374650"/>
            <a:ext cx="550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Trust In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8" name="Rectangle 6"/>
          <p:cNvSpPr>
            <a:spLocks noChangeArrowheads="1"/>
          </p:cNvSpPr>
          <p:nvPr/>
        </p:nvSpPr>
        <p:spPr bwMode="auto">
          <a:xfrm>
            <a:off x="3351213" y="533400"/>
            <a:ext cx="863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Government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7" name="Rectangle 7"/>
          <p:cNvSpPr>
            <a:spLocks noChangeArrowheads="1"/>
          </p:cNvSpPr>
          <p:nvPr/>
        </p:nvSpPr>
        <p:spPr bwMode="auto">
          <a:xfrm>
            <a:off x="6019800" y="215900"/>
            <a:ext cx="9699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8" name="Rectangle 8"/>
          <p:cNvSpPr>
            <a:spLocks noChangeArrowheads="1"/>
          </p:cNvSpPr>
          <p:nvPr/>
        </p:nvSpPr>
        <p:spPr bwMode="auto">
          <a:xfrm>
            <a:off x="6111875" y="401638"/>
            <a:ext cx="769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policy ratio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9" name="Rectangle 30"/>
          <p:cNvSpPr>
            <a:spLocks noChangeArrowheads="1"/>
          </p:cNvSpPr>
          <p:nvPr/>
        </p:nvSpPr>
        <p:spPr bwMode="auto">
          <a:xfrm>
            <a:off x="6291263" y="1516063"/>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0" name="Rectangle 31"/>
          <p:cNvSpPr>
            <a:spLocks noChangeArrowheads="1"/>
          </p:cNvSpPr>
          <p:nvPr/>
        </p:nvSpPr>
        <p:spPr bwMode="auto">
          <a:xfrm>
            <a:off x="6178550" y="1701800"/>
            <a:ext cx="1089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Favorable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 name="Arc 132"/>
          <p:cNvSpPr>
            <a:spLocks/>
          </p:cNvSpPr>
          <p:nvPr/>
        </p:nvSpPr>
        <p:spPr bwMode="auto">
          <a:xfrm>
            <a:off x="6713538" y="400050"/>
            <a:ext cx="3375025" cy="4146550"/>
          </a:xfrm>
          <a:custGeom>
            <a:avLst/>
            <a:gdLst>
              <a:gd name="G0" fmla="+- 0 0 0"/>
              <a:gd name="G1" fmla="+- 21533 0 0"/>
              <a:gd name="G2" fmla="+- 21600 0 0"/>
              <a:gd name="T0" fmla="*/ 1704 w 17527"/>
              <a:gd name="T1" fmla="*/ 0 h 21533"/>
              <a:gd name="T2" fmla="*/ 17527 w 17527"/>
              <a:gd name="T3" fmla="*/ 8909 h 21533"/>
              <a:gd name="T4" fmla="*/ 0 w 17527"/>
              <a:gd name="T5" fmla="*/ 21533 h 21533"/>
            </a:gdLst>
            <a:ahLst/>
            <a:cxnLst>
              <a:cxn ang="0">
                <a:pos x="T0" y="T1"/>
              </a:cxn>
              <a:cxn ang="0">
                <a:pos x="T2" y="T3"/>
              </a:cxn>
              <a:cxn ang="0">
                <a:pos x="T4" y="T5"/>
              </a:cxn>
            </a:cxnLst>
            <a:rect l="0" t="0" r="r" b="b"/>
            <a:pathLst>
              <a:path w="17527" h="21533" fill="none" extrusionOk="0">
                <a:moveTo>
                  <a:pt x="1703" y="0"/>
                </a:moveTo>
                <a:cubicBezTo>
                  <a:pt x="8030" y="501"/>
                  <a:pt x="13817" y="3759"/>
                  <a:pt x="17526" y="8909"/>
                </a:cubicBezTo>
              </a:path>
              <a:path w="17527" h="21533" stroke="0" extrusionOk="0">
                <a:moveTo>
                  <a:pt x="1703" y="0"/>
                </a:moveTo>
                <a:cubicBezTo>
                  <a:pt x="8030" y="501"/>
                  <a:pt x="13817" y="3759"/>
                  <a:pt x="17526" y="8909"/>
                </a:cubicBezTo>
                <a:lnTo>
                  <a:pt x="0" y="2153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133"/>
          <p:cNvSpPr>
            <a:spLocks/>
          </p:cNvSpPr>
          <p:nvPr/>
        </p:nvSpPr>
        <p:spPr bwMode="auto">
          <a:xfrm>
            <a:off x="6923088" y="361950"/>
            <a:ext cx="125413" cy="73025"/>
          </a:xfrm>
          <a:custGeom>
            <a:avLst/>
            <a:gdLst>
              <a:gd name="T0" fmla="*/ 0 w 79"/>
              <a:gd name="T1" fmla="*/ 21 h 46"/>
              <a:gd name="T2" fmla="*/ 75 w 79"/>
              <a:gd name="T3" fmla="*/ 46 h 46"/>
              <a:gd name="T4" fmla="*/ 79 w 79"/>
              <a:gd name="T5" fmla="*/ 0 h 46"/>
              <a:gd name="T6" fmla="*/ 0 w 79"/>
              <a:gd name="T7" fmla="*/ 21 h 46"/>
            </a:gdLst>
            <a:ahLst/>
            <a:cxnLst>
              <a:cxn ang="0">
                <a:pos x="T0" y="T1"/>
              </a:cxn>
              <a:cxn ang="0">
                <a:pos x="T2" y="T3"/>
              </a:cxn>
              <a:cxn ang="0">
                <a:pos x="T4" y="T5"/>
              </a:cxn>
              <a:cxn ang="0">
                <a:pos x="T6" y="T7"/>
              </a:cxn>
            </a:cxnLst>
            <a:rect l="0" t="0" r="r" b="b"/>
            <a:pathLst>
              <a:path w="79" h="46">
                <a:moveTo>
                  <a:pt x="0" y="21"/>
                </a:moveTo>
                <a:lnTo>
                  <a:pt x="75" y="46"/>
                </a:lnTo>
                <a:lnTo>
                  <a:pt x="79" y="0"/>
                </a:lnTo>
                <a:lnTo>
                  <a:pt x="0" y="21"/>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Rectangle 134"/>
          <p:cNvSpPr>
            <a:spLocks noChangeArrowheads="1"/>
          </p:cNvSpPr>
          <p:nvPr/>
        </p:nvSpPr>
        <p:spPr bwMode="auto">
          <a:xfrm>
            <a:off x="7386638" y="4206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 name="Arc 177"/>
          <p:cNvSpPr>
            <a:spLocks/>
          </p:cNvSpPr>
          <p:nvPr/>
        </p:nvSpPr>
        <p:spPr bwMode="auto">
          <a:xfrm>
            <a:off x="5359400" y="695325"/>
            <a:ext cx="1384300" cy="820738"/>
          </a:xfrm>
          <a:custGeom>
            <a:avLst/>
            <a:gdLst>
              <a:gd name="G0" fmla="+- 0 0 0"/>
              <a:gd name="G1" fmla="+- 8628 0 0"/>
              <a:gd name="G2" fmla="+- 21600 0 0"/>
              <a:gd name="T0" fmla="*/ 19802 w 21600"/>
              <a:gd name="T1" fmla="*/ 0 h 12798"/>
              <a:gd name="T2" fmla="*/ 21194 w 21600"/>
              <a:gd name="T3" fmla="*/ 12798 h 12798"/>
              <a:gd name="T4" fmla="*/ 0 w 21600"/>
              <a:gd name="T5" fmla="*/ 8628 h 12798"/>
            </a:gdLst>
            <a:ahLst/>
            <a:cxnLst>
              <a:cxn ang="0">
                <a:pos x="T0" y="T1"/>
              </a:cxn>
              <a:cxn ang="0">
                <a:pos x="T2" y="T3"/>
              </a:cxn>
              <a:cxn ang="0">
                <a:pos x="T4" y="T5"/>
              </a:cxn>
            </a:cxnLst>
            <a:rect l="0" t="0" r="r" b="b"/>
            <a:pathLst>
              <a:path w="21600" h="12798" fill="none" extrusionOk="0">
                <a:moveTo>
                  <a:pt x="19801" y="0"/>
                </a:moveTo>
                <a:cubicBezTo>
                  <a:pt x="20987" y="2721"/>
                  <a:pt x="21600" y="5658"/>
                  <a:pt x="21600" y="8628"/>
                </a:cubicBezTo>
                <a:cubicBezTo>
                  <a:pt x="21600" y="10027"/>
                  <a:pt x="21463" y="11424"/>
                  <a:pt x="21193" y="12797"/>
                </a:cubicBezTo>
              </a:path>
              <a:path w="21600" h="12798" stroke="0" extrusionOk="0">
                <a:moveTo>
                  <a:pt x="19801" y="0"/>
                </a:moveTo>
                <a:cubicBezTo>
                  <a:pt x="20987" y="2721"/>
                  <a:pt x="21600" y="5658"/>
                  <a:pt x="21600" y="8628"/>
                </a:cubicBezTo>
                <a:cubicBezTo>
                  <a:pt x="21600" y="10027"/>
                  <a:pt x="21463" y="11424"/>
                  <a:pt x="21193" y="12797"/>
                </a:cubicBezTo>
                <a:lnTo>
                  <a:pt x="0" y="8628"/>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8"/>
          <p:cNvSpPr>
            <a:spLocks/>
          </p:cNvSpPr>
          <p:nvPr/>
        </p:nvSpPr>
        <p:spPr bwMode="auto">
          <a:xfrm>
            <a:off x="6577013" y="587375"/>
            <a:ext cx="87313" cy="125413"/>
          </a:xfrm>
          <a:custGeom>
            <a:avLst/>
            <a:gdLst>
              <a:gd name="T0" fmla="*/ 0 w 55"/>
              <a:gd name="T1" fmla="*/ 0 h 79"/>
              <a:gd name="T2" fmla="*/ 13 w 55"/>
              <a:gd name="T3" fmla="*/ 79 h 79"/>
              <a:gd name="T4" fmla="*/ 55 w 55"/>
              <a:gd name="T5" fmla="*/ 58 h 79"/>
              <a:gd name="T6" fmla="*/ 0 w 55"/>
              <a:gd name="T7" fmla="*/ 0 h 79"/>
            </a:gdLst>
            <a:ahLst/>
            <a:cxnLst>
              <a:cxn ang="0">
                <a:pos x="T0" y="T1"/>
              </a:cxn>
              <a:cxn ang="0">
                <a:pos x="T2" y="T3"/>
              </a:cxn>
              <a:cxn ang="0">
                <a:pos x="T4" y="T5"/>
              </a:cxn>
              <a:cxn ang="0">
                <a:pos x="T6" y="T7"/>
              </a:cxn>
            </a:cxnLst>
            <a:rect l="0" t="0" r="r" b="b"/>
            <a:pathLst>
              <a:path w="55" h="79">
                <a:moveTo>
                  <a:pt x="0" y="0"/>
                </a:moveTo>
                <a:lnTo>
                  <a:pt x="13" y="79"/>
                </a:lnTo>
                <a:lnTo>
                  <a:pt x="55" y="58"/>
                </a:lnTo>
                <a:lnTo>
                  <a:pt x="0"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Rectangle 179"/>
          <p:cNvSpPr>
            <a:spLocks noChangeArrowheads="1"/>
          </p:cNvSpPr>
          <p:nvPr/>
        </p:nvSpPr>
        <p:spPr bwMode="auto">
          <a:xfrm>
            <a:off x="6564313" y="712788"/>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9" name="Arc 180"/>
          <p:cNvSpPr>
            <a:spLocks/>
          </p:cNvSpPr>
          <p:nvPr/>
        </p:nvSpPr>
        <p:spPr bwMode="auto">
          <a:xfrm>
            <a:off x="4762500" y="1819275"/>
            <a:ext cx="1900238" cy="752475"/>
          </a:xfrm>
          <a:custGeom>
            <a:avLst/>
            <a:gdLst>
              <a:gd name="G0" fmla="+- 0 0 0"/>
              <a:gd name="G1" fmla="+- 0 0 0"/>
              <a:gd name="G2" fmla="+- 21600 0 0"/>
              <a:gd name="T0" fmla="*/ 21494 w 21494"/>
              <a:gd name="T1" fmla="*/ 2135 h 8509"/>
              <a:gd name="T2" fmla="*/ 19854 w 21494"/>
              <a:gd name="T3" fmla="*/ 8509 h 8509"/>
              <a:gd name="T4" fmla="*/ 0 w 21494"/>
              <a:gd name="T5" fmla="*/ 0 h 8509"/>
            </a:gdLst>
            <a:ahLst/>
            <a:cxnLst>
              <a:cxn ang="0">
                <a:pos x="T0" y="T1"/>
              </a:cxn>
              <a:cxn ang="0">
                <a:pos x="T2" y="T3"/>
              </a:cxn>
              <a:cxn ang="0">
                <a:pos x="T4" y="T5"/>
              </a:cxn>
            </a:cxnLst>
            <a:rect l="0" t="0" r="r" b="b"/>
            <a:pathLst>
              <a:path w="21494" h="8509" fill="none" extrusionOk="0">
                <a:moveTo>
                  <a:pt x="21494" y="2135"/>
                </a:moveTo>
                <a:cubicBezTo>
                  <a:pt x="21276" y="4330"/>
                  <a:pt x="20722" y="6480"/>
                  <a:pt x="19853" y="8508"/>
                </a:cubicBezTo>
              </a:path>
              <a:path w="21494" h="8509" stroke="0" extrusionOk="0">
                <a:moveTo>
                  <a:pt x="21494" y="2135"/>
                </a:moveTo>
                <a:cubicBezTo>
                  <a:pt x="21276" y="4330"/>
                  <a:pt x="20722" y="6480"/>
                  <a:pt x="19853" y="8508"/>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1"/>
          <p:cNvSpPr>
            <a:spLocks/>
          </p:cNvSpPr>
          <p:nvPr/>
        </p:nvSpPr>
        <p:spPr bwMode="auto">
          <a:xfrm>
            <a:off x="6630988" y="1887538"/>
            <a:ext cx="66675" cy="127000"/>
          </a:xfrm>
          <a:custGeom>
            <a:avLst/>
            <a:gdLst>
              <a:gd name="T0" fmla="*/ 25 w 42"/>
              <a:gd name="T1" fmla="*/ 0 h 80"/>
              <a:gd name="T2" fmla="*/ 0 w 42"/>
              <a:gd name="T3" fmla="*/ 76 h 80"/>
              <a:gd name="T4" fmla="*/ 42 w 42"/>
              <a:gd name="T5" fmla="*/ 80 h 80"/>
              <a:gd name="T6" fmla="*/ 25 w 42"/>
              <a:gd name="T7" fmla="*/ 0 h 80"/>
            </a:gdLst>
            <a:ahLst/>
            <a:cxnLst>
              <a:cxn ang="0">
                <a:pos x="T0" y="T1"/>
              </a:cxn>
              <a:cxn ang="0">
                <a:pos x="T2" y="T3"/>
              </a:cxn>
              <a:cxn ang="0">
                <a:pos x="T4" y="T5"/>
              </a:cxn>
              <a:cxn ang="0">
                <a:pos x="T6" y="T7"/>
              </a:cxn>
            </a:cxnLst>
            <a:rect l="0" t="0" r="r" b="b"/>
            <a:pathLst>
              <a:path w="42" h="80">
                <a:moveTo>
                  <a:pt x="25" y="0"/>
                </a:moveTo>
                <a:lnTo>
                  <a:pt x="0" y="76"/>
                </a:lnTo>
                <a:lnTo>
                  <a:pt x="42" y="80"/>
                </a:lnTo>
                <a:lnTo>
                  <a:pt x="25"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182"/>
          <p:cNvSpPr>
            <a:spLocks noChangeArrowheads="1"/>
          </p:cNvSpPr>
          <p:nvPr/>
        </p:nvSpPr>
        <p:spPr bwMode="auto">
          <a:xfrm>
            <a:off x="6524625" y="19875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2" name="Arc 183"/>
          <p:cNvSpPr>
            <a:spLocks/>
          </p:cNvSpPr>
          <p:nvPr/>
        </p:nvSpPr>
        <p:spPr bwMode="auto">
          <a:xfrm>
            <a:off x="4202113" y="142875"/>
            <a:ext cx="1790700" cy="2963863"/>
          </a:xfrm>
          <a:custGeom>
            <a:avLst/>
            <a:gdLst>
              <a:gd name="G0" fmla="+- 7514 0 0"/>
              <a:gd name="G1" fmla="+- 21600 0 0"/>
              <a:gd name="G2" fmla="+- 21600 0 0"/>
              <a:gd name="T0" fmla="*/ 0 w 13042"/>
              <a:gd name="T1" fmla="*/ 1349 h 21600"/>
              <a:gd name="T2" fmla="*/ 13042 w 13042"/>
              <a:gd name="T3" fmla="*/ 719 h 21600"/>
              <a:gd name="T4" fmla="*/ 7514 w 13042"/>
              <a:gd name="T5" fmla="*/ 21600 h 21600"/>
            </a:gdLst>
            <a:ahLst/>
            <a:cxnLst>
              <a:cxn ang="0">
                <a:pos x="T0" y="T1"/>
              </a:cxn>
              <a:cxn ang="0">
                <a:pos x="T2" y="T3"/>
              </a:cxn>
              <a:cxn ang="0">
                <a:pos x="T4" y="T5"/>
              </a:cxn>
            </a:cxnLst>
            <a:rect l="0" t="0" r="r" b="b"/>
            <a:pathLst>
              <a:path w="13042" h="21600" fill="none" extrusionOk="0">
                <a:moveTo>
                  <a:pt x="0" y="1349"/>
                </a:moveTo>
                <a:cubicBezTo>
                  <a:pt x="2404" y="456"/>
                  <a:pt x="4949" y="0"/>
                  <a:pt x="7514" y="0"/>
                </a:cubicBezTo>
                <a:cubicBezTo>
                  <a:pt x="9379" y="0"/>
                  <a:pt x="11238" y="241"/>
                  <a:pt x="13041" y="719"/>
                </a:cubicBezTo>
              </a:path>
              <a:path w="13042" h="21600" stroke="0" extrusionOk="0">
                <a:moveTo>
                  <a:pt x="0" y="1349"/>
                </a:moveTo>
                <a:cubicBezTo>
                  <a:pt x="2404" y="456"/>
                  <a:pt x="4949" y="0"/>
                  <a:pt x="7514" y="0"/>
                </a:cubicBezTo>
                <a:cubicBezTo>
                  <a:pt x="9379" y="0"/>
                  <a:pt x="11238" y="241"/>
                  <a:pt x="13041" y="719"/>
                </a:cubicBezTo>
                <a:lnTo>
                  <a:pt x="7514" y="2160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4"/>
          <p:cNvSpPr>
            <a:spLocks/>
          </p:cNvSpPr>
          <p:nvPr/>
        </p:nvSpPr>
        <p:spPr bwMode="auto">
          <a:xfrm>
            <a:off x="4087813" y="288925"/>
            <a:ext cx="125413" cy="85725"/>
          </a:xfrm>
          <a:custGeom>
            <a:avLst/>
            <a:gdLst>
              <a:gd name="T0" fmla="*/ 0 w 79"/>
              <a:gd name="T1" fmla="*/ 54 h 54"/>
              <a:gd name="T2" fmla="*/ 79 w 79"/>
              <a:gd name="T3" fmla="*/ 41 h 54"/>
              <a:gd name="T4" fmla="*/ 63 w 79"/>
              <a:gd name="T5" fmla="*/ 0 h 54"/>
              <a:gd name="T6" fmla="*/ 0 w 79"/>
              <a:gd name="T7" fmla="*/ 54 h 54"/>
            </a:gdLst>
            <a:ahLst/>
            <a:cxnLst>
              <a:cxn ang="0">
                <a:pos x="T0" y="T1"/>
              </a:cxn>
              <a:cxn ang="0">
                <a:pos x="T2" y="T3"/>
              </a:cxn>
              <a:cxn ang="0">
                <a:pos x="T4" y="T5"/>
              </a:cxn>
              <a:cxn ang="0">
                <a:pos x="T6" y="T7"/>
              </a:cxn>
            </a:cxnLst>
            <a:rect l="0" t="0" r="r" b="b"/>
            <a:pathLst>
              <a:path w="79" h="54">
                <a:moveTo>
                  <a:pt x="0" y="54"/>
                </a:moveTo>
                <a:lnTo>
                  <a:pt x="79" y="41"/>
                </a:lnTo>
                <a:lnTo>
                  <a:pt x="63" y="0"/>
                </a:lnTo>
                <a:lnTo>
                  <a:pt x="0" y="54"/>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185"/>
          <p:cNvSpPr>
            <a:spLocks noChangeArrowheads="1"/>
          </p:cNvSpPr>
          <p:nvPr/>
        </p:nvSpPr>
        <p:spPr bwMode="auto">
          <a:xfrm>
            <a:off x="4532313" y="14922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99CCFF"/>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6" name="Rectangle 48"/>
          <p:cNvSpPr>
            <a:spLocks noChangeArrowheads="1"/>
          </p:cNvSpPr>
          <p:nvPr/>
        </p:nvSpPr>
        <p:spPr bwMode="auto">
          <a:xfrm>
            <a:off x="1139825" y="3362325"/>
            <a:ext cx="1042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7" name="Rectangle 49"/>
          <p:cNvSpPr>
            <a:spLocks noChangeArrowheads="1"/>
          </p:cNvSpPr>
          <p:nvPr/>
        </p:nvSpPr>
        <p:spPr bwMode="auto">
          <a:xfrm>
            <a:off x="1219200" y="3548063"/>
            <a:ext cx="889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Expenditures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8" name="Arc 111"/>
          <p:cNvSpPr>
            <a:spLocks/>
          </p:cNvSpPr>
          <p:nvPr/>
        </p:nvSpPr>
        <p:spPr bwMode="auto">
          <a:xfrm>
            <a:off x="1584325" y="3733800"/>
            <a:ext cx="2719388" cy="1185863"/>
          </a:xfrm>
          <a:custGeom>
            <a:avLst/>
            <a:gdLst>
              <a:gd name="G0" fmla="+- 21600 0 0"/>
              <a:gd name="G1" fmla="+- 2082 0 0"/>
              <a:gd name="G2" fmla="+- 21600 0 0"/>
              <a:gd name="T0" fmla="*/ 1288 w 21600"/>
              <a:gd name="T1" fmla="*/ 9430 h 9430"/>
              <a:gd name="T2" fmla="*/ 101 w 21600"/>
              <a:gd name="T3" fmla="*/ 0 h 9430"/>
              <a:gd name="T4" fmla="*/ 21600 w 21600"/>
              <a:gd name="T5" fmla="*/ 2082 h 9430"/>
            </a:gdLst>
            <a:ahLst/>
            <a:cxnLst>
              <a:cxn ang="0">
                <a:pos x="T0" y="T1"/>
              </a:cxn>
              <a:cxn ang="0">
                <a:pos x="T2" y="T3"/>
              </a:cxn>
              <a:cxn ang="0">
                <a:pos x="T4" y="T5"/>
              </a:cxn>
            </a:cxnLst>
            <a:rect l="0" t="0" r="r" b="b"/>
            <a:pathLst>
              <a:path w="21600" h="9430" fill="none" extrusionOk="0">
                <a:moveTo>
                  <a:pt x="1288" y="9429"/>
                </a:moveTo>
                <a:cubicBezTo>
                  <a:pt x="435" y="7073"/>
                  <a:pt x="0" y="4587"/>
                  <a:pt x="0" y="2082"/>
                </a:cubicBezTo>
                <a:cubicBezTo>
                  <a:pt x="0" y="1386"/>
                  <a:pt x="33" y="691"/>
                  <a:pt x="100" y="-1"/>
                </a:cubicBezTo>
              </a:path>
              <a:path w="21600" h="9430" stroke="0" extrusionOk="0">
                <a:moveTo>
                  <a:pt x="1288" y="9429"/>
                </a:moveTo>
                <a:cubicBezTo>
                  <a:pt x="435" y="7073"/>
                  <a:pt x="0" y="4587"/>
                  <a:pt x="0" y="2082"/>
                </a:cubicBezTo>
                <a:cubicBezTo>
                  <a:pt x="0" y="1386"/>
                  <a:pt x="33" y="691"/>
                  <a:pt x="100" y="-1"/>
                </a:cubicBezTo>
                <a:lnTo>
                  <a:pt x="21600" y="2082"/>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Freeform 112"/>
          <p:cNvSpPr>
            <a:spLocks/>
          </p:cNvSpPr>
          <p:nvPr/>
        </p:nvSpPr>
        <p:spPr bwMode="auto">
          <a:xfrm>
            <a:off x="1711325" y="4908550"/>
            <a:ext cx="85725" cy="133350"/>
          </a:xfrm>
          <a:custGeom>
            <a:avLst/>
            <a:gdLst>
              <a:gd name="T0" fmla="*/ 54 w 54"/>
              <a:gd name="T1" fmla="*/ 84 h 84"/>
              <a:gd name="T2" fmla="*/ 41 w 54"/>
              <a:gd name="T3" fmla="*/ 0 h 84"/>
              <a:gd name="T4" fmla="*/ 0 w 54"/>
              <a:gd name="T5" fmla="*/ 17 h 84"/>
              <a:gd name="T6" fmla="*/ 54 w 54"/>
              <a:gd name="T7" fmla="*/ 84 h 84"/>
            </a:gdLst>
            <a:ahLst/>
            <a:cxnLst>
              <a:cxn ang="0">
                <a:pos x="T0" y="T1"/>
              </a:cxn>
              <a:cxn ang="0">
                <a:pos x="T2" y="T3"/>
              </a:cxn>
              <a:cxn ang="0">
                <a:pos x="T4" y="T5"/>
              </a:cxn>
              <a:cxn ang="0">
                <a:pos x="T6" y="T7"/>
              </a:cxn>
            </a:cxnLst>
            <a:rect l="0" t="0" r="r" b="b"/>
            <a:pathLst>
              <a:path w="54" h="84">
                <a:moveTo>
                  <a:pt x="54" y="84"/>
                </a:moveTo>
                <a:lnTo>
                  <a:pt x="41" y="0"/>
                </a:lnTo>
                <a:lnTo>
                  <a:pt x="0" y="17"/>
                </a:lnTo>
                <a:lnTo>
                  <a:pt x="54"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Rectangle 113"/>
          <p:cNvSpPr>
            <a:spLocks noChangeArrowheads="1"/>
          </p:cNvSpPr>
          <p:nvPr/>
        </p:nvSpPr>
        <p:spPr bwMode="auto">
          <a:xfrm>
            <a:off x="1697038" y="45037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1" name="Rectangle 5"/>
          <p:cNvSpPr>
            <a:spLocks noChangeArrowheads="1"/>
          </p:cNvSpPr>
          <p:nvPr/>
        </p:nvSpPr>
        <p:spPr bwMode="auto">
          <a:xfrm>
            <a:off x="3503613" y="374650"/>
            <a:ext cx="550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Trust In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2" name="Rectangle 6"/>
          <p:cNvSpPr>
            <a:spLocks noChangeArrowheads="1"/>
          </p:cNvSpPr>
          <p:nvPr/>
        </p:nvSpPr>
        <p:spPr bwMode="auto">
          <a:xfrm>
            <a:off x="3351213" y="533400"/>
            <a:ext cx="863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Government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3" name="Rectangle 24"/>
          <p:cNvSpPr>
            <a:spLocks noChangeArrowheads="1"/>
          </p:cNvSpPr>
          <p:nvPr/>
        </p:nvSpPr>
        <p:spPr bwMode="auto">
          <a:xfrm>
            <a:off x="1724025" y="1635125"/>
            <a:ext cx="596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Cost per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4" name="Rectangle 25"/>
          <p:cNvSpPr>
            <a:spLocks noChangeArrowheads="1"/>
          </p:cNvSpPr>
          <p:nvPr/>
        </p:nvSpPr>
        <p:spPr bwMode="auto">
          <a:xfrm>
            <a:off x="1644650" y="1822450"/>
            <a:ext cx="763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Impression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5" name="Arc 108"/>
          <p:cNvSpPr>
            <a:spLocks/>
          </p:cNvSpPr>
          <p:nvPr/>
        </p:nvSpPr>
        <p:spPr bwMode="auto">
          <a:xfrm>
            <a:off x="1557338" y="2005013"/>
            <a:ext cx="2055813" cy="1230313"/>
          </a:xfrm>
          <a:custGeom>
            <a:avLst/>
            <a:gdLst>
              <a:gd name="G0" fmla="+- 21600 0 0"/>
              <a:gd name="G1" fmla="+- 11155 0 0"/>
              <a:gd name="G2" fmla="+- 21600 0 0"/>
              <a:gd name="T0" fmla="*/ 73 w 21600"/>
              <a:gd name="T1" fmla="*/ 12924 h 12924"/>
              <a:gd name="T2" fmla="*/ 3103 w 21600"/>
              <a:gd name="T3" fmla="*/ 0 h 12924"/>
              <a:gd name="T4" fmla="*/ 21600 w 21600"/>
              <a:gd name="T5" fmla="*/ 11155 h 12924"/>
            </a:gdLst>
            <a:ahLst/>
            <a:cxnLst>
              <a:cxn ang="0">
                <a:pos x="T0" y="T1"/>
              </a:cxn>
              <a:cxn ang="0">
                <a:pos x="T2" y="T3"/>
              </a:cxn>
              <a:cxn ang="0">
                <a:pos x="T4" y="T5"/>
              </a:cxn>
            </a:cxnLst>
            <a:rect l="0" t="0" r="r" b="b"/>
            <a:pathLst>
              <a:path w="21600" h="12924" fill="none" extrusionOk="0">
                <a:moveTo>
                  <a:pt x="72" y="12924"/>
                </a:moveTo>
                <a:cubicBezTo>
                  <a:pt x="24" y="12335"/>
                  <a:pt x="0" y="11745"/>
                  <a:pt x="0" y="11155"/>
                </a:cubicBezTo>
                <a:cubicBezTo>
                  <a:pt x="0" y="7223"/>
                  <a:pt x="1072" y="3366"/>
                  <a:pt x="3103" y="0"/>
                </a:cubicBezTo>
              </a:path>
              <a:path w="21600" h="12924" stroke="0" extrusionOk="0">
                <a:moveTo>
                  <a:pt x="72" y="12924"/>
                </a:moveTo>
                <a:cubicBezTo>
                  <a:pt x="24" y="12335"/>
                  <a:pt x="0" y="11745"/>
                  <a:pt x="0" y="11155"/>
                </a:cubicBezTo>
                <a:cubicBezTo>
                  <a:pt x="0" y="7223"/>
                  <a:pt x="1072" y="3366"/>
                  <a:pt x="3103" y="0"/>
                </a:cubicBezTo>
                <a:lnTo>
                  <a:pt x="21600" y="11155"/>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109"/>
          <p:cNvSpPr>
            <a:spLocks/>
          </p:cNvSpPr>
          <p:nvPr/>
        </p:nvSpPr>
        <p:spPr bwMode="auto">
          <a:xfrm>
            <a:off x="1525588" y="3228975"/>
            <a:ext cx="73025" cy="133350"/>
          </a:xfrm>
          <a:custGeom>
            <a:avLst/>
            <a:gdLst>
              <a:gd name="T0" fmla="*/ 37 w 46"/>
              <a:gd name="T1" fmla="*/ 84 h 84"/>
              <a:gd name="T2" fmla="*/ 46 w 46"/>
              <a:gd name="T3" fmla="*/ 0 h 84"/>
              <a:gd name="T4" fmla="*/ 0 w 46"/>
              <a:gd name="T5" fmla="*/ 8 h 84"/>
              <a:gd name="T6" fmla="*/ 37 w 46"/>
              <a:gd name="T7" fmla="*/ 84 h 84"/>
            </a:gdLst>
            <a:ahLst/>
            <a:cxnLst>
              <a:cxn ang="0">
                <a:pos x="T0" y="T1"/>
              </a:cxn>
              <a:cxn ang="0">
                <a:pos x="T2" y="T3"/>
              </a:cxn>
              <a:cxn ang="0">
                <a:pos x="T4" y="T5"/>
              </a:cxn>
              <a:cxn ang="0">
                <a:pos x="T6" y="T7"/>
              </a:cxn>
            </a:cxnLst>
            <a:rect l="0" t="0" r="r" b="b"/>
            <a:pathLst>
              <a:path w="46" h="84">
                <a:moveTo>
                  <a:pt x="37" y="84"/>
                </a:moveTo>
                <a:lnTo>
                  <a:pt x="46" y="0"/>
                </a:lnTo>
                <a:lnTo>
                  <a:pt x="0" y="8"/>
                </a:lnTo>
                <a:lnTo>
                  <a:pt x="37"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Rectangle 110"/>
          <p:cNvSpPr>
            <a:spLocks noChangeArrowheads="1"/>
          </p:cNvSpPr>
          <p:nvPr/>
        </p:nvSpPr>
        <p:spPr bwMode="auto">
          <a:xfrm>
            <a:off x="1611313" y="27511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8" name="Arc 186"/>
          <p:cNvSpPr>
            <a:spLocks/>
          </p:cNvSpPr>
          <p:nvPr/>
        </p:nvSpPr>
        <p:spPr bwMode="auto">
          <a:xfrm>
            <a:off x="2141538" y="661988"/>
            <a:ext cx="1876425" cy="2125663"/>
          </a:xfrm>
          <a:custGeom>
            <a:avLst/>
            <a:gdLst>
              <a:gd name="G0" fmla="+- 17928 0 0"/>
              <a:gd name="G1" fmla="+- 20313 0 0"/>
              <a:gd name="G2" fmla="+- 21600 0 0"/>
              <a:gd name="T0" fmla="*/ 0 w 17928"/>
              <a:gd name="T1" fmla="*/ 8265 h 20313"/>
              <a:gd name="T2" fmla="*/ 10584 w 17928"/>
              <a:gd name="T3" fmla="*/ 0 h 20313"/>
              <a:gd name="T4" fmla="*/ 17928 w 17928"/>
              <a:gd name="T5" fmla="*/ 20313 h 20313"/>
            </a:gdLst>
            <a:ahLst/>
            <a:cxnLst>
              <a:cxn ang="0">
                <a:pos x="T0" y="T1"/>
              </a:cxn>
              <a:cxn ang="0">
                <a:pos x="T2" y="T3"/>
              </a:cxn>
              <a:cxn ang="0">
                <a:pos x="T4" y="T5"/>
              </a:cxn>
            </a:cxnLst>
            <a:rect l="0" t="0" r="r" b="b"/>
            <a:pathLst>
              <a:path w="17928" h="20313" fill="none" extrusionOk="0">
                <a:moveTo>
                  <a:pt x="0" y="8265"/>
                </a:moveTo>
                <a:cubicBezTo>
                  <a:pt x="2560" y="4455"/>
                  <a:pt x="6267" y="1560"/>
                  <a:pt x="10583" y="-1"/>
                </a:cubicBezTo>
              </a:path>
              <a:path w="17928" h="20313" stroke="0" extrusionOk="0">
                <a:moveTo>
                  <a:pt x="0" y="8265"/>
                </a:moveTo>
                <a:cubicBezTo>
                  <a:pt x="2560" y="4455"/>
                  <a:pt x="6267" y="1560"/>
                  <a:pt x="10583" y="-1"/>
                </a:cubicBezTo>
                <a:lnTo>
                  <a:pt x="17928" y="20313"/>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187"/>
          <p:cNvSpPr>
            <a:spLocks/>
          </p:cNvSpPr>
          <p:nvPr/>
        </p:nvSpPr>
        <p:spPr bwMode="auto">
          <a:xfrm>
            <a:off x="2076450" y="1503363"/>
            <a:ext cx="92075" cy="131763"/>
          </a:xfrm>
          <a:custGeom>
            <a:avLst/>
            <a:gdLst>
              <a:gd name="T0" fmla="*/ 0 w 58"/>
              <a:gd name="T1" fmla="*/ 83 h 83"/>
              <a:gd name="T2" fmla="*/ 58 w 58"/>
              <a:gd name="T3" fmla="*/ 25 h 83"/>
              <a:gd name="T4" fmla="*/ 21 w 58"/>
              <a:gd name="T5" fmla="*/ 0 h 83"/>
              <a:gd name="T6" fmla="*/ 0 w 58"/>
              <a:gd name="T7" fmla="*/ 83 h 83"/>
            </a:gdLst>
            <a:ahLst/>
            <a:cxnLst>
              <a:cxn ang="0">
                <a:pos x="T0" y="T1"/>
              </a:cxn>
              <a:cxn ang="0">
                <a:pos x="T2" y="T3"/>
              </a:cxn>
              <a:cxn ang="0">
                <a:pos x="T4" y="T5"/>
              </a:cxn>
              <a:cxn ang="0">
                <a:pos x="T6" y="T7"/>
              </a:cxn>
            </a:cxnLst>
            <a:rect l="0" t="0" r="r" b="b"/>
            <a:pathLst>
              <a:path w="58" h="83">
                <a:moveTo>
                  <a:pt x="0" y="83"/>
                </a:moveTo>
                <a:lnTo>
                  <a:pt x="58" y="25"/>
                </a:lnTo>
                <a:lnTo>
                  <a:pt x="21" y="0"/>
                </a:lnTo>
                <a:lnTo>
                  <a:pt x="0" y="83"/>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Rectangle 188"/>
          <p:cNvSpPr>
            <a:spLocks noChangeArrowheads="1"/>
          </p:cNvSpPr>
          <p:nvPr/>
        </p:nvSpPr>
        <p:spPr bwMode="auto">
          <a:xfrm>
            <a:off x="2314575" y="12382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1" name="Oval 72"/>
          <p:cNvSpPr>
            <a:spLocks noChangeArrowheads="1"/>
          </p:cNvSpPr>
          <p:nvPr/>
        </p:nvSpPr>
        <p:spPr bwMode="auto">
          <a:xfrm>
            <a:off x="2274888" y="3268663"/>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Arc 73"/>
          <p:cNvSpPr>
            <a:spLocks/>
          </p:cNvSpPr>
          <p:nvPr/>
        </p:nvSpPr>
        <p:spPr bwMode="auto">
          <a:xfrm>
            <a:off x="2274888" y="3268663"/>
            <a:ext cx="325438" cy="325438"/>
          </a:xfrm>
          <a:custGeom>
            <a:avLst/>
            <a:gdLst>
              <a:gd name="G0" fmla="+- 21600 0 0"/>
              <a:gd name="G1" fmla="+- 21600 0 0"/>
              <a:gd name="G2" fmla="+- 21600 0 0"/>
              <a:gd name="T0" fmla="*/ 43196 w 43196"/>
              <a:gd name="T1" fmla="*/ 22007 h 43200"/>
              <a:gd name="T2" fmla="*/ 22019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path>
              <a:path w="43196" h="43200" stroke="0"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Freeform 74"/>
          <p:cNvSpPr>
            <a:spLocks/>
          </p:cNvSpPr>
          <p:nvPr/>
        </p:nvSpPr>
        <p:spPr bwMode="auto">
          <a:xfrm>
            <a:off x="2581275" y="3341688"/>
            <a:ext cx="52388" cy="93663"/>
          </a:xfrm>
          <a:custGeom>
            <a:avLst/>
            <a:gdLst>
              <a:gd name="T0" fmla="*/ 16 w 33"/>
              <a:gd name="T1" fmla="*/ 0 h 59"/>
              <a:gd name="T2" fmla="*/ 0 w 33"/>
              <a:gd name="T3" fmla="*/ 59 h 59"/>
              <a:gd name="T4" fmla="*/ 33 w 33"/>
              <a:gd name="T5" fmla="*/ 59 h 59"/>
              <a:gd name="T6" fmla="*/ 16 w 33"/>
              <a:gd name="T7" fmla="*/ 0 h 59"/>
            </a:gdLst>
            <a:ahLst/>
            <a:cxnLst>
              <a:cxn ang="0">
                <a:pos x="T0" y="T1"/>
              </a:cxn>
              <a:cxn ang="0">
                <a:pos x="T2" y="T3"/>
              </a:cxn>
              <a:cxn ang="0">
                <a:pos x="T4" y="T5"/>
              </a:cxn>
              <a:cxn ang="0">
                <a:pos x="T6" y="T7"/>
              </a:cxn>
            </a:cxnLst>
            <a:rect l="0" t="0" r="r" b="b"/>
            <a:pathLst>
              <a:path w="33" h="59">
                <a:moveTo>
                  <a:pt x="16" y="0"/>
                </a:moveTo>
                <a:lnTo>
                  <a:pt x="0" y="59"/>
                </a:lnTo>
                <a:lnTo>
                  <a:pt x="33" y="59"/>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75"/>
          <p:cNvSpPr>
            <a:spLocks noChangeArrowheads="1"/>
          </p:cNvSpPr>
          <p:nvPr/>
        </p:nvSpPr>
        <p:spPr bwMode="auto">
          <a:xfrm>
            <a:off x="2393950" y="3328988"/>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5" name="Rectangle 88"/>
          <p:cNvSpPr>
            <a:spLocks noChangeArrowheads="1"/>
          </p:cNvSpPr>
          <p:nvPr/>
        </p:nvSpPr>
        <p:spPr bwMode="auto">
          <a:xfrm>
            <a:off x="2247900" y="2684463"/>
            <a:ext cx="490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Voter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6" name="Rectangle 89"/>
          <p:cNvSpPr>
            <a:spLocks noChangeArrowheads="1"/>
          </p:cNvSpPr>
          <p:nvPr/>
        </p:nvSpPr>
        <p:spPr bwMode="auto">
          <a:xfrm>
            <a:off x="2003425" y="2897188"/>
            <a:ext cx="1016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Engagement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612479"/>
      </p:ext>
    </p:extLst>
  </p:cSld>
  <p:clrMapOvr>
    <a:masterClrMapping/>
  </p:clrMapOvr>
  <p:transition spd="slow">
    <p:push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Favorable</a:t>
            </a:r>
            <a:endParaRPr kumimoji="0" lang="en-US" altLang="en-US" sz="1800" b="0" i="0" u="none" strike="noStrike" cap="none" normalizeH="0" baseline="0" dirty="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32"/>
          <p:cNvSpPr>
            <a:spLocks noChangeArrowheads="1"/>
          </p:cNvSpPr>
          <p:nvPr/>
        </p:nvSpPr>
        <p:spPr bwMode="auto">
          <a:xfrm>
            <a:off x="6862763" y="3128963"/>
            <a:ext cx="826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Transparency</a:t>
            </a:r>
            <a:endParaRPr kumimoji="0" lang="en-US" altLang="en-US" sz="1800" b="0" i="0" u="none" strike="noStrike" cap="none" normalizeH="0" baseline="0" smtClean="0">
              <a:ln>
                <a:noFill/>
              </a:ln>
              <a:solidFill>
                <a:schemeClr val="bg1">
                  <a:lumMod val="65000"/>
                </a:schemeClr>
              </a:solidFill>
              <a:effectLst/>
            </a:endParaRPr>
          </a:p>
        </p:txBody>
      </p:sp>
      <p:sp>
        <p:nvSpPr>
          <p:cNvPr id="47" name="Rectangle 33"/>
          <p:cNvSpPr>
            <a:spLocks noChangeArrowheads="1"/>
          </p:cNvSpPr>
          <p:nvPr/>
        </p:nvSpPr>
        <p:spPr bwMode="auto">
          <a:xfrm>
            <a:off x="6802438" y="3314700"/>
            <a:ext cx="943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bg1">
                  <a:lumMod val="65000"/>
                </a:schemeClr>
              </a:solidFill>
              <a:effectLst/>
            </a:endParaRPr>
          </a:p>
        </p:txBody>
      </p:sp>
      <p:sp>
        <p:nvSpPr>
          <p:cNvPr id="48" name="Rectangle 34"/>
          <p:cNvSpPr>
            <a:spLocks noChangeArrowheads="1"/>
          </p:cNvSpPr>
          <p:nvPr/>
        </p:nvSpPr>
        <p:spPr bwMode="auto">
          <a:xfrm>
            <a:off x="7720013" y="3733800"/>
            <a:ext cx="6587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Registered</a:t>
            </a:r>
            <a:endParaRPr kumimoji="0" lang="en-US" altLang="en-US" sz="1800" b="0" i="0" u="none" strike="noStrike" cap="none" normalizeH="0" baseline="0" smtClean="0">
              <a:ln>
                <a:noFill/>
              </a:ln>
              <a:solidFill>
                <a:schemeClr val="bg1">
                  <a:lumMod val="65000"/>
                </a:schemeClr>
              </a:solidFill>
              <a:effectLst/>
            </a:endParaRPr>
          </a:p>
        </p:txBody>
      </p:sp>
      <p:sp>
        <p:nvSpPr>
          <p:cNvPr id="49" name="Rectangle 35"/>
          <p:cNvSpPr>
            <a:spLocks noChangeArrowheads="1"/>
          </p:cNvSpPr>
          <p:nvPr/>
        </p:nvSpPr>
        <p:spPr bwMode="auto">
          <a:xfrm>
            <a:off x="7751763" y="3919538"/>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50" name="Rectangle 36"/>
          <p:cNvSpPr>
            <a:spLocks noChangeArrowheads="1"/>
          </p:cNvSpPr>
          <p:nvPr/>
        </p:nvSpPr>
        <p:spPr bwMode="auto">
          <a:xfrm>
            <a:off x="6026150" y="3879850"/>
            <a:ext cx="1103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bg1">
                  <a:lumMod val="65000"/>
                </a:schemeClr>
              </a:solidFill>
              <a:effectLst/>
            </a:endParaRPr>
          </a:p>
        </p:txBody>
      </p:sp>
      <p:sp>
        <p:nvSpPr>
          <p:cNvPr id="51" name="Rectangle 37"/>
          <p:cNvSpPr>
            <a:spLocks noChangeArrowheads="1"/>
          </p:cNvSpPr>
          <p:nvPr/>
        </p:nvSpPr>
        <p:spPr bwMode="auto">
          <a:xfrm>
            <a:off x="6218238" y="4025900"/>
            <a:ext cx="715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of lobbyists</a:t>
            </a:r>
            <a:endParaRPr kumimoji="0" lang="en-US" altLang="en-US" sz="1800" b="0" i="0" u="none" strike="noStrike" cap="none" normalizeH="0" baseline="0" smtClean="0">
              <a:ln>
                <a:noFill/>
              </a:ln>
              <a:solidFill>
                <a:schemeClr val="bg1">
                  <a:lumMod val="65000"/>
                </a:schemeClr>
              </a:solidFill>
              <a:effectLst/>
            </a:endParaRPr>
          </a:p>
        </p:txBody>
      </p:sp>
      <p:sp>
        <p:nvSpPr>
          <p:cNvPr id="52" name="Rectangle 38"/>
          <p:cNvSpPr>
            <a:spLocks noChangeArrowheads="1"/>
          </p:cNvSpPr>
          <p:nvPr/>
        </p:nvSpPr>
        <p:spPr bwMode="auto">
          <a:xfrm>
            <a:off x="6577013" y="4762500"/>
            <a:ext cx="829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bg1">
                  <a:lumMod val="65000"/>
                </a:schemeClr>
              </a:solidFill>
              <a:effectLst/>
            </a:endParaRPr>
          </a:p>
        </p:txBody>
      </p:sp>
      <p:sp>
        <p:nvSpPr>
          <p:cNvPr id="55" name="Rectangle 41"/>
          <p:cNvSpPr>
            <a:spLocks noChangeArrowheads="1"/>
          </p:cNvSpPr>
          <p:nvPr/>
        </p:nvSpPr>
        <p:spPr bwMode="auto">
          <a:xfrm>
            <a:off x="6503988" y="5772150"/>
            <a:ext cx="114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bg1">
                  <a:lumMod val="65000"/>
                </a:schemeClr>
              </a:solidFill>
              <a:effectLst/>
            </a:endParaRPr>
          </a:p>
        </p:txBody>
      </p:sp>
      <p:sp>
        <p:nvSpPr>
          <p:cNvPr id="56" name="Rectangle 42"/>
          <p:cNvSpPr>
            <a:spLocks noChangeArrowheads="1"/>
          </p:cNvSpPr>
          <p:nvPr/>
        </p:nvSpPr>
        <p:spPr bwMode="auto">
          <a:xfrm>
            <a:off x="6457950" y="5930900"/>
            <a:ext cx="1245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bg1">
                  <a:lumMod val="65000"/>
                </a:schemeClr>
              </a:solidFill>
              <a:effectLst/>
            </a:endParaRPr>
          </a:p>
        </p:txBody>
      </p:sp>
      <p:sp>
        <p:nvSpPr>
          <p:cNvPr id="57"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58"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59"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60" name="Rectangle 46"/>
          <p:cNvSpPr>
            <a:spLocks noChangeArrowheads="1"/>
          </p:cNvSpPr>
          <p:nvPr/>
        </p:nvSpPr>
        <p:spPr bwMode="auto">
          <a:xfrm>
            <a:off x="8442325" y="4710113"/>
            <a:ext cx="912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bg1">
                  <a:lumMod val="65000"/>
                </a:schemeClr>
              </a:solidFill>
              <a:effectLst/>
            </a:endParaRPr>
          </a:p>
        </p:txBody>
      </p:sp>
      <p:sp>
        <p:nvSpPr>
          <p:cNvPr id="61" name="Rectangle 47"/>
          <p:cNvSpPr>
            <a:spLocks noChangeArrowheads="1"/>
          </p:cNvSpPr>
          <p:nvPr/>
        </p:nvSpPr>
        <p:spPr bwMode="auto">
          <a:xfrm>
            <a:off x="8515350" y="4895850"/>
            <a:ext cx="778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on Lobbyists</a:t>
            </a:r>
            <a:endParaRPr kumimoji="0" lang="en-US" altLang="en-US" sz="1800" b="0" i="0" u="none" strike="noStrike" cap="none" normalizeH="0" baseline="0" smtClean="0">
              <a:ln>
                <a:noFill/>
              </a:ln>
              <a:solidFill>
                <a:schemeClr val="bg1">
                  <a:lumMod val="65000"/>
                </a:schemeClr>
              </a:solidFill>
              <a:effectLst/>
            </a:endParaRPr>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3" name="Rectangle 59"/>
          <p:cNvSpPr>
            <a:spLocks noChangeArrowheads="1"/>
          </p:cNvSpPr>
          <p:nvPr/>
        </p:nvSpPr>
        <p:spPr bwMode="auto">
          <a:xfrm>
            <a:off x="7712075" y="53736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B</a:t>
            </a:r>
            <a:endParaRPr kumimoji="0" lang="en-US" altLang="en-US" sz="1800" b="0" i="0" u="none" strike="noStrike" cap="none" normalizeH="0" baseline="0" dirty="0" smtClean="0">
              <a:ln>
                <a:noFill/>
              </a:ln>
              <a:solidFill>
                <a:schemeClr val="bg1">
                  <a:lumMod val="65000"/>
                </a:schemeClr>
              </a:solidFill>
              <a:effectLst/>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1" name="Rectangle 67"/>
          <p:cNvSpPr>
            <a:spLocks noChangeArrowheads="1"/>
          </p:cNvSpPr>
          <p:nvPr/>
        </p:nvSpPr>
        <p:spPr bwMode="auto">
          <a:xfrm>
            <a:off x="8091488" y="27908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2270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bg1">
                  <a:lumMod val="65000"/>
                </a:schemeClr>
              </a:solidFill>
              <a:effectLst/>
            </a:endParaRPr>
          </a:p>
        </p:txBody>
      </p:sp>
      <p:sp>
        <p:nvSpPr>
          <p:cNvPr id="97" name="Rectangle 83"/>
          <p:cNvSpPr>
            <a:spLocks noChangeArrowheads="1"/>
          </p:cNvSpPr>
          <p:nvPr/>
        </p:nvSpPr>
        <p:spPr bwMode="auto">
          <a:xfrm>
            <a:off x="7964488" y="2498725"/>
            <a:ext cx="420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Loops</a:t>
            </a:r>
            <a:endParaRPr kumimoji="0" lang="en-US" altLang="en-US" sz="1800" b="0" i="0" u="none" strike="noStrike" cap="none" normalizeH="0" baseline="0" smtClean="0">
              <a:ln>
                <a:noFill/>
              </a:ln>
              <a:solidFill>
                <a:schemeClr val="bg1">
                  <a:lumMod val="65000"/>
                </a:schemeClr>
              </a:solidFill>
              <a:effectLst/>
            </a:endParaRPr>
          </a:p>
        </p:txBody>
      </p:sp>
      <p:sp>
        <p:nvSpPr>
          <p:cNvPr id="98" name="Rectangle 84"/>
          <p:cNvSpPr>
            <a:spLocks noChangeArrowheads="1"/>
          </p:cNvSpPr>
          <p:nvPr/>
        </p:nvSpPr>
        <p:spPr bwMode="auto">
          <a:xfrm>
            <a:off x="7546975" y="4848225"/>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bg1">
                  <a:lumMod val="65000"/>
                </a:schemeClr>
              </a:solidFill>
              <a:effectLst/>
            </a:endParaRPr>
          </a:p>
        </p:txBody>
      </p:sp>
      <p:sp>
        <p:nvSpPr>
          <p:cNvPr id="99" name="Rectangle 85"/>
          <p:cNvSpPr>
            <a:spLocks noChangeArrowheads="1"/>
          </p:cNvSpPr>
          <p:nvPr/>
        </p:nvSpPr>
        <p:spPr bwMode="auto">
          <a:xfrm>
            <a:off x="7480300" y="5060950"/>
            <a:ext cx="67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108"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109"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1"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0"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3" name="Rectangle 149"/>
          <p:cNvSpPr>
            <a:spLocks noChangeArrowheads="1"/>
          </p:cNvSpPr>
          <p:nvPr/>
        </p:nvSpPr>
        <p:spPr bwMode="auto">
          <a:xfrm>
            <a:off x="8018463" y="313690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6"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9" name="Rectangle 155"/>
          <p:cNvSpPr>
            <a:spLocks noChangeArrowheads="1"/>
          </p:cNvSpPr>
          <p:nvPr/>
        </p:nvSpPr>
        <p:spPr bwMode="auto">
          <a:xfrm>
            <a:off x="8801100" y="42449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2" name="Rectangle 158"/>
          <p:cNvSpPr>
            <a:spLocks noChangeArrowheads="1"/>
          </p:cNvSpPr>
          <p:nvPr/>
        </p:nvSpPr>
        <p:spPr bwMode="auto">
          <a:xfrm>
            <a:off x="7281863" y="38004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5" name="Rectangle 161"/>
          <p:cNvSpPr>
            <a:spLocks noChangeArrowheads="1"/>
          </p:cNvSpPr>
          <p:nvPr/>
        </p:nvSpPr>
        <p:spPr bwMode="auto">
          <a:xfrm>
            <a:off x="6332538" y="4344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8" name="Rectangle 164"/>
          <p:cNvSpPr>
            <a:spLocks noChangeArrowheads="1"/>
          </p:cNvSpPr>
          <p:nvPr/>
        </p:nvSpPr>
        <p:spPr bwMode="auto">
          <a:xfrm>
            <a:off x="6750050" y="51482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1" name="Rectangle 167"/>
          <p:cNvSpPr>
            <a:spLocks noChangeArrowheads="1"/>
          </p:cNvSpPr>
          <p:nvPr/>
        </p:nvSpPr>
        <p:spPr bwMode="auto">
          <a:xfrm>
            <a:off x="8243888" y="4364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1" name="Rectangle 197"/>
          <p:cNvSpPr>
            <a:spLocks noChangeArrowheads="1"/>
          </p:cNvSpPr>
          <p:nvPr/>
        </p:nvSpPr>
        <p:spPr bwMode="auto">
          <a:xfrm>
            <a:off x="6737350" y="43243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4" name="Rectangle 200"/>
          <p:cNvSpPr>
            <a:spLocks noChangeArrowheads="1"/>
          </p:cNvSpPr>
          <p:nvPr/>
        </p:nvSpPr>
        <p:spPr bwMode="auto">
          <a:xfrm>
            <a:off x="8396288" y="534670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9" name="Rectangle 207"/>
          <p:cNvSpPr>
            <a:spLocks noChangeArrowheads="1"/>
          </p:cNvSpPr>
          <p:nvPr/>
        </p:nvSpPr>
        <p:spPr bwMode="auto">
          <a:xfrm>
            <a:off x="5973763" y="35877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17"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smtClean="0">
              <a:ln>
                <a:noFill/>
              </a:ln>
              <a:solidFill>
                <a:schemeClr val="bg1">
                  <a:lumMod val="65000"/>
                </a:schemeClr>
              </a:solidFill>
              <a:effectLst/>
            </a:endParaRPr>
          </a:p>
        </p:txBody>
      </p:sp>
      <p:sp>
        <p:nvSpPr>
          <p:cNvPr id="18"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43"/>
          <p:cNvSpPr>
            <a:spLocks noChangeArrowheads="1"/>
          </p:cNvSpPr>
          <p:nvPr/>
        </p:nvSpPr>
        <p:spPr bwMode="auto">
          <a:xfrm>
            <a:off x="9299575" y="18748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4"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Rectangle 20"/>
          <p:cNvSpPr>
            <a:spLocks noChangeArrowheads="1"/>
          </p:cNvSpPr>
          <p:nvPr/>
        </p:nvSpPr>
        <p:spPr bwMode="auto">
          <a:xfrm>
            <a:off x="2905125" y="4191000"/>
            <a:ext cx="1441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Contributions 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21"/>
          <p:cNvSpPr>
            <a:spLocks noChangeArrowheads="1"/>
          </p:cNvSpPr>
          <p:nvPr/>
        </p:nvSpPr>
        <p:spPr bwMode="auto">
          <a:xfrm>
            <a:off x="2971800" y="4364038"/>
            <a:ext cx="1301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Winning Campaigns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9"/>
          <p:cNvSpPr>
            <a:spLocks noChangeArrowheads="1"/>
          </p:cNvSpPr>
          <p:nvPr/>
        </p:nvSpPr>
        <p:spPr bwMode="auto">
          <a:xfrm>
            <a:off x="1279525" y="5060950"/>
            <a:ext cx="1295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Expected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40"/>
          <p:cNvSpPr>
            <a:spLocks noChangeArrowheads="1"/>
          </p:cNvSpPr>
          <p:nvPr/>
        </p:nvSpPr>
        <p:spPr bwMode="auto">
          <a:xfrm>
            <a:off x="1617663" y="5246688"/>
            <a:ext cx="604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Shortfall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48"/>
          <p:cNvSpPr>
            <a:spLocks noChangeArrowheads="1"/>
          </p:cNvSpPr>
          <p:nvPr/>
        </p:nvSpPr>
        <p:spPr bwMode="auto">
          <a:xfrm>
            <a:off x="1139825" y="3362325"/>
            <a:ext cx="9575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Campaign</a:t>
            </a:r>
            <a:endParaRPr kumimoji="0" lang="en-US" altLang="en-US" sz="1800" b="0" i="0" u="none" strike="noStrike" cap="none" normalizeH="0" baseline="0" smtClean="0">
              <a:ln>
                <a:noFill/>
              </a:ln>
              <a:solidFill>
                <a:schemeClr val="bg1">
                  <a:lumMod val="65000"/>
                </a:schemeClr>
              </a:solidFill>
              <a:effectLst/>
            </a:endParaRPr>
          </a:p>
        </p:txBody>
      </p:sp>
      <p:sp>
        <p:nvSpPr>
          <p:cNvPr id="147" name="Rectangle 49"/>
          <p:cNvSpPr>
            <a:spLocks noChangeArrowheads="1"/>
          </p:cNvSpPr>
          <p:nvPr/>
        </p:nvSpPr>
        <p:spPr bwMode="auto">
          <a:xfrm>
            <a:off x="1219200" y="3548063"/>
            <a:ext cx="8154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Expenditures</a:t>
            </a:r>
            <a:endParaRPr kumimoji="0" lang="en-US" altLang="en-US" sz="1800" b="0" i="0" u="none" strike="noStrike" cap="none" normalizeH="0" baseline="0" smtClean="0">
              <a:ln>
                <a:noFill/>
              </a:ln>
              <a:solidFill>
                <a:schemeClr val="bg1">
                  <a:lumMod val="65000"/>
                </a:schemeClr>
              </a:solidFill>
              <a:effectLst/>
            </a:endParaRPr>
          </a:p>
        </p:txBody>
      </p:sp>
      <p:sp>
        <p:nvSpPr>
          <p:cNvPr id="148" name="Arc 111"/>
          <p:cNvSpPr>
            <a:spLocks/>
          </p:cNvSpPr>
          <p:nvPr/>
        </p:nvSpPr>
        <p:spPr bwMode="auto">
          <a:xfrm>
            <a:off x="1584325" y="3733800"/>
            <a:ext cx="2719388" cy="1185863"/>
          </a:xfrm>
          <a:custGeom>
            <a:avLst/>
            <a:gdLst>
              <a:gd name="G0" fmla="+- 21600 0 0"/>
              <a:gd name="G1" fmla="+- 2082 0 0"/>
              <a:gd name="G2" fmla="+- 21600 0 0"/>
              <a:gd name="T0" fmla="*/ 1288 w 21600"/>
              <a:gd name="T1" fmla="*/ 9430 h 9430"/>
              <a:gd name="T2" fmla="*/ 101 w 21600"/>
              <a:gd name="T3" fmla="*/ 0 h 9430"/>
              <a:gd name="T4" fmla="*/ 21600 w 21600"/>
              <a:gd name="T5" fmla="*/ 2082 h 9430"/>
            </a:gdLst>
            <a:ahLst/>
            <a:cxnLst>
              <a:cxn ang="0">
                <a:pos x="T0" y="T1"/>
              </a:cxn>
              <a:cxn ang="0">
                <a:pos x="T2" y="T3"/>
              </a:cxn>
              <a:cxn ang="0">
                <a:pos x="T4" y="T5"/>
              </a:cxn>
            </a:cxnLst>
            <a:rect l="0" t="0" r="r" b="b"/>
            <a:pathLst>
              <a:path w="21600" h="9430" fill="none" extrusionOk="0">
                <a:moveTo>
                  <a:pt x="1288" y="9429"/>
                </a:moveTo>
                <a:cubicBezTo>
                  <a:pt x="435" y="7073"/>
                  <a:pt x="0" y="4587"/>
                  <a:pt x="0" y="2082"/>
                </a:cubicBezTo>
                <a:cubicBezTo>
                  <a:pt x="0" y="1386"/>
                  <a:pt x="33" y="691"/>
                  <a:pt x="100" y="-1"/>
                </a:cubicBezTo>
              </a:path>
              <a:path w="21600" h="9430" stroke="0" extrusionOk="0">
                <a:moveTo>
                  <a:pt x="1288" y="9429"/>
                </a:moveTo>
                <a:cubicBezTo>
                  <a:pt x="435" y="7073"/>
                  <a:pt x="0" y="4587"/>
                  <a:pt x="0" y="2082"/>
                </a:cubicBezTo>
                <a:cubicBezTo>
                  <a:pt x="0" y="1386"/>
                  <a:pt x="33" y="691"/>
                  <a:pt x="100" y="-1"/>
                </a:cubicBezTo>
                <a:lnTo>
                  <a:pt x="21600" y="2082"/>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2"/>
          <p:cNvSpPr>
            <a:spLocks/>
          </p:cNvSpPr>
          <p:nvPr/>
        </p:nvSpPr>
        <p:spPr bwMode="auto">
          <a:xfrm>
            <a:off x="1711325" y="4908550"/>
            <a:ext cx="85725" cy="133350"/>
          </a:xfrm>
          <a:custGeom>
            <a:avLst/>
            <a:gdLst>
              <a:gd name="T0" fmla="*/ 54 w 54"/>
              <a:gd name="T1" fmla="*/ 84 h 84"/>
              <a:gd name="T2" fmla="*/ 41 w 54"/>
              <a:gd name="T3" fmla="*/ 0 h 84"/>
              <a:gd name="T4" fmla="*/ 0 w 54"/>
              <a:gd name="T5" fmla="*/ 17 h 84"/>
              <a:gd name="T6" fmla="*/ 54 w 54"/>
              <a:gd name="T7" fmla="*/ 84 h 84"/>
            </a:gdLst>
            <a:ahLst/>
            <a:cxnLst>
              <a:cxn ang="0">
                <a:pos x="T0" y="T1"/>
              </a:cxn>
              <a:cxn ang="0">
                <a:pos x="T2" y="T3"/>
              </a:cxn>
              <a:cxn ang="0">
                <a:pos x="T4" y="T5"/>
              </a:cxn>
              <a:cxn ang="0">
                <a:pos x="T6" y="T7"/>
              </a:cxn>
            </a:cxnLst>
            <a:rect l="0" t="0" r="r" b="b"/>
            <a:pathLst>
              <a:path w="54" h="84">
                <a:moveTo>
                  <a:pt x="54" y="84"/>
                </a:moveTo>
                <a:lnTo>
                  <a:pt x="41" y="0"/>
                </a:lnTo>
                <a:lnTo>
                  <a:pt x="0" y="17"/>
                </a:lnTo>
                <a:lnTo>
                  <a:pt x="54"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Rectangle 113"/>
          <p:cNvSpPr>
            <a:spLocks noChangeArrowheads="1"/>
          </p:cNvSpPr>
          <p:nvPr/>
        </p:nvSpPr>
        <p:spPr bwMode="auto">
          <a:xfrm>
            <a:off x="1697038" y="45037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7" name="Arc 114"/>
          <p:cNvSpPr>
            <a:spLocks/>
          </p:cNvSpPr>
          <p:nvPr/>
        </p:nvSpPr>
        <p:spPr bwMode="auto">
          <a:xfrm>
            <a:off x="1909763" y="5203825"/>
            <a:ext cx="1192213" cy="1011238"/>
          </a:xfrm>
          <a:custGeom>
            <a:avLst/>
            <a:gdLst>
              <a:gd name="G0" fmla="+- 21142 0 0"/>
              <a:gd name="G1" fmla="+- 0 0 0"/>
              <a:gd name="G2" fmla="+- 21600 0 0"/>
              <a:gd name="T0" fmla="*/ 9095 w 21142"/>
              <a:gd name="T1" fmla="*/ 17928 h 17928"/>
              <a:gd name="T2" fmla="*/ 0 w 21142"/>
              <a:gd name="T3" fmla="*/ 4423 h 17928"/>
              <a:gd name="T4" fmla="*/ 21142 w 21142"/>
              <a:gd name="T5" fmla="*/ 0 h 17928"/>
            </a:gdLst>
            <a:ahLst/>
            <a:cxnLst>
              <a:cxn ang="0">
                <a:pos x="T0" y="T1"/>
              </a:cxn>
              <a:cxn ang="0">
                <a:pos x="T2" y="T3"/>
              </a:cxn>
              <a:cxn ang="0">
                <a:pos x="T4" y="T5"/>
              </a:cxn>
            </a:cxnLst>
            <a:rect l="0" t="0" r="r" b="b"/>
            <a:pathLst>
              <a:path w="21142" h="17928" fill="none" extrusionOk="0">
                <a:moveTo>
                  <a:pt x="9094" y="17928"/>
                </a:moveTo>
                <a:cubicBezTo>
                  <a:pt x="4417" y="14785"/>
                  <a:pt x="1153" y="9938"/>
                  <a:pt x="-1" y="4423"/>
                </a:cubicBezTo>
              </a:path>
              <a:path w="21142" h="17928" stroke="0" extrusionOk="0">
                <a:moveTo>
                  <a:pt x="9094" y="17928"/>
                </a:moveTo>
                <a:cubicBezTo>
                  <a:pt x="4417" y="14785"/>
                  <a:pt x="1153" y="9938"/>
                  <a:pt x="-1" y="4423"/>
                </a:cubicBezTo>
                <a:lnTo>
                  <a:pt x="21142"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p:nvSpPr>
        <p:spPr bwMode="auto">
          <a:xfrm>
            <a:off x="2401888" y="6189663"/>
            <a:ext cx="131763" cy="93663"/>
          </a:xfrm>
          <a:custGeom>
            <a:avLst/>
            <a:gdLst>
              <a:gd name="T0" fmla="*/ 83 w 83"/>
              <a:gd name="T1" fmla="*/ 59 h 59"/>
              <a:gd name="T2" fmla="*/ 25 w 83"/>
              <a:gd name="T3" fmla="*/ 0 h 59"/>
              <a:gd name="T4" fmla="*/ 0 w 83"/>
              <a:gd name="T5" fmla="*/ 38 h 59"/>
              <a:gd name="T6" fmla="*/ 83 w 83"/>
              <a:gd name="T7" fmla="*/ 59 h 59"/>
            </a:gdLst>
            <a:ahLst/>
            <a:cxnLst>
              <a:cxn ang="0">
                <a:pos x="T0" y="T1"/>
              </a:cxn>
              <a:cxn ang="0">
                <a:pos x="T2" y="T3"/>
              </a:cxn>
              <a:cxn ang="0">
                <a:pos x="T4" y="T5"/>
              </a:cxn>
              <a:cxn ang="0">
                <a:pos x="T6" y="T7"/>
              </a:cxn>
            </a:cxnLst>
            <a:rect l="0" t="0" r="r" b="b"/>
            <a:pathLst>
              <a:path w="83" h="59">
                <a:moveTo>
                  <a:pt x="83" y="59"/>
                </a:moveTo>
                <a:lnTo>
                  <a:pt x="25" y="0"/>
                </a:lnTo>
                <a:lnTo>
                  <a:pt x="0" y="38"/>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16"/>
          <p:cNvSpPr>
            <a:spLocks noChangeArrowheads="1"/>
          </p:cNvSpPr>
          <p:nvPr/>
        </p:nvSpPr>
        <p:spPr bwMode="auto">
          <a:xfrm>
            <a:off x="2241550" y="58590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4" name="Arc 192"/>
          <p:cNvSpPr>
            <a:spLocks/>
          </p:cNvSpPr>
          <p:nvPr/>
        </p:nvSpPr>
        <p:spPr bwMode="auto">
          <a:xfrm>
            <a:off x="2078038" y="4413250"/>
            <a:ext cx="1216025" cy="1495425"/>
          </a:xfrm>
          <a:custGeom>
            <a:avLst/>
            <a:gdLst>
              <a:gd name="G0" fmla="+- 16870 0 0"/>
              <a:gd name="G1" fmla="+- 20760 0 0"/>
              <a:gd name="G2" fmla="+- 21600 0 0"/>
              <a:gd name="T0" fmla="*/ 0 w 16870"/>
              <a:gd name="T1" fmla="*/ 7270 h 20760"/>
              <a:gd name="T2" fmla="*/ 10904 w 16870"/>
              <a:gd name="T3" fmla="*/ 0 h 20760"/>
              <a:gd name="T4" fmla="*/ 16870 w 16870"/>
              <a:gd name="T5" fmla="*/ 20760 h 20760"/>
            </a:gdLst>
            <a:ahLst/>
            <a:cxnLst>
              <a:cxn ang="0">
                <a:pos x="T0" y="T1"/>
              </a:cxn>
              <a:cxn ang="0">
                <a:pos x="T2" y="T3"/>
              </a:cxn>
              <a:cxn ang="0">
                <a:pos x="T4" y="T5"/>
              </a:cxn>
            </a:cxnLst>
            <a:rect l="0" t="0" r="r" b="b"/>
            <a:pathLst>
              <a:path w="16870" h="20760" fill="none" extrusionOk="0">
                <a:moveTo>
                  <a:pt x="0" y="7270"/>
                </a:moveTo>
                <a:cubicBezTo>
                  <a:pt x="2794" y="3776"/>
                  <a:pt x="6604" y="1235"/>
                  <a:pt x="10904" y="0"/>
                </a:cubicBezTo>
              </a:path>
              <a:path w="16870" h="20760" stroke="0" extrusionOk="0">
                <a:moveTo>
                  <a:pt x="0" y="7270"/>
                </a:moveTo>
                <a:cubicBezTo>
                  <a:pt x="2794" y="3776"/>
                  <a:pt x="6604" y="1235"/>
                  <a:pt x="10904" y="0"/>
                </a:cubicBezTo>
                <a:lnTo>
                  <a:pt x="16870" y="2076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93"/>
          <p:cNvSpPr>
            <a:spLocks/>
          </p:cNvSpPr>
          <p:nvPr/>
        </p:nvSpPr>
        <p:spPr bwMode="auto">
          <a:xfrm>
            <a:off x="2003425" y="4914900"/>
            <a:ext cx="98425" cy="127000"/>
          </a:xfrm>
          <a:custGeom>
            <a:avLst/>
            <a:gdLst>
              <a:gd name="T0" fmla="*/ 0 w 62"/>
              <a:gd name="T1" fmla="*/ 80 h 80"/>
              <a:gd name="T2" fmla="*/ 62 w 62"/>
              <a:gd name="T3" fmla="*/ 25 h 80"/>
              <a:gd name="T4" fmla="*/ 25 w 62"/>
              <a:gd name="T5" fmla="*/ 0 h 80"/>
              <a:gd name="T6" fmla="*/ 0 w 62"/>
              <a:gd name="T7" fmla="*/ 80 h 80"/>
            </a:gdLst>
            <a:ahLst/>
            <a:cxnLst>
              <a:cxn ang="0">
                <a:pos x="T0" y="T1"/>
              </a:cxn>
              <a:cxn ang="0">
                <a:pos x="T2" y="T3"/>
              </a:cxn>
              <a:cxn ang="0">
                <a:pos x="T4" y="T5"/>
              </a:cxn>
              <a:cxn ang="0">
                <a:pos x="T6" y="T7"/>
              </a:cxn>
            </a:cxnLst>
            <a:rect l="0" t="0" r="r" b="b"/>
            <a:pathLst>
              <a:path w="62" h="80">
                <a:moveTo>
                  <a:pt x="0" y="80"/>
                </a:moveTo>
                <a:lnTo>
                  <a:pt x="62" y="25"/>
                </a:lnTo>
                <a:lnTo>
                  <a:pt x="25" y="0"/>
                </a:lnTo>
                <a:lnTo>
                  <a:pt x="0" y="8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94"/>
          <p:cNvSpPr>
            <a:spLocks noChangeArrowheads="1"/>
          </p:cNvSpPr>
          <p:nvPr/>
        </p:nvSpPr>
        <p:spPr bwMode="auto">
          <a:xfrm>
            <a:off x="2235200" y="46894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7" name="Rectangle 5"/>
          <p:cNvSpPr>
            <a:spLocks noChangeArrowheads="1"/>
          </p:cNvSpPr>
          <p:nvPr/>
        </p:nvSpPr>
        <p:spPr bwMode="auto">
          <a:xfrm>
            <a:off x="3503613" y="374650"/>
            <a:ext cx="550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Trust In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8" name="Rectangle 6"/>
          <p:cNvSpPr>
            <a:spLocks noChangeArrowheads="1"/>
          </p:cNvSpPr>
          <p:nvPr/>
        </p:nvSpPr>
        <p:spPr bwMode="auto">
          <a:xfrm>
            <a:off x="3351213" y="533400"/>
            <a:ext cx="863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Government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9" name="Rectangle 24"/>
          <p:cNvSpPr>
            <a:spLocks noChangeArrowheads="1"/>
          </p:cNvSpPr>
          <p:nvPr/>
        </p:nvSpPr>
        <p:spPr bwMode="auto">
          <a:xfrm>
            <a:off x="1724025" y="1635125"/>
            <a:ext cx="596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Cost per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0" name="Rectangle 25"/>
          <p:cNvSpPr>
            <a:spLocks noChangeArrowheads="1"/>
          </p:cNvSpPr>
          <p:nvPr/>
        </p:nvSpPr>
        <p:spPr bwMode="auto">
          <a:xfrm>
            <a:off x="1644650" y="1822450"/>
            <a:ext cx="763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Impression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1" name="Arc 108"/>
          <p:cNvSpPr>
            <a:spLocks/>
          </p:cNvSpPr>
          <p:nvPr/>
        </p:nvSpPr>
        <p:spPr bwMode="auto">
          <a:xfrm>
            <a:off x="1557338" y="2005013"/>
            <a:ext cx="2055813" cy="1230313"/>
          </a:xfrm>
          <a:custGeom>
            <a:avLst/>
            <a:gdLst>
              <a:gd name="G0" fmla="+- 21600 0 0"/>
              <a:gd name="G1" fmla="+- 11155 0 0"/>
              <a:gd name="G2" fmla="+- 21600 0 0"/>
              <a:gd name="T0" fmla="*/ 73 w 21600"/>
              <a:gd name="T1" fmla="*/ 12924 h 12924"/>
              <a:gd name="T2" fmla="*/ 3103 w 21600"/>
              <a:gd name="T3" fmla="*/ 0 h 12924"/>
              <a:gd name="T4" fmla="*/ 21600 w 21600"/>
              <a:gd name="T5" fmla="*/ 11155 h 12924"/>
            </a:gdLst>
            <a:ahLst/>
            <a:cxnLst>
              <a:cxn ang="0">
                <a:pos x="T0" y="T1"/>
              </a:cxn>
              <a:cxn ang="0">
                <a:pos x="T2" y="T3"/>
              </a:cxn>
              <a:cxn ang="0">
                <a:pos x="T4" y="T5"/>
              </a:cxn>
            </a:cxnLst>
            <a:rect l="0" t="0" r="r" b="b"/>
            <a:pathLst>
              <a:path w="21600" h="12924" fill="none" extrusionOk="0">
                <a:moveTo>
                  <a:pt x="72" y="12924"/>
                </a:moveTo>
                <a:cubicBezTo>
                  <a:pt x="24" y="12335"/>
                  <a:pt x="0" y="11745"/>
                  <a:pt x="0" y="11155"/>
                </a:cubicBezTo>
                <a:cubicBezTo>
                  <a:pt x="0" y="7223"/>
                  <a:pt x="1072" y="3366"/>
                  <a:pt x="3103" y="0"/>
                </a:cubicBezTo>
              </a:path>
              <a:path w="21600" h="12924" stroke="0" extrusionOk="0">
                <a:moveTo>
                  <a:pt x="72" y="12924"/>
                </a:moveTo>
                <a:cubicBezTo>
                  <a:pt x="24" y="12335"/>
                  <a:pt x="0" y="11745"/>
                  <a:pt x="0" y="11155"/>
                </a:cubicBezTo>
                <a:cubicBezTo>
                  <a:pt x="0" y="7223"/>
                  <a:pt x="1072" y="3366"/>
                  <a:pt x="3103" y="0"/>
                </a:cubicBezTo>
                <a:lnTo>
                  <a:pt x="21600" y="11155"/>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9"/>
          <p:cNvSpPr>
            <a:spLocks/>
          </p:cNvSpPr>
          <p:nvPr/>
        </p:nvSpPr>
        <p:spPr bwMode="auto">
          <a:xfrm>
            <a:off x="1525588" y="3228975"/>
            <a:ext cx="73025" cy="133350"/>
          </a:xfrm>
          <a:custGeom>
            <a:avLst/>
            <a:gdLst>
              <a:gd name="T0" fmla="*/ 37 w 46"/>
              <a:gd name="T1" fmla="*/ 84 h 84"/>
              <a:gd name="T2" fmla="*/ 46 w 46"/>
              <a:gd name="T3" fmla="*/ 0 h 84"/>
              <a:gd name="T4" fmla="*/ 0 w 46"/>
              <a:gd name="T5" fmla="*/ 8 h 84"/>
              <a:gd name="T6" fmla="*/ 37 w 46"/>
              <a:gd name="T7" fmla="*/ 84 h 84"/>
            </a:gdLst>
            <a:ahLst/>
            <a:cxnLst>
              <a:cxn ang="0">
                <a:pos x="T0" y="T1"/>
              </a:cxn>
              <a:cxn ang="0">
                <a:pos x="T2" y="T3"/>
              </a:cxn>
              <a:cxn ang="0">
                <a:pos x="T4" y="T5"/>
              </a:cxn>
              <a:cxn ang="0">
                <a:pos x="T6" y="T7"/>
              </a:cxn>
            </a:cxnLst>
            <a:rect l="0" t="0" r="r" b="b"/>
            <a:pathLst>
              <a:path w="46" h="84">
                <a:moveTo>
                  <a:pt x="37" y="84"/>
                </a:moveTo>
                <a:lnTo>
                  <a:pt x="46" y="0"/>
                </a:lnTo>
                <a:lnTo>
                  <a:pt x="0" y="8"/>
                </a:lnTo>
                <a:lnTo>
                  <a:pt x="3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Rectangle 110"/>
          <p:cNvSpPr>
            <a:spLocks noChangeArrowheads="1"/>
          </p:cNvSpPr>
          <p:nvPr/>
        </p:nvSpPr>
        <p:spPr bwMode="auto">
          <a:xfrm>
            <a:off x="1611313" y="27511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94" name="Arc 186"/>
          <p:cNvSpPr>
            <a:spLocks/>
          </p:cNvSpPr>
          <p:nvPr/>
        </p:nvSpPr>
        <p:spPr bwMode="auto">
          <a:xfrm>
            <a:off x="2141538" y="661988"/>
            <a:ext cx="1876425" cy="2125663"/>
          </a:xfrm>
          <a:custGeom>
            <a:avLst/>
            <a:gdLst>
              <a:gd name="G0" fmla="+- 17928 0 0"/>
              <a:gd name="G1" fmla="+- 20313 0 0"/>
              <a:gd name="G2" fmla="+- 21600 0 0"/>
              <a:gd name="T0" fmla="*/ 0 w 17928"/>
              <a:gd name="T1" fmla="*/ 8265 h 20313"/>
              <a:gd name="T2" fmla="*/ 10584 w 17928"/>
              <a:gd name="T3" fmla="*/ 0 h 20313"/>
              <a:gd name="T4" fmla="*/ 17928 w 17928"/>
              <a:gd name="T5" fmla="*/ 20313 h 20313"/>
            </a:gdLst>
            <a:ahLst/>
            <a:cxnLst>
              <a:cxn ang="0">
                <a:pos x="T0" y="T1"/>
              </a:cxn>
              <a:cxn ang="0">
                <a:pos x="T2" y="T3"/>
              </a:cxn>
              <a:cxn ang="0">
                <a:pos x="T4" y="T5"/>
              </a:cxn>
            </a:cxnLst>
            <a:rect l="0" t="0" r="r" b="b"/>
            <a:pathLst>
              <a:path w="17928" h="20313" fill="none" extrusionOk="0">
                <a:moveTo>
                  <a:pt x="0" y="8265"/>
                </a:moveTo>
                <a:cubicBezTo>
                  <a:pt x="2560" y="4455"/>
                  <a:pt x="6267" y="1560"/>
                  <a:pt x="10583" y="-1"/>
                </a:cubicBezTo>
              </a:path>
              <a:path w="17928" h="20313" stroke="0" extrusionOk="0">
                <a:moveTo>
                  <a:pt x="0" y="8265"/>
                </a:moveTo>
                <a:cubicBezTo>
                  <a:pt x="2560" y="4455"/>
                  <a:pt x="6267" y="1560"/>
                  <a:pt x="10583" y="-1"/>
                </a:cubicBezTo>
                <a:lnTo>
                  <a:pt x="17928" y="203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7"/>
          <p:cNvSpPr>
            <a:spLocks/>
          </p:cNvSpPr>
          <p:nvPr/>
        </p:nvSpPr>
        <p:spPr bwMode="auto">
          <a:xfrm>
            <a:off x="2076450" y="1503363"/>
            <a:ext cx="92075" cy="131763"/>
          </a:xfrm>
          <a:custGeom>
            <a:avLst/>
            <a:gdLst>
              <a:gd name="T0" fmla="*/ 0 w 58"/>
              <a:gd name="T1" fmla="*/ 83 h 83"/>
              <a:gd name="T2" fmla="*/ 58 w 58"/>
              <a:gd name="T3" fmla="*/ 25 h 83"/>
              <a:gd name="T4" fmla="*/ 21 w 58"/>
              <a:gd name="T5" fmla="*/ 0 h 83"/>
              <a:gd name="T6" fmla="*/ 0 w 58"/>
              <a:gd name="T7" fmla="*/ 83 h 83"/>
            </a:gdLst>
            <a:ahLst/>
            <a:cxnLst>
              <a:cxn ang="0">
                <a:pos x="T0" y="T1"/>
              </a:cxn>
              <a:cxn ang="0">
                <a:pos x="T2" y="T3"/>
              </a:cxn>
              <a:cxn ang="0">
                <a:pos x="T4" y="T5"/>
              </a:cxn>
              <a:cxn ang="0">
                <a:pos x="T6" y="T7"/>
              </a:cxn>
            </a:cxnLst>
            <a:rect l="0" t="0" r="r" b="b"/>
            <a:pathLst>
              <a:path w="58" h="83">
                <a:moveTo>
                  <a:pt x="0" y="83"/>
                </a:moveTo>
                <a:lnTo>
                  <a:pt x="58" y="25"/>
                </a:lnTo>
                <a:lnTo>
                  <a:pt x="21" y="0"/>
                </a:lnTo>
                <a:lnTo>
                  <a:pt x="0" y="83"/>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Rectangle 188"/>
          <p:cNvSpPr>
            <a:spLocks noChangeArrowheads="1"/>
          </p:cNvSpPr>
          <p:nvPr/>
        </p:nvSpPr>
        <p:spPr bwMode="auto">
          <a:xfrm>
            <a:off x="2314575" y="12382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97" name="Rectangle 7"/>
          <p:cNvSpPr>
            <a:spLocks noChangeArrowheads="1"/>
          </p:cNvSpPr>
          <p:nvPr/>
        </p:nvSpPr>
        <p:spPr bwMode="auto">
          <a:xfrm>
            <a:off x="6019800" y="215900"/>
            <a:ext cx="9699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8" name="Rectangle 8"/>
          <p:cNvSpPr>
            <a:spLocks noChangeArrowheads="1"/>
          </p:cNvSpPr>
          <p:nvPr/>
        </p:nvSpPr>
        <p:spPr bwMode="auto">
          <a:xfrm>
            <a:off x="6111875" y="401638"/>
            <a:ext cx="769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policy ratio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9" name="Rectangle 30"/>
          <p:cNvSpPr>
            <a:spLocks noChangeArrowheads="1"/>
          </p:cNvSpPr>
          <p:nvPr/>
        </p:nvSpPr>
        <p:spPr bwMode="auto">
          <a:xfrm>
            <a:off x="6291263" y="1516063"/>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0" name="Rectangle 31"/>
          <p:cNvSpPr>
            <a:spLocks noChangeArrowheads="1"/>
          </p:cNvSpPr>
          <p:nvPr/>
        </p:nvSpPr>
        <p:spPr bwMode="auto">
          <a:xfrm>
            <a:off x="6178550" y="1701800"/>
            <a:ext cx="1089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Favorable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2" name="Arc 73"/>
          <p:cNvSpPr>
            <a:spLocks/>
          </p:cNvSpPr>
          <p:nvPr/>
        </p:nvSpPr>
        <p:spPr bwMode="auto">
          <a:xfrm>
            <a:off x="2274888" y="3268663"/>
            <a:ext cx="325438" cy="325438"/>
          </a:xfrm>
          <a:custGeom>
            <a:avLst/>
            <a:gdLst>
              <a:gd name="G0" fmla="+- 21600 0 0"/>
              <a:gd name="G1" fmla="+- 21600 0 0"/>
              <a:gd name="G2" fmla="+- 21600 0 0"/>
              <a:gd name="T0" fmla="*/ 43196 w 43196"/>
              <a:gd name="T1" fmla="*/ 22007 h 43200"/>
              <a:gd name="T2" fmla="*/ 22019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path>
              <a:path w="43196" h="43200" stroke="0"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Rectangle 75"/>
          <p:cNvSpPr>
            <a:spLocks noChangeArrowheads="1"/>
          </p:cNvSpPr>
          <p:nvPr/>
        </p:nvSpPr>
        <p:spPr bwMode="auto">
          <a:xfrm>
            <a:off x="2393950" y="33289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dirty="0" smtClean="0">
              <a:ln>
                <a:noFill/>
              </a:ln>
              <a:solidFill>
                <a:schemeClr val="bg1">
                  <a:lumMod val="65000"/>
                </a:schemeClr>
              </a:solidFill>
              <a:effectLst/>
            </a:endParaRPr>
          </a:p>
        </p:txBody>
      </p:sp>
      <p:sp>
        <p:nvSpPr>
          <p:cNvPr id="204" name="Rectangle 88"/>
          <p:cNvSpPr>
            <a:spLocks noChangeArrowheads="1"/>
          </p:cNvSpPr>
          <p:nvPr/>
        </p:nvSpPr>
        <p:spPr bwMode="auto">
          <a:xfrm>
            <a:off x="2247900" y="2684463"/>
            <a:ext cx="3911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Voter</a:t>
            </a:r>
            <a:endParaRPr kumimoji="0" lang="en-US" altLang="en-US" sz="1800" b="0" i="0" u="none" strike="noStrike" cap="none" normalizeH="0" baseline="0" smtClean="0">
              <a:ln>
                <a:noFill/>
              </a:ln>
              <a:solidFill>
                <a:schemeClr val="bg1">
                  <a:lumMod val="65000"/>
                </a:schemeClr>
              </a:solidFill>
              <a:effectLst/>
            </a:endParaRPr>
          </a:p>
        </p:txBody>
      </p:sp>
      <p:sp>
        <p:nvSpPr>
          <p:cNvPr id="205" name="Rectangle 89"/>
          <p:cNvSpPr>
            <a:spLocks noChangeArrowheads="1"/>
          </p:cNvSpPr>
          <p:nvPr/>
        </p:nvSpPr>
        <p:spPr bwMode="auto">
          <a:xfrm>
            <a:off x="2003425" y="2897188"/>
            <a:ext cx="9233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Engagement</a:t>
            </a:r>
            <a:endParaRPr kumimoji="0" lang="en-US" altLang="en-US" sz="1800" b="0" i="0" u="none" strike="noStrike" cap="none" normalizeH="0" baseline="0" smtClean="0">
              <a:ln>
                <a:noFill/>
              </a:ln>
              <a:solidFill>
                <a:schemeClr val="bg1">
                  <a:lumMod val="65000"/>
                </a:schemeClr>
              </a:solidFill>
              <a:effectLst/>
            </a:endParaRPr>
          </a:p>
        </p:txBody>
      </p:sp>
      <p:sp>
        <p:nvSpPr>
          <p:cNvPr id="206" name="Arc 132"/>
          <p:cNvSpPr>
            <a:spLocks/>
          </p:cNvSpPr>
          <p:nvPr/>
        </p:nvSpPr>
        <p:spPr bwMode="auto">
          <a:xfrm>
            <a:off x="6713538" y="400050"/>
            <a:ext cx="3375025" cy="4146550"/>
          </a:xfrm>
          <a:custGeom>
            <a:avLst/>
            <a:gdLst>
              <a:gd name="G0" fmla="+- 0 0 0"/>
              <a:gd name="G1" fmla="+- 21533 0 0"/>
              <a:gd name="G2" fmla="+- 21600 0 0"/>
              <a:gd name="T0" fmla="*/ 1704 w 17527"/>
              <a:gd name="T1" fmla="*/ 0 h 21533"/>
              <a:gd name="T2" fmla="*/ 17527 w 17527"/>
              <a:gd name="T3" fmla="*/ 8909 h 21533"/>
              <a:gd name="T4" fmla="*/ 0 w 17527"/>
              <a:gd name="T5" fmla="*/ 21533 h 21533"/>
            </a:gdLst>
            <a:ahLst/>
            <a:cxnLst>
              <a:cxn ang="0">
                <a:pos x="T0" y="T1"/>
              </a:cxn>
              <a:cxn ang="0">
                <a:pos x="T2" y="T3"/>
              </a:cxn>
              <a:cxn ang="0">
                <a:pos x="T4" y="T5"/>
              </a:cxn>
            </a:cxnLst>
            <a:rect l="0" t="0" r="r" b="b"/>
            <a:pathLst>
              <a:path w="17527" h="21533" fill="none" extrusionOk="0">
                <a:moveTo>
                  <a:pt x="1703" y="0"/>
                </a:moveTo>
                <a:cubicBezTo>
                  <a:pt x="8030" y="501"/>
                  <a:pt x="13817" y="3759"/>
                  <a:pt x="17526" y="8909"/>
                </a:cubicBezTo>
              </a:path>
              <a:path w="17527" h="21533" stroke="0" extrusionOk="0">
                <a:moveTo>
                  <a:pt x="1703" y="0"/>
                </a:moveTo>
                <a:cubicBezTo>
                  <a:pt x="8030" y="501"/>
                  <a:pt x="13817" y="3759"/>
                  <a:pt x="17526" y="8909"/>
                </a:cubicBezTo>
                <a:lnTo>
                  <a:pt x="0" y="2153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133"/>
          <p:cNvSpPr>
            <a:spLocks/>
          </p:cNvSpPr>
          <p:nvPr/>
        </p:nvSpPr>
        <p:spPr bwMode="auto">
          <a:xfrm>
            <a:off x="6923088" y="361950"/>
            <a:ext cx="125413" cy="73025"/>
          </a:xfrm>
          <a:custGeom>
            <a:avLst/>
            <a:gdLst>
              <a:gd name="T0" fmla="*/ 0 w 79"/>
              <a:gd name="T1" fmla="*/ 21 h 46"/>
              <a:gd name="T2" fmla="*/ 75 w 79"/>
              <a:gd name="T3" fmla="*/ 46 h 46"/>
              <a:gd name="T4" fmla="*/ 79 w 79"/>
              <a:gd name="T5" fmla="*/ 0 h 46"/>
              <a:gd name="T6" fmla="*/ 0 w 79"/>
              <a:gd name="T7" fmla="*/ 21 h 46"/>
            </a:gdLst>
            <a:ahLst/>
            <a:cxnLst>
              <a:cxn ang="0">
                <a:pos x="T0" y="T1"/>
              </a:cxn>
              <a:cxn ang="0">
                <a:pos x="T2" y="T3"/>
              </a:cxn>
              <a:cxn ang="0">
                <a:pos x="T4" y="T5"/>
              </a:cxn>
              <a:cxn ang="0">
                <a:pos x="T6" y="T7"/>
              </a:cxn>
            </a:cxnLst>
            <a:rect l="0" t="0" r="r" b="b"/>
            <a:pathLst>
              <a:path w="79" h="46">
                <a:moveTo>
                  <a:pt x="0" y="21"/>
                </a:moveTo>
                <a:lnTo>
                  <a:pt x="75" y="46"/>
                </a:lnTo>
                <a:lnTo>
                  <a:pt x="79" y="0"/>
                </a:lnTo>
                <a:lnTo>
                  <a:pt x="0" y="21"/>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Rectangle 134"/>
          <p:cNvSpPr>
            <a:spLocks noChangeArrowheads="1"/>
          </p:cNvSpPr>
          <p:nvPr/>
        </p:nvSpPr>
        <p:spPr bwMode="auto">
          <a:xfrm>
            <a:off x="7386638" y="4206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 name="Arc 177"/>
          <p:cNvSpPr>
            <a:spLocks/>
          </p:cNvSpPr>
          <p:nvPr/>
        </p:nvSpPr>
        <p:spPr bwMode="auto">
          <a:xfrm>
            <a:off x="5359400" y="695325"/>
            <a:ext cx="1384300" cy="820738"/>
          </a:xfrm>
          <a:custGeom>
            <a:avLst/>
            <a:gdLst>
              <a:gd name="G0" fmla="+- 0 0 0"/>
              <a:gd name="G1" fmla="+- 8628 0 0"/>
              <a:gd name="G2" fmla="+- 21600 0 0"/>
              <a:gd name="T0" fmla="*/ 19802 w 21600"/>
              <a:gd name="T1" fmla="*/ 0 h 12798"/>
              <a:gd name="T2" fmla="*/ 21194 w 21600"/>
              <a:gd name="T3" fmla="*/ 12798 h 12798"/>
              <a:gd name="T4" fmla="*/ 0 w 21600"/>
              <a:gd name="T5" fmla="*/ 8628 h 12798"/>
            </a:gdLst>
            <a:ahLst/>
            <a:cxnLst>
              <a:cxn ang="0">
                <a:pos x="T0" y="T1"/>
              </a:cxn>
              <a:cxn ang="0">
                <a:pos x="T2" y="T3"/>
              </a:cxn>
              <a:cxn ang="0">
                <a:pos x="T4" y="T5"/>
              </a:cxn>
            </a:cxnLst>
            <a:rect l="0" t="0" r="r" b="b"/>
            <a:pathLst>
              <a:path w="21600" h="12798" fill="none" extrusionOk="0">
                <a:moveTo>
                  <a:pt x="19801" y="0"/>
                </a:moveTo>
                <a:cubicBezTo>
                  <a:pt x="20987" y="2721"/>
                  <a:pt x="21600" y="5658"/>
                  <a:pt x="21600" y="8628"/>
                </a:cubicBezTo>
                <a:cubicBezTo>
                  <a:pt x="21600" y="10027"/>
                  <a:pt x="21463" y="11424"/>
                  <a:pt x="21193" y="12797"/>
                </a:cubicBezTo>
              </a:path>
              <a:path w="21600" h="12798" stroke="0" extrusionOk="0">
                <a:moveTo>
                  <a:pt x="19801" y="0"/>
                </a:moveTo>
                <a:cubicBezTo>
                  <a:pt x="20987" y="2721"/>
                  <a:pt x="21600" y="5658"/>
                  <a:pt x="21600" y="8628"/>
                </a:cubicBezTo>
                <a:cubicBezTo>
                  <a:pt x="21600" y="10027"/>
                  <a:pt x="21463" y="11424"/>
                  <a:pt x="21193" y="12797"/>
                </a:cubicBezTo>
                <a:lnTo>
                  <a:pt x="0" y="8628"/>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8"/>
          <p:cNvSpPr>
            <a:spLocks/>
          </p:cNvSpPr>
          <p:nvPr/>
        </p:nvSpPr>
        <p:spPr bwMode="auto">
          <a:xfrm>
            <a:off x="6577013" y="587375"/>
            <a:ext cx="87313" cy="125413"/>
          </a:xfrm>
          <a:custGeom>
            <a:avLst/>
            <a:gdLst>
              <a:gd name="T0" fmla="*/ 0 w 55"/>
              <a:gd name="T1" fmla="*/ 0 h 79"/>
              <a:gd name="T2" fmla="*/ 13 w 55"/>
              <a:gd name="T3" fmla="*/ 79 h 79"/>
              <a:gd name="T4" fmla="*/ 55 w 55"/>
              <a:gd name="T5" fmla="*/ 58 h 79"/>
              <a:gd name="T6" fmla="*/ 0 w 55"/>
              <a:gd name="T7" fmla="*/ 0 h 79"/>
            </a:gdLst>
            <a:ahLst/>
            <a:cxnLst>
              <a:cxn ang="0">
                <a:pos x="T0" y="T1"/>
              </a:cxn>
              <a:cxn ang="0">
                <a:pos x="T2" y="T3"/>
              </a:cxn>
              <a:cxn ang="0">
                <a:pos x="T4" y="T5"/>
              </a:cxn>
              <a:cxn ang="0">
                <a:pos x="T6" y="T7"/>
              </a:cxn>
            </a:cxnLst>
            <a:rect l="0" t="0" r="r" b="b"/>
            <a:pathLst>
              <a:path w="55" h="79">
                <a:moveTo>
                  <a:pt x="0" y="0"/>
                </a:moveTo>
                <a:lnTo>
                  <a:pt x="13" y="79"/>
                </a:lnTo>
                <a:lnTo>
                  <a:pt x="55" y="58"/>
                </a:lnTo>
                <a:lnTo>
                  <a:pt x="0"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Rectangle 179"/>
          <p:cNvSpPr>
            <a:spLocks noChangeArrowheads="1"/>
          </p:cNvSpPr>
          <p:nvPr/>
        </p:nvSpPr>
        <p:spPr bwMode="auto">
          <a:xfrm>
            <a:off x="6564313" y="712788"/>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9" name="Arc 180"/>
          <p:cNvSpPr>
            <a:spLocks/>
          </p:cNvSpPr>
          <p:nvPr/>
        </p:nvSpPr>
        <p:spPr bwMode="auto">
          <a:xfrm>
            <a:off x="4762500" y="1819275"/>
            <a:ext cx="1900238" cy="752475"/>
          </a:xfrm>
          <a:custGeom>
            <a:avLst/>
            <a:gdLst>
              <a:gd name="G0" fmla="+- 0 0 0"/>
              <a:gd name="G1" fmla="+- 0 0 0"/>
              <a:gd name="G2" fmla="+- 21600 0 0"/>
              <a:gd name="T0" fmla="*/ 21494 w 21494"/>
              <a:gd name="T1" fmla="*/ 2135 h 8509"/>
              <a:gd name="T2" fmla="*/ 19854 w 21494"/>
              <a:gd name="T3" fmla="*/ 8509 h 8509"/>
              <a:gd name="T4" fmla="*/ 0 w 21494"/>
              <a:gd name="T5" fmla="*/ 0 h 8509"/>
            </a:gdLst>
            <a:ahLst/>
            <a:cxnLst>
              <a:cxn ang="0">
                <a:pos x="T0" y="T1"/>
              </a:cxn>
              <a:cxn ang="0">
                <a:pos x="T2" y="T3"/>
              </a:cxn>
              <a:cxn ang="0">
                <a:pos x="T4" y="T5"/>
              </a:cxn>
            </a:cxnLst>
            <a:rect l="0" t="0" r="r" b="b"/>
            <a:pathLst>
              <a:path w="21494" h="8509" fill="none" extrusionOk="0">
                <a:moveTo>
                  <a:pt x="21494" y="2135"/>
                </a:moveTo>
                <a:cubicBezTo>
                  <a:pt x="21276" y="4330"/>
                  <a:pt x="20722" y="6480"/>
                  <a:pt x="19853" y="8508"/>
                </a:cubicBezTo>
              </a:path>
              <a:path w="21494" h="8509" stroke="0" extrusionOk="0">
                <a:moveTo>
                  <a:pt x="21494" y="2135"/>
                </a:moveTo>
                <a:cubicBezTo>
                  <a:pt x="21276" y="4330"/>
                  <a:pt x="20722" y="6480"/>
                  <a:pt x="19853" y="8508"/>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1"/>
          <p:cNvSpPr>
            <a:spLocks/>
          </p:cNvSpPr>
          <p:nvPr/>
        </p:nvSpPr>
        <p:spPr bwMode="auto">
          <a:xfrm>
            <a:off x="6630988" y="1887538"/>
            <a:ext cx="66675" cy="127000"/>
          </a:xfrm>
          <a:custGeom>
            <a:avLst/>
            <a:gdLst>
              <a:gd name="T0" fmla="*/ 25 w 42"/>
              <a:gd name="T1" fmla="*/ 0 h 80"/>
              <a:gd name="T2" fmla="*/ 0 w 42"/>
              <a:gd name="T3" fmla="*/ 76 h 80"/>
              <a:gd name="T4" fmla="*/ 42 w 42"/>
              <a:gd name="T5" fmla="*/ 80 h 80"/>
              <a:gd name="T6" fmla="*/ 25 w 42"/>
              <a:gd name="T7" fmla="*/ 0 h 80"/>
            </a:gdLst>
            <a:ahLst/>
            <a:cxnLst>
              <a:cxn ang="0">
                <a:pos x="T0" y="T1"/>
              </a:cxn>
              <a:cxn ang="0">
                <a:pos x="T2" y="T3"/>
              </a:cxn>
              <a:cxn ang="0">
                <a:pos x="T4" y="T5"/>
              </a:cxn>
              <a:cxn ang="0">
                <a:pos x="T6" y="T7"/>
              </a:cxn>
            </a:cxnLst>
            <a:rect l="0" t="0" r="r" b="b"/>
            <a:pathLst>
              <a:path w="42" h="80">
                <a:moveTo>
                  <a:pt x="25" y="0"/>
                </a:moveTo>
                <a:lnTo>
                  <a:pt x="0" y="76"/>
                </a:lnTo>
                <a:lnTo>
                  <a:pt x="42" y="80"/>
                </a:lnTo>
                <a:lnTo>
                  <a:pt x="25"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182"/>
          <p:cNvSpPr>
            <a:spLocks noChangeArrowheads="1"/>
          </p:cNvSpPr>
          <p:nvPr/>
        </p:nvSpPr>
        <p:spPr bwMode="auto">
          <a:xfrm>
            <a:off x="6524625" y="19875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2" name="Arc 183"/>
          <p:cNvSpPr>
            <a:spLocks/>
          </p:cNvSpPr>
          <p:nvPr/>
        </p:nvSpPr>
        <p:spPr bwMode="auto">
          <a:xfrm>
            <a:off x="4202113" y="142875"/>
            <a:ext cx="1790700" cy="2963863"/>
          </a:xfrm>
          <a:custGeom>
            <a:avLst/>
            <a:gdLst>
              <a:gd name="G0" fmla="+- 7514 0 0"/>
              <a:gd name="G1" fmla="+- 21600 0 0"/>
              <a:gd name="G2" fmla="+- 21600 0 0"/>
              <a:gd name="T0" fmla="*/ 0 w 13042"/>
              <a:gd name="T1" fmla="*/ 1349 h 21600"/>
              <a:gd name="T2" fmla="*/ 13042 w 13042"/>
              <a:gd name="T3" fmla="*/ 719 h 21600"/>
              <a:gd name="T4" fmla="*/ 7514 w 13042"/>
              <a:gd name="T5" fmla="*/ 21600 h 21600"/>
            </a:gdLst>
            <a:ahLst/>
            <a:cxnLst>
              <a:cxn ang="0">
                <a:pos x="T0" y="T1"/>
              </a:cxn>
              <a:cxn ang="0">
                <a:pos x="T2" y="T3"/>
              </a:cxn>
              <a:cxn ang="0">
                <a:pos x="T4" y="T5"/>
              </a:cxn>
            </a:cxnLst>
            <a:rect l="0" t="0" r="r" b="b"/>
            <a:pathLst>
              <a:path w="13042" h="21600" fill="none" extrusionOk="0">
                <a:moveTo>
                  <a:pt x="0" y="1349"/>
                </a:moveTo>
                <a:cubicBezTo>
                  <a:pt x="2404" y="456"/>
                  <a:pt x="4949" y="0"/>
                  <a:pt x="7514" y="0"/>
                </a:cubicBezTo>
                <a:cubicBezTo>
                  <a:pt x="9379" y="0"/>
                  <a:pt x="11238" y="241"/>
                  <a:pt x="13041" y="719"/>
                </a:cubicBezTo>
              </a:path>
              <a:path w="13042" h="21600" stroke="0" extrusionOk="0">
                <a:moveTo>
                  <a:pt x="0" y="1349"/>
                </a:moveTo>
                <a:cubicBezTo>
                  <a:pt x="2404" y="456"/>
                  <a:pt x="4949" y="0"/>
                  <a:pt x="7514" y="0"/>
                </a:cubicBezTo>
                <a:cubicBezTo>
                  <a:pt x="9379" y="0"/>
                  <a:pt x="11238" y="241"/>
                  <a:pt x="13041" y="719"/>
                </a:cubicBezTo>
                <a:lnTo>
                  <a:pt x="7514" y="2160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4"/>
          <p:cNvSpPr>
            <a:spLocks/>
          </p:cNvSpPr>
          <p:nvPr/>
        </p:nvSpPr>
        <p:spPr bwMode="auto">
          <a:xfrm>
            <a:off x="4087813" y="288925"/>
            <a:ext cx="125413" cy="85725"/>
          </a:xfrm>
          <a:custGeom>
            <a:avLst/>
            <a:gdLst>
              <a:gd name="T0" fmla="*/ 0 w 79"/>
              <a:gd name="T1" fmla="*/ 54 h 54"/>
              <a:gd name="T2" fmla="*/ 79 w 79"/>
              <a:gd name="T3" fmla="*/ 41 h 54"/>
              <a:gd name="T4" fmla="*/ 63 w 79"/>
              <a:gd name="T5" fmla="*/ 0 h 54"/>
              <a:gd name="T6" fmla="*/ 0 w 79"/>
              <a:gd name="T7" fmla="*/ 54 h 54"/>
            </a:gdLst>
            <a:ahLst/>
            <a:cxnLst>
              <a:cxn ang="0">
                <a:pos x="T0" y="T1"/>
              </a:cxn>
              <a:cxn ang="0">
                <a:pos x="T2" y="T3"/>
              </a:cxn>
              <a:cxn ang="0">
                <a:pos x="T4" y="T5"/>
              </a:cxn>
              <a:cxn ang="0">
                <a:pos x="T6" y="T7"/>
              </a:cxn>
            </a:cxnLst>
            <a:rect l="0" t="0" r="r" b="b"/>
            <a:pathLst>
              <a:path w="79" h="54">
                <a:moveTo>
                  <a:pt x="0" y="54"/>
                </a:moveTo>
                <a:lnTo>
                  <a:pt x="79" y="41"/>
                </a:lnTo>
                <a:lnTo>
                  <a:pt x="63" y="0"/>
                </a:lnTo>
                <a:lnTo>
                  <a:pt x="0" y="54"/>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74"/>
          <p:cNvSpPr>
            <a:spLocks/>
          </p:cNvSpPr>
          <p:nvPr/>
        </p:nvSpPr>
        <p:spPr bwMode="auto">
          <a:xfrm>
            <a:off x="2581275" y="3341688"/>
            <a:ext cx="52388" cy="93663"/>
          </a:xfrm>
          <a:custGeom>
            <a:avLst/>
            <a:gdLst>
              <a:gd name="T0" fmla="*/ 16 w 33"/>
              <a:gd name="T1" fmla="*/ 0 h 59"/>
              <a:gd name="T2" fmla="*/ 0 w 33"/>
              <a:gd name="T3" fmla="*/ 59 h 59"/>
              <a:gd name="T4" fmla="*/ 33 w 33"/>
              <a:gd name="T5" fmla="*/ 59 h 59"/>
              <a:gd name="T6" fmla="*/ 16 w 33"/>
              <a:gd name="T7" fmla="*/ 0 h 59"/>
            </a:gdLst>
            <a:ahLst/>
            <a:cxnLst>
              <a:cxn ang="0">
                <a:pos x="T0" y="T1"/>
              </a:cxn>
              <a:cxn ang="0">
                <a:pos x="T2" y="T3"/>
              </a:cxn>
              <a:cxn ang="0">
                <a:pos x="T4" y="T5"/>
              </a:cxn>
              <a:cxn ang="0">
                <a:pos x="T6" y="T7"/>
              </a:cxn>
            </a:cxnLst>
            <a:rect l="0" t="0" r="r" b="b"/>
            <a:pathLst>
              <a:path w="33" h="59">
                <a:moveTo>
                  <a:pt x="16" y="0"/>
                </a:moveTo>
                <a:lnTo>
                  <a:pt x="0" y="59"/>
                </a:lnTo>
                <a:lnTo>
                  <a:pt x="33" y="59"/>
                </a:lnTo>
                <a:lnTo>
                  <a:pt x="16"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185"/>
          <p:cNvSpPr>
            <a:spLocks noChangeArrowheads="1"/>
          </p:cNvSpPr>
          <p:nvPr/>
        </p:nvSpPr>
        <p:spPr bwMode="auto">
          <a:xfrm>
            <a:off x="4532313" y="14922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99CCFF"/>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1" name="Rectangle 22"/>
          <p:cNvSpPr>
            <a:spLocks noChangeArrowheads="1"/>
          </p:cNvSpPr>
          <p:nvPr/>
        </p:nvSpPr>
        <p:spPr bwMode="auto">
          <a:xfrm>
            <a:off x="3436938" y="3043238"/>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6" name="Rectangle 23"/>
          <p:cNvSpPr>
            <a:spLocks noChangeArrowheads="1"/>
          </p:cNvSpPr>
          <p:nvPr/>
        </p:nvSpPr>
        <p:spPr bwMode="auto">
          <a:xfrm>
            <a:off x="3011488" y="3228975"/>
            <a:ext cx="1692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Contributions Under $200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7" name="Rectangle 26"/>
          <p:cNvSpPr>
            <a:spLocks noChangeArrowheads="1"/>
          </p:cNvSpPr>
          <p:nvPr/>
        </p:nvSpPr>
        <p:spPr bwMode="auto">
          <a:xfrm>
            <a:off x="2971800" y="1981200"/>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8" name="Rectangle 27"/>
          <p:cNvSpPr>
            <a:spLocks noChangeArrowheads="1"/>
          </p:cNvSpPr>
          <p:nvPr/>
        </p:nvSpPr>
        <p:spPr bwMode="auto">
          <a:xfrm>
            <a:off x="2746375" y="2166938"/>
            <a:ext cx="13081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Political Investment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9" name="Arc 126"/>
          <p:cNvSpPr>
            <a:spLocks/>
          </p:cNvSpPr>
          <p:nvPr/>
        </p:nvSpPr>
        <p:spPr bwMode="auto">
          <a:xfrm>
            <a:off x="3357563" y="3446463"/>
            <a:ext cx="674688" cy="623888"/>
          </a:xfrm>
          <a:custGeom>
            <a:avLst/>
            <a:gdLst>
              <a:gd name="G0" fmla="+- 21600 0 0"/>
              <a:gd name="G1" fmla="+- 13580 0 0"/>
              <a:gd name="G2" fmla="+- 21600 0 0"/>
              <a:gd name="T0" fmla="*/ 976 w 21600"/>
              <a:gd name="T1" fmla="*/ 20000 h 20000"/>
              <a:gd name="T2" fmla="*/ 4803 w 21600"/>
              <a:gd name="T3" fmla="*/ 0 h 20000"/>
              <a:gd name="T4" fmla="*/ 21600 w 21600"/>
              <a:gd name="T5" fmla="*/ 13580 h 20000"/>
            </a:gdLst>
            <a:ahLst/>
            <a:cxnLst>
              <a:cxn ang="0">
                <a:pos x="T0" y="T1"/>
              </a:cxn>
              <a:cxn ang="0">
                <a:pos x="T2" y="T3"/>
              </a:cxn>
              <a:cxn ang="0">
                <a:pos x="T4" y="T5"/>
              </a:cxn>
            </a:cxnLst>
            <a:rect l="0" t="0" r="r" b="b"/>
            <a:pathLst>
              <a:path w="21600" h="20000" fill="none" extrusionOk="0">
                <a:moveTo>
                  <a:pt x="976" y="19999"/>
                </a:moveTo>
                <a:cubicBezTo>
                  <a:pt x="329" y="17921"/>
                  <a:pt x="0" y="15756"/>
                  <a:pt x="0" y="13580"/>
                </a:cubicBezTo>
                <a:cubicBezTo>
                  <a:pt x="0" y="8637"/>
                  <a:pt x="1695" y="3843"/>
                  <a:pt x="4802" y="-1"/>
                </a:cubicBezTo>
              </a:path>
              <a:path w="21600" h="20000" stroke="0" extrusionOk="0">
                <a:moveTo>
                  <a:pt x="976" y="19999"/>
                </a:moveTo>
                <a:cubicBezTo>
                  <a:pt x="329" y="17921"/>
                  <a:pt x="0" y="15756"/>
                  <a:pt x="0" y="13580"/>
                </a:cubicBezTo>
                <a:cubicBezTo>
                  <a:pt x="0" y="8637"/>
                  <a:pt x="1695" y="3843"/>
                  <a:pt x="4802" y="-1"/>
                </a:cubicBezTo>
                <a:lnTo>
                  <a:pt x="21600" y="1358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7"/>
          <p:cNvSpPr>
            <a:spLocks/>
          </p:cNvSpPr>
          <p:nvPr/>
        </p:nvSpPr>
        <p:spPr bwMode="auto">
          <a:xfrm>
            <a:off x="3351213" y="4059238"/>
            <a:ext cx="85725" cy="131763"/>
          </a:xfrm>
          <a:custGeom>
            <a:avLst/>
            <a:gdLst>
              <a:gd name="T0" fmla="*/ 54 w 54"/>
              <a:gd name="T1" fmla="*/ 83 h 83"/>
              <a:gd name="T2" fmla="*/ 42 w 54"/>
              <a:gd name="T3" fmla="*/ 0 h 83"/>
              <a:gd name="T4" fmla="*/ 0 w 54"/>
              <a:gd name="T5" fmla="*/ 16 h 83"/>
              <a:gd name="T6" fmla="*/ 54 w 54"/>
              <a:gd name="T7" fmla="*/ 83 h 83"/>
            </a:gdLst>
            <a:ahLst/>
            <a:cxnLst>
              <a:cxn ang="0">
                <a:pos x="T0" y="T1"/>
              </a:cxn>
              <a:cxn ang="0">
                <a:pos x="T2" y="T3"/>
              </a:cxn>
              <a:cxn ang="0">
                <a:pos x="T4" y="T5"/>
              </a:cxn>
              <a:cxn ang="0">
                <a:pos x="T6" y="T7"/>
              </a:cxn>
            </a:cxnLst>
            <a:rect l="0" t="0" r="r" b="b"/>
            <a:pathLst>
              <a:path w="54" h="83">
                <a:moveTo>
                  <a:pt x="54" y="83"/>
                </a:moveTo>
                <a:lnTo>
                  <a:pt x="42" y="0"/>
                </a:lnTo>
                <a:lnTo>
                  <a:pt x="0" y="16"/>
                </a:lnTo>
                <a:lnTo>
                  <a:pt x="54" y="83"/>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128"/>
          <p:cNvSpPr>
            <a:spLocks noChangeArrowheads="1"/>
          </p:cNvSpPr>
          <p:nvPr/>
        </p:nvSpPr>
        <p:spPr bwMode="auto">
          <a:xfrm>
            <a:off x="3403600" y="370681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2" name="Arc 129"/>
          <p:cNvSpPr>
            <a:spLocks/>
          </p:cNvSpPr>
          <p:nvPr/>
        </p:nvSpPr>
        <p:spPr bwMode="auto">
          <a:xfrm>
            <a:off x="3297238" y="2379663"/>
            <a:ext cx="808038" cy="523875"/>
          </a:xfrm>
          <a:custGeom>
            <a:avLst/>
            <a:gdLst>
              <a:gd name="G0" fmla="+- 21600 0 0"/>
              <a:gd name="G1" fmla="+- 2383 0 0"/>
              <a:gd name="G2" fmla="+- 21600 0 0"/>
              <a:gd name="T0" fmla="*/ 3401 w 21600"/>
              <a:gd name="T1" fmla="*/ 14018 h 14018"/>
              <a:gd name="T2" fmla="*/ 132 w 21600"/>
              <a:gd name="T3" fmla="*/ 0 h 14018"/>
              <a:gd name="T4" fmla="*/ 21600 w 21600"/>
              <a:gd name="T5" fmla="*/ 2383 h 14018"/>
            </a:gdLst>
            <a:ahLst/>
            <a:cxnLst>
              <a:cxn ang="0">
                <a:pos x="T0" y="T1"/>
              </a:cxn>
              <a:cxn ang="0">
                <a:pos x="T2" y="T3"/>
              </a:cxn>
              <a:cxn ang="0">
                <a:pos x="T4" y="T5"/>
              </a:cxn>
            </a:cxnLst>
            <a:rect l="0" t="0" r="r" b="b"/>
            <a:pathLst>
              <a:path w="21600" h="14018" fill="none" extrusionOk="0">
                <a:moveTo>
                  <a:pt x="3401" y="14017"/>
                </a:moveTo>
                <a:cubicBezTo>
                  <a:pt x="1180" y="10543"/>
                  <a:pt x="0" y="6506"/>
                  <a:pt x="0" y="2383"/>
                </a:cubicBezTo>
                <a:cubicBezTo>
                  <a:pt x="0" y="1586"/>
                  <a:pt x="44" y="791"/>
                  <a:pt x="131" y="-1"/>
                </a:cubicBezTo>
              </a:path>
              <a:path w="21600" h="14018" stroke="0" extrusionOk="0">
                <a:moveTo>
                  <a:pt x="3401" y="14017"/>
                </a:moveTo>
                <a:cubicBezTo>
                  <a:pt x="1180" y="10543"/>
                  <a:pt x="0" y="6506"/>
                  <a:pt x="0" y="2383"/>
                </a:cubicBezTo>
                <a:cubicBezTo>
                  <a:pt x="0" y="1586"/>
                  <a:pt x="44" y="791"/>
                  <a:pt x="131" y="-1"/>
                </a:cubicBezTo>
                <a:lnTo>
                  <a:pt x="21600" y="238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0"/>
          <p:cNvSpPr>
            <a:spLocks/>
          </p:cNvSpPr>
          <p:nvPr/>
        </p:nvSpPr>
        <p:spPr bwMode="auto">
          <a:xfrm>
            <a:off x="3397250" y="2884488"/>
            <a:ext cx="106363" cy="125413"/>
          </a:xfrm>
          <a:custGeom>
            <a:avLst/>
            <a:gdLst>
              <a:gd name="T0" fmla="*/ 67 w 67"/>
              <a:gd name="T1" fmla="*/ 79 h 79"/>
              <a:gd name="T2" fmla="*/ 33 w 67"/>
              <a:gd name="T3" fmla="*/ 0 h 79"/>
              <a:gd name="T4" fmla="*/ 0 w 67"/>
              <a:gd name="T5" fmla="*/ 29 h 79"/>
              <a:gd name="T6" fmla="*/ 67 w 67"/>
              <a:gd name="T7" fmla="*/ 79 h 79"/>
            </a:gdLst>
            <a:ahLst/>
            <a:cxnLst>
              <a:cxn ang="0">
                <a:pos x="T0" y="T1"/>
              </a:cxn>
              <a:cxn ang="0">
                <a:pos x="T2" y="T3"/>
              </a:cxn>
              <a:cxn ang="0">
                <a:pos x="T4" y="T5"/>
              </a:cxn>
              <a:cxn ang="0">
                <a:pos x="T6" y="T7"/>
              </a:cxn>
            </a:cxnLst>
            <a:rect l="0" t="0" r="r" b="b"/>
            <a:pathLst>
              <a:path w="67" h="79">
                <a:moveTo>
                  <a:pt x="67" y="79"/>
                </a:moveTo>
                <a:lnTo>
                  <a:pt x="33" y="0"/>
                </a:lnTo>
                <a:lnTo>
                  <a:pt x="0" y="29"/>
                </a:lnTo>
                <a:lnTo>
                  <a:pt x="67" y="7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Rectangle 131"/>
          <p:cNvSpPr>
            <a:spLocks noChangeArrowheads="1"/>
          </p:cNvSpPr>
          <p:nvPr/>
        </p:nvSpPr>
        <p:spPr bwMode="auto">
          <a:xfrm>
            <a:off x="3357563" y="25114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5" name="Arc 189"/>
          <p:cNvSpPr>
            <a:spLocks/>
          </p:cNvSpPr>
          <p:nvPr/>
        </p:nvSpPr>
        <p:spPr bwMode="auto">
          <a:xfrm>
            <a:off x="4003675" y="2468563"/>
            <a:ext cx="996950" cy="1331913"/>
          </a:xfrm>
          <a:custGeom>
            <a:avLst/>
            <a:gdLst>
              <a:gd name="G0" fmla="+- 15420 0 0"/>
              <a:gd name="G1" fmla="+- 0 0 0"/>
              <a:gd name="G2" fmla="+- 21600 0 0"/>
              <a:gd name="T0" fmla="*/ 8920 w 15420"/>
              <a:gd name="T1" fmla="*/ 20599 h 20599"/>
              <a:gd name="T2" fmla="*/ 0 w 15420"/>
              <a:gd name="T3" fmla="*/ 15126 h 20599"/>
              <a:gd name="T4" fmla="*/ 15420 w 15420"/>
              <a:gd name="T5" fmla="*/ 0 h 20599"/>
            </a:gdLst>
            <a:ahLst/>
            <a:cxnLst>
              <a:cxn ang="0">
                <a:pos x="T0" y="T1"/>
              </a:cxn>
              <a:cxn ang="0">
                <a:pos x="T2" y="T3"/>
              </a:cxn>
              <a:cxn ang="0">
                <a:pos x="T4" y="T5"/>
              </a:cxn>
            </a:cxnLst>
            <a:rect l="0" t="0" r="r" b="b"/>
            <a:pathLst>
              <a:path w="15420" h="20599" fill="none" extrusionOk="0">
                <a:moveTo>
                  <a:pt x="8920" y="20598"/>
                </a:moveTo>
                <a:cubicBezTo>
                  <a:pt x="5543" y="19533"/>
                  <a:pt x="2479" y="17653"/>
                  <a:pt x="0" y="15125"/>
                </a:cubicBezTo>
              </a:path>
              <a:path w="15420" h="20599" stroke="0" extrusionOk="0">
                <a:moveTo>
                  <a:pt x="8920" y="20598"/>
                </a:moveTo>
                <a:cubicBezTo>
                  <a:pt x="5543" y="19533"/>
                  <a:pt x="2479" y="17653"/>
                  <a:pt x="0" y="15125"/>
                </a:cubicBezTo>
                <a:lnTo>
                  <a:pt x="1542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190"/>
          <p:cNvSpPr>
            <a:spLocks/>
          </p:cNvSpPr>
          <p:nvPr/>
        </p:nvSpPr>
        <p:spPr bwMode="auto">
          <a:xfrm>
            <a:off x="4572000" y="3767138"/>
            <a:ext cx="133350" cy="73025"/>
          </a:xfrm>
          <a:custGeom>
            <a:avLst/>
            <a:gdLst>
              <a:gd name="T0" fmla="*/ 84 w 84"/>
              <a:gd name="T1" fmla="*/ 46 h 46"/>
              <a:gd name="T2" fmla="*/ 9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9" y="0"/>
                </a:lnTo>
                <a:lnTo>
                  <a:pt x="0" y="46"/>
                </a:lnTo>
                <a:lnTo>
                  <a:pt x="84" y="46"/>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Rectangle 191"/>
          <p:cNvSpPr>
            <a:spLocks noChangeArrowheads="1"/>
          </p:cNvSpPr>
          <p:nvPr/>
        </p:nvSpPr>
        <p:spPr bwMode="auto">
          <a:xfrm>
            <a:off x="4440238" y="35210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798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a/a0/Statue_in_Minute_Man_National_Historical_Park.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90638"/>
      </p:ext>
    </p:extLst>
  </p:cSld>
  <p:clrMapOvr>
    <a:masterClrMapping/>
  </p:clrMapOvr>
  <p:transition>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Favorable</a:t>
            </a:r>
            <a:endParaRPr kumimoji="0" lang="en-US" altLang="en-US" sz="1800" b="0" i="0" u="none" strike="noStrike" cap="none" normalizeH="0" baseline="0" dirty="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32"/>
          <p:cNvSpPr>
            <a:spLocks noChangeArrowheads="1"/>
          </p:cNvSpPr>
          <p:nvPr/>
        </p:nvSpPr>
        <p:spPr bwMode="auto">
          <a:xfrm>
            <a:off x="6862763" y="3128963"/>
            <a:ext cx="826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Transparency</a:t>
            </a:r>
            <a:endParaRPr kumimoji="0" lang="en-US" altLang="en-US" sz="1800" b="0" i="0" u="none" strike="noStrike" cap="none" normalizeH="0" baseline="0" smtClean="0">
              <a:ln>
                <a:noFill/>
              </a:ln>
              <a:solidFill>
                <a:schemeClr val="bg1">
                  <a:lumMod val="65000"/>
                </a:schemeClr>
              </a:solidFill>
              <a:effectLst/>
            </a:endParaRPr>
          </a:p>
        </p:txBody>
      </p:sp>
      <p:sp>
        <p:nvSpPr>
          <p:cNvPr id="47" name="Rectangle 33"/>
          <p:cNvSpPr>
            <a:spLocks noChangeArrowheads="1"/>
          </p:cNvSpPr>
          <p:nvPr/>
        </p:nvSpPr>
        <p:spPr bwMode="auto">
          <a:xfrm>
            <a:off x="6802438" y="3314700"/>
            <a:ext cx="943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bg1">
                  <a:lumMod val="65000"/>
                </a:schemeClr>
              </a:solidFill>
              <a:effectLst/>
            </a:endParaRPr>
          </a:p>
        </p:txBody>
      </p:sp>
      <p:sp>
        <p:nvSpPr>
          <p:cNvPr id="48" name="Rectangle 34"/>
          <p:cNvSpPr>
            <a:spLocks noChangeArrowheads="1"/>
          </p:cNvSpPr>
          <p:nvPr/>
        </p:nvSpPr>
        <p:spPr bwMode="auto">
          <a:xfrm>
            <a:off x="7720013" y="3733800"/>
            <a:ext cx="6587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Registered</a:t>
            </a:r>
            <a:endParaRPr kumimoji="0" lang="en-US" altLang="en-US" sz="1800" b="0" i="0" u="none" strike="noStrike" cap="none" normalizeH="0" baseline="0" smtClean="0">
              <a:ln>
                <a:noFill/>
              </a:ln>
              <a:solidFill>
                <a:schemeClr val="bg1">
                  <a:lumMod val="65000"/>
                </a:schemeClr>
              </a:solidFill>
              <a:effectLst/>
            </a:endParaRPr>
          </a:p>
        </p:txBody>
      </p:sp>
      <p:sp>
        <p:nvSpPr>
          <p:cNvPr id="49" name="Rectangle 35"/>
          <p:cNvSpPr>
            <a:spLocks noChangeArrowheads="1"/>
          </p:cNvSpPr>
          <p:nvPr/>
        </p:nvSpPr>
        <p:spPr bwMode="auto">
          <a:xfrm>
            <a:off x="7751763" y="3919538"/>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50" name="Rectangle 36"/>
          <p:cNvSpPr>
            <a:spLocks noChangeArrowheads="1"/>
          </p:cNvSpPr>
          <p:nvPr/>
        </p:nvSpPr>
        <p:spPr bwMode="auto">
          <a:xfrm>
            <a:off x="6026150" y="3879850"/>
            <a:ext cx="1103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bg1">
                  <a:lumMod val="65000"/>
                </a:schemeClr>
              </a:solidFill>
              <a:effectLst/>
            </a:endParaRPr>
          </a:p>
        </p:txBody>
      </p:sp>
      <p:sp>
        <p:nvSpPr>
          <p:cNvPr id="51" name="Rectangle 37"/>
          <p:cNvSpPr>
            <a:spLocks noChangeArrowheads="1"/>
          </p:cNvSpPr>
          <p:nvPr/>
        </p:nvSpPr>
        <p:spPr bwMode="auto">
          <a:xfrm>
            <a:off x="6218238" y="4025900"/>
            <a:ext cx="715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of lobbyists</a:t>
            </a:r>
            <a:endParaRPr kumimoji="0" lang="en-US" altLang="en-US" sz="1800" b="0" i="0" u="none" strike="noStrike" cap="none" normalizeH="0" baseline="0" smtClean="0">
              <a:ln>
                <a:noFill/>
              </a:ln>
              <a:solidFill>
                <a:schemeClr val="bg1">
                  <a:lumMod val="65000"/>
                </a:schemeClr>
              </a:solidFill>
              <a:effectLst/>
            </a:endParaRPr>
          </a:p>
        </p:txBody>
      </p:sp>
      <p:sp>
        <p:nvSpPr>
          <p:cNvPr id="52" name="Rectangle 38"/>
          <p:cNvSpPr>
            <a:spLocks noChangeArrowheads="1"/>
          </p:cNvSpPr>
          <p:nvPr/>
        </p:nvSpPr>
        <p:spPr bwMode="auto">
          <a:xfrm>
            <a:off x="6577013" y="4762500"/>
            <a:ext cx="829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bg1">
                  <a:lumMod val="65000"/>
                </a:schemeClr>
              </a:solidFill>
              <a:effectLst/>
            </a:endParaRPr>
          </a:p>
        </p:txBody>
      </p:sp>
      <p:sp>
        <p:nvSpPr>
          <p:cNvPr id="55" name="Rectangle 41"/>
          <p:cNvSpPr>
            <a:spLocks noChangeArrowheads="1"/>
          </p:cNvSpPr>
          <p:nvPr/>
        </p:nvSpPr>
        <p:spPr bwMode="auto">
          <a:xfrm>
            <a:off x="6503988" y="5772150"/>
            <a:ext cx="114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bg1">
                  <a:lumMod val="65000"/>
                </a:schemeClr>
              </a:solidFill>
              <a:effectLst/>
            </a:endParaRPr>
          </a:p>
        </p:txBody>
      </p:sp>
      <p:sp>
        <p:nvSpPr>
          <p:cNvPr id="56" name="Rectangle 42"/>
          <p:cNvSpPr>
            <a:spLocks noChangeArrowheads="1"/>
          </p:cNvSpPr>
          <p:nvPr/>
        </p:nvSpPr>
        <p:spPr bwMode="auto">
          <a:xfrm>
            <a:off x="6457950" y="5930900"/>
            <a:ext cx="1245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bg1">
                  <a:lumMod val="65000"/>
                </a:schemeClr>
              </a:solidFill>
              <a:effectLst/>
            </a:endParaRPr>
          </a:p>
        </p:txBody>
      </p:sp>
      <p:sp>
        <p:nvSpPr>
          <p:cNvPr id="57"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58"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59"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60" name="Rectangle 46"/>
          <p:cNvSpPr>
            <a:spLocks noChangeArrowheads="1"/>
          </p:cNvSpPr>
          <p:nvPr/>
        </p:nvSpPr>
        <p:spPr bwMode="auto">
          <a:xfrm>
            <a:off x="8442325" y="4710113"/>
            <a:ext cx="912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bg1">
                  <a:lumMod val="65000"/>
                </a:schemeClr>
              </a:solidFill>
              <a:effectLst/>
            </a:endParaRPr>
          </a:p>
        </p:txBody>
      </p:sp>
      <p:sp>
        <p:nvSpPr>
          <p:cNvPr id="61" name="Rectangle 47"/>
          <p:cNvSpPr>
            <a:spLocks noChangeArrowheads="1"/>
          </p:cNvSpPr>
          <p:nvPr/>
        </p:nvSpPr>
        <p:spPr bwMode="auto">
          <a:xfrm>
            <a:off x="8515350" y="4895850"/>
            <a:ext cx="778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on Lobbyists</a:t>
            </a:r>
            <a:endParaRPr kumimoji="0" lang="en-US" altLang="en-US" sz="1800" b="0" i="0" u="none" strike="noStrike" cap="none" normalizeH="0" baseline="0" smtClean="0">
              <a:ln>
                <a:noFill/>
              </a:ln>
              <a:solidFill>
                <a:schemeClr val="bg1">
                  <a:lumMod val="65000"/>
                </a:schemeClr>
              </a:solidFill>
              <a:effectLst/>
            </a:endParaRPr>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3" name="Rectangle 59"/>
          <p:cNvSpPr>
            <a:spLocks noChangeArrowheads="1"/>
          </p:cNvSpPr>
          <p:nvPr/>
        </p:nvSpPr>
        <p:spPr bwMode="auto">
          <a:xfrm>
            <a:off x="7712075" y="53736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B</a:t>
            </a:r>
            <a:endParaRPr kumimoji="0" lang="en-US" altLang="en-US" sz="1800" b="0" i="0" u="none" strike="noStrike" cap="none" normalizeH="0" baseline="0" dirty="0" smtClean="0">
              <a:ln>
                <a:noFill/>
              </a:ln>
              <a:solidFill>
                <a:schemeClr val="bg1">
                  <a:lumMod val="65000"/>
                </a:schemeClr>
              </a:solidFill>
              <a:effectLst/>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1" name="Rectangle 67"/>
          <p:cNvSpPr>
            <a:spLocks noChangeArrowheads="1"/>
          </p:cNvSpPr>
          <p:nvPr/>
        </p:nvSpPr>
        <p:spPr bwMode="auto">
          <a:xfrm>
            <a:off x="8091488" y="27908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2270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bg1">
                  <a:lumMod val="65000"/>
                </a:schemeClr>
              </a:solidFill>
              <a:effectLst/>
            </a:endParaRPr>
          </a:p>
        </p:txBody>
      </p:sp>
      <p:sp>
        <p:nvSpPr>
          <p:cNvPr id="97" name="Rectangle 83"/>
          <p:cNvSpPr>
            <a:spLocks noChangeArrowheads="1"/>
          </p:cNvSpPr>
          <p:nvPr/>
        </p:nvSpPr>
        <p:spPr bwMode="auto">
          <a:xfrm>
            <a:off x="7964488" y="2498725"/>
            <a:ext cx="420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Loops</a:t>
            </a:r>
            <a:endParaRPr kumimoji="0" lang="en-US" altLang="en-US" sz="1800" b="0" i="0" u="none" strike="noStrike" cap="none" normalizeH="0" baseline="0" smtClean="0">
              <a:ln>
                <a:noFill/>
              </a:ln>
              <a:solidFill>
                <a:schemeClr val="bg1">
                  <a:lumMod val="65000"/>
                </a:schemeClr>
              </a:solidFill>
              <a:effectLst/>
            </a:endParaRPr>
          </a:p>
        </p:txBody>
      </p:sp>
      <p:sp>
        <p:nvSpPr>
          <p:cNvPr id="98" name="Rectangle 84"/>
          <p:cNvSpPr>
            <a:spLocks noChangeArrowheads="1"/>
          </p:cNvSpPr>
          <p:nvPr/>
        </p:nvSpPr>
        <p:spPr bwMode="auto">
          <a:xfrm>
            <a:off x="7546975" y="4848225"/>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bg1">
                  <a:lumMod val="65000"/>
                </a:schemeClr>
              </a:solidFill>
              <a:effectLst/>
            </a:endParaRPr>
          </a:p>
        </p:txBody>
      </p:sp>
      <p:sp>
        <p:nvSpPr>
          <p:cNvPr id="99" name="Rectangle 85"/>
          <p:cNvSpPr>
            <a:spLocks noChangeArrowheads="1"/>
          </p:cNvSpPr>
          <p:nvPr/>
        </p:nvSpPr>
        <p:spPr bwMode="auto">
          <a:xfrm>
            <a:off x="7480300" y="5060950"/>
            <a:ext cx="67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108"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109"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1"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0"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3" name="Rectangle 149"/>
          <p:cNvSpPr>
            <a:spLocks noChangeArrowheads="1"/>
          </p:cNvSpPr>
          <p:nvPr/>
        </p:nvSpPr>
        <p:spPr bwMode="auto">
          <a:xfrm>
            <a:off x="8018463" y="313690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6"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9" name="Rectangle 155"/>
          <p:cNvSpPr>
            <a:spLocks noChangeArrowheads="1"/>
          </p:cNvSpPr>
          <p:nvPr/>
        </p:nvSpPr>
        <p:spPr bwMode="auto">
          <a:xfrm>
            <a:off x="8801100" y="42449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2" name="Rectangle 158"/>
          <p:cNvSpPr>
            <a:spLocks noChangeArrowheads="1"/>
          </p:cNvSpPr>
          <p:nvPr/>
        </p:nvSpPr>
        <p:spPr bwMode="auto">
          <a:xfrm>
            <a:off x="7281863" y="38004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5" name="Rectangle 161"/>
          <p:cNvSpPr>
            <a:spLocks noChangeArrowheads="1"/>
          </p:cNvSpPr>
          <p:nvPr/>
        </p:nvSpPr>
        <p:spPr bwMode="auto">
          <a:xfrm>
            <a:off x="6332538" y="4344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8" name="Rectangle 164"/>
          <p:cNvSpPr>
            <a:spLocks noChangeArrowheads="1"/>
          </p:cNvSpPr>
          <p:nvPr/>
        </p:nvSpPr>
        <p:spPr bwMode="auto">
          <a:xfrm>
            <a:off x="6750050" y="51482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1" name="Rectangle 167"/>
          <p:cNvSpPr>
            <a:spLocks noChangeArrowheads="1"/>
          </p:cNvSpPr>
          <p:nvPr/>
        </p:nvSpPr>
        <p:spPr bwMode="auto">
          <a:xfrm>
            <a:off x="8243888" y="4364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1" name="Rectangle 197"/>
          <p:cNvSpPr>
            <a:spLocks noChangeArrowheads="1"/>
          </p:cNvSpPr>
          <p:nvPr/>
        </p:nvSpPr>
        <p:spPr bwMode="auto">
          <a:xfrm>
            <a:off x="6737350" y="43243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4" name="Rectangle 200"/>
          <p:cNvSpPr>
            <a:spLocks noChangeArrowheads="1"/>
          </p:cNvSpPr>
          <p:nvPr/>
        </p:nvSpPr>
        <p:spPr bwMode="auto">
          <a:xfrm>
            <a:off x="8396288" y="534670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9" name="Rectangle 207"/>
          <p:cNvSpPr>
            <a:spLocks noChangeArrowheads="1"/>
          </p:cNvSpPr>
          <p:nvPr/>
        </p:nvSpPr>
        <p:spPr bwMode="auto">
          <a:xfrm>
            <a:off x="5973763" y="35877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17"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smtClean="0">
              <a:ln>
                <a:noFill/>
              </a:ln>
              <a:solidFill>
                <a:schemeClr val="bg1">
                  <a:lumMod val="65000"/>
                </a:schemeClr>
              </a:solidFill>
              <a:effectLst/>
            </a:endParaRPr>
          </a:p>
        </p:txBody>
      </p:sp>
      <p:sp>
        <p:nvSpPr>
          <p:cNvPr id="18"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43"/>
          <p:cNvSpPr>
            <a:spLocks noChangeArrowheads="1"/>
          </p:cNvSpPr>
          <p:nvPr/>
        </p:nvSpPr>
        <p:spPr bwMode="auto">
          <a:xfrm>
            <a:off x="9299575" y="18748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4"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Rectangle 20"/>
          <p:cNvSpPr>
            <a:spLocks noChangeArrowheads="1"/>
          </p:cNvSpPr>
          <p:nvPr/>
        </p:nvSpPr>
        <p:spPr bwMode="auto">
          <a:xfrm>
            <a:off x="2905125" y="4191000"/>
            <a:ext cx="1441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Contributions 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21"/>
          <p:cNvSpPr>
            <a:spLocks noChangeArrowheads="1"/>
          </p:cNvSpPr>
          <p:nvPr/>
        </p:nvSpPr>
        <p:spPr bwMode="auto">
          <a:xfrm>
            <a:off x="2971800" y="4364038"/>
            <a:ext cx="1301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Winning Campaigns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9"/>
          <p:cNvSpPr>
            <a:spLocks noChangeArrowheads="1"/>
          </p:cNvSpPr>
          <p:nvPr/>
        </p:nvSpPr>
        <p:spPr bwMode="auto">
          <a:xfrm>
            <a:off x="1279525" y="5060950"/>
            <a:ext cx="1295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Expected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40"/>
          <p:cNvSpPr>
            <a:spLocks noChangeArrowheads="1"/>
          </p:cNvSpPr>
          <p:nvPr/>
        </p:nvSpPr>
        <p:spPr bwMode="auto">
          <a:xfrm>
            <a:off x="1617663" y="5246688"/>
            <a:ext cx="604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Shortfall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48"/>
          <p:cNvSpPr>
            <a:spLocks noChangeArrowheads="1"/>
          </p:cNvSpPr>
          <p:nvPr/>
        </p:nvSpPr>
        <p:spPr bwMode="auto">
          <a:xfrm>
            <a:off x="1139825" y="3362325"/>
            <a:ext cx="9575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Campaign</a:t>
            </a:r>
            <a:endParaRPr kumimoji="0" lang="en-US" altLang="en-US" sz="1800" b="0" i="0" u="none" strike="noStrike" cap="none" normalizeH="0" baseline="0" smtClean="0">
              <a:ln>
                <a:noFill/>
              </a:ln>
              <a:solidFill>
                <a:schemeClr val="bg1">
                  <a:lumMod val="65000"/>
                </a:schemeClr>
              </a:solidFill>
              <a:effectLst/>
            </a:endParaRPr>
          </a:p>
        </p:txBody>
      </p:sp>
      <p:sp>
        <p:nvSpPr>
          <p:cNvPr id="147" name="Rectangle 49"/>
          <p:cNvSpPr>
            <a:spLocks noChangeArrowheads="1"/>
          </p:cNvSpPr>
          <p:nvPr/>
        </p:nvSpPr>
        <p:spPr bwMode="auto">
          <a:xfrm>
            <a:off x="1219200" y="3548063"/>
            <a:ext cx="8154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Expenditures</a:t>
            </a:r>
            <a:endParaRPr kumimoji="0" lang="en-US" altLang="en-US" sz="1800" b="0" i="0" u="none" strike="noStrike" cap="none" normalizeH="0" baseline="0" smtClean="0">
              <a:ln>
                <a:noFill/>
              </a:ln>
              <a:solidFill>
                <a:schemeClr val="bg1">
                  <a:lumMod val="65000"/>
                </a:schemeClr>
              </a:solidFill>
              <a:effectLst/>
            </a:endParaRPr>
          </a:p>
        </p:txBody>
      </p:sp>
      <p:sp>
        <p:nvSpPr>
          <p:cNvPr id="148" name="Arc 111"/>
          <p:cNvSpPr>
            <a:spLocks/>
          </p:cNvSpPr>
          <p:nvPr/>
        </p:nvSpPr>
        <p:spPr bwMode="auto">
          <a:xfrm>
            <a:off x="1584325" y="3733800"/>
            <a:ext cx="2719388" cy="1185863"/>
          </a:xfrm>
          <a:custGeom>
            <a:avLst/>
            <a:gdLst>
              <a:gd name="G0" fmla="+- 21600 0 0"/>
              <a:gd name="G1" fmla="+- 2082 0 0"/>
              <a:gd name="G2" fmla="+- 21600 0 0"/>
              <a:gd name="T0" fmla="*/ 1288 w 21600"/>
              <a:gd name="T1" fmla="*/ 9430 h 9430"/>
              <a:gd name="T2" fmla="*/ 101 w 21600"/>
              <a:gd name="T3" fmla="*/ 0 h 9430"/>
              <a:gd name="T4" fmla="*/ 21600 w 21600"/>
              <a:gd name="T5" fmla="*/ 2082 h 9430"/>
            </a:gdLst>
            <a:ahLst/>
            <a:cxnLst>
              <a:cxn ang="0">
                <a:pos x="T0" y="T1"/>
              </a:cxn>
              <a:cxn ang="0">
                <a:pos x="T2" y="T3"/>
              </a:cxn>
              <a:cxn ang="0">
                <a:pos x="T4" y="T5"/>
              </a:cxn>
            </a:cxnLst>
            <a:rect l="0" t="0" r="r" b="b"/>
            <a:pathLst>
              <a:path w="21600" h="9430" fill="none" extrusionOk="0">
                <a:moveTo>
                  <a:pt x="1288" y="9429"/>
                </a:moveTo>
                <a:cubicBezTo>
                  <a:pt x="435" y="7073"/>
                  <a:pt x="0" y="4587"/>
                  <a:pt x="0" y="2082"/>
                </a:cubicBezTo>
                <a:cubicBezTo>
                  <a:pt x="0" y="1386"/>
                  <a:pt x="33" y="691"/>
                  <a:pt x="100" y="-1"/>
                </a:cubicBezTo>
              </a:path>
              <a:path w="21600" h="9430" stroke="0" extrusionOk="0">
                <a:moveTo>
                  <a:pt x="1288" y="9429"/>
                </a:moveTo>
                <a:cubicBezTo>
                  <a:pt x="435" y="7073"/>
                  <a:pt x="0" y="4587"/>
                  <a:pt x="0" y="2082"/>
                </a:cubicBezTo>
                <a:cubicBezTo>
                  <a:pt x="0" y="1386"/>
                  <a:pt x="33" y="691"/>
                  <a:pt x="100" y="-1"/>
                </a:cubicBezTo>
                <a:lnTo>
                  <a:pt x="21600" y="2082"/>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2"/>
          <p:cNvSpPr>
            <a:spLocks/>
          </p:cNvSpPr>
          <p:nvPr/>
        </p:nvSpPr>
        <p:spPr bwMode="auto">
          <a:xfrm>
            <a:off x="1711325" y="4908550"/>
            <a:ext cx="85725" cy="133350"/>
          </a:xfrm>
          <a:custGeom>
            <a:avLst/>
            <a:gdLst>
              <a:gd name="T0" fmla="*/ 54 w 54"/>
              <a:gd name="T1" fmla="*/ 84 h 84"/>
              <a:gd name="T2" fmla="*/ 41 w 54"/>
              <a:gd name="T3" fmla="*/ 0 h 84"/>
              <a:gd name="T4" fmla="*/ 0 w 54"/>
              <a:gd name="T5" fmla="*/ 17 h 84"/>
              <a:gd name="T6" fmla="*/ 54 w 54"/>
              <a:gd name="T7" fmla="*/ 84 h 84"/>
            </a:gdLst>
            <a:ahLst/>
            <a:cxnLst>
              <a:cxn ang="0">
                <a:pos x="T0" y="T1"/>
              </a:cxn>
              <a:cxn ang="0">
                <a:pos x="T2" y="T3"/>
              </a:cxn>
              <a:cxn ang="0">
                <a:pos x="T4" y="T5"/>
              </a:cxn>
              <a:cxn ang="0">
                <a:pos x="T6" y="T7"/>
              </a:cxn>
            </a:cxnLst>
            <a:rect l="0" t="0" r="r" b="b"/>
            <a:pathLst>
              <a:path w="54" h="84">
                <a:moveTo>
                  <a:pt x="54" y="84"/>
                </a:moveTo>
                <a:lnTo>
                  <a:pt x="41" y="0"/>
                </a:lnTo>
                <a:lnTo>
                  <a:pt x="0" y="17"/>
                </a:lnTo>
                <a:lnTo>
                  <a:pt x="54"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Rectangle 113"/>
          <p:cNvSpPr>
            <a:spLocks noChangeArrowheads="1"/>
          </p:cNvSpPr>
          <p:nvPr/>
        </p:nvSpPr>
        <p:spPr bwMode="auto">
          <a:xfrm>
            <a:off x="1697038" y="45037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7" name="Arc 114"/>
          <p:cNvSpPr>
            <a:spLocks/>
          </p:cNvSpPr>
          <p:nvPr/>
        </p:nvSpPr>
        <p:spPr bwMode="auto">
          <a:xfrm>
            <a:off x="1909763" y="5203825"/>
            <a:ext cx="1192213" cy="1011238"/>
          </a:xfrm>
          <a:custGeom>
            <a:avLst/>
            <a:gdLst>
              <a:gd name="G0" fmla="+- 21142 0 0"/>
              <a:gd name="G1" fmla="+- 0 0 0"/>
              <a:gd name="G2" fmla="+- 21600 0 0"/>
              <a:gd name="T0" fmla="*/ 9095 w 21142"/>
              <a:gd name="T1" fmla="*/ 17928 h 17928"/>
              <a:gd name="T2" fmla="*/ 0 w 21142"/>
              <a:gd name="T3" fmla="*/ 4423 h 17928"/>
              <a:gd name="T4" fmla="*/ 21142 w 21142"/>
              <a:gd name="T5" fmla="*/ 0 h 17928"/>
            </a:gdLst>
            <a:ahLst/>
            <a:cxnLst>
              <a:cxn ang="0">
                <a:pos x="T0" y="T1"/>
              </a:cxn>
              <a:cxn ang="0">
                <a:pos x="T2" y="T3"/>
              </a:cxn>
              <a:cxn ang="0">
                <a:pos x="T4" y="T5"/>
              </a:cxn>
            </a:cxnLst>
            <a:rect l="0" t="0" r="r" b="b"/>
            <a:pathLst>
              <a:path w="21142" h="17928" fill="none" extrusionOk="0">
                <a:moveTo>
                  <a:pt x="9094" y="17928"/>
                </a:moveTo>
                <a:cubicBezTo>
                  <a:pt x="4417" y="14785"/>
                  <a:pt x="1153" y="9938"/>
                  <a:pt x="-1" y="4423"/>
                </a:cubicBezTo>
              </a:path>
              <a:path w="21142" h="17928" stroke="0" extrusionOk="0">
                <a:moveTo>
                  <a:pt x="9094" y="17928"/>
                </a:moveTo>
                <a:cubicBezTo>
                  <a:pt x="4417" y="14785"/>
                  <a:pt x="1153" y="9938"/>
                  <a:pt x="-1" y="4423"/>
                </a:cubicBezTo>
                <a:lnTo>
                  <a:pt x="21142"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p:nvSpPr>
        <p:spPr bwMode="auto">
          <a:xfrm>
            <a:off x="2401888" y="6189663"/>
            <a:ext cx="131763" cy="93663"/>
          </a:xfrm>
          <a:custGeom>
            <a:avLst/>
            <a:gdLst>
              <a:gd name="T0" fmla="*/ 83 w 83"/>
              <a:gd name="T1" fmla="*/ 59 h 59"/>
              <a:gd name="T2" fmla="*/ 25 w 83"/>
              <a:gd name="T3" fmla="*/ 0 h 59"/>
              <a:gd name="T4" fmla="*/ 0 w 83"/>
              <a:gd name="T5" fmla="*/ 38 h 59"/>
              <a:gd name="T6" fmla="*/ 83 w 83"/>
              <a:gd name="T7" fmla="*/ 59 h 59"/>
            </a:gdLst>
            <a:ahLst/>
            <a:cxnLst>
              <a:cxn ang="0">
                <a:pos x="T0" y="T1"/>
              </a:cxn>
              <a:cxn ang="0">
                <a:pos x="T2" y="T3"/>
              </a:cxn>
              <a:cxn ang="0">
                <a:pos x="T4" y="T5"/>
              </a:cxn>
              <a:cxn ang="0">
                <a:pos x="T6" y="T7"/>
              </a:cxn>
            </a:cxnLst>
            <a:rect l="0" t="0" r="r" b="b"/>
            <a:pathLst>
              <a:path w="83" h="59">
                <a:moveTo>
                  <a:pt x="83" y="59"/>
                </a:moveTo>
                <a:lnTo>
                  <a:pt x="25" y="0"/>
                </a:lnTo>
                <a:lnTo>
                  <a:pt x="0" y="38"/>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16"/>
          <p:cNvSpPr>
            <a:spLocks noChangeArrowheads="1"/>
          </p:cNvSpPr>
          <p:nvPr/>
        </p:nvSpPr>
        <p:spPr bwMode="auto">
          <a:xfrm>
            <a:off x="2241550" y="58590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4" name="Arc 192"/>
          <p:cNvSpPr>
            <a:spLocks/>
          </p:cNvSpPr>
          <p:nvPr/>
        </p:nvSpPr>
        <p:spPr bwMode="auto">
          <a:xfrm>
            <a:off x="2078038" y="4413250"/>
            <a:ext cx="1216025" cy="1495425"/>
          </a:xfrm>
          <a:custGeom>
            <a:avLst/>
            <a:gdLst>
              <a:gd name="G0" fmla="+- 16870 0 0"/>
              <a:gd name="G1" fmla="+- 20760 0 0"/>
              <a:gd name="G2" fmla="+- 21600 0 0"/>
              <a:gd name="T0" fmla="*/ 0 w 16870"/>
              <a:gd name="T1" fmla="*/ 7270 h 20760"/>
              <a:gd name="T2" fmla="*/ 10904 w 16870"/>
              <a:gd name="T3" fmla="*/ 0 h 20760"/>
              <a:gd name="T4" fmla="*/ 16870 w 16870"/>
              <a:gd name="T5" fmla="*/ 20760 h 20760"/>
            </a:gdLst>
            <a:ahLst/>
            <a:cxnLst>
              <a:cxn ang="0">
                <a:pos x="T0" y="T1"/>
              </a:cxn>
              <a:cxn ang="0">
                <a:pos x="T2" y="T3"/>
              </a:cxn>
              <a:cxn ang="0">
                <a:pos x="T4" y="T5"/>
              </a:cxn>
            </a:cxnLst>
            <a:rect l="0" t="0" r="r" b="b"/>
            <a:pathLst>
              <a:path w="16870" h="20760" fill="none" extrusionOk="0">
                <a:moveTo>
                  <a:pt x="0" y="7270"/>
                </a:moveTo>
                <a:cubicBezTo>
                  <a:pt x="2794" y="3776"/>
                  <a:pt x="6604" y="1235"/>
                  <a:pt x="10904" y="0"/>
                </a:cubicBezTo>
              </a:path>
              <a:path w="16870" h="20760" stroke="0" extrusionOk="0">
                <a:moveTo>
                  <a:pt x="0" y="7270"/>
                </a:moveTo>
                <a:cubicBezTo>
                  <a:pt x="2794" y="3776"/>
                  <a:pt x="6604" y="1235"/>
                  <a:pt x="10904" y="0"/>
                </a:cubicBezTo>
                <a:lnTo>
                  <a:pt x="16870" y="2076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93"/>
          <p:cNvSpPr>
            <a:spLocks/>
          </p:cNvSpPr>
          <p:nvPr/>
        </p:nvSpPr>
        <p:spPr bwMode="auto">
          <a:xfrm>
            <a:off x="2003425" y="4914900"/>
            <a:ext cx="98425" cy="127000"/>
          </a:xfrm>
          <a:custGeom>
            <a:avLst/>
            <a:gdLst>
              <a:gd name="T0" fmla="*/ 0 w 62"/>
              <a:gd name="T1" fmla="*/ 80 h 80"/>
              <a:gd name="T2" fmla="*/ 62 w 62"/>
              <a:gd name="T3" fmla="*/ 25 h 80"/>
              <a:gd name="T4" fmla="*/ 25 w 62"/>
              <a:gd name="T5" fmla="*/ 0 h 80"/>
              <a:gd name="T6" fmla="*/ 0 w 62"/>
              <a:gd name="T7" fmla="*/ 80 h 80"/>
            </a:gdLst>
            <a:ahLst/>
            <a:cxnLst>
              <a:cxn ang="0">
                <a:pos x="T0" y="T1"/>
              </a:cxn>
              <a:cxn ang="0">
                <a:pos x="T2" y="T3"/>
              </a:cxn>
              <a:cxn ang="0">
                <a:pos x="T4" y="T5"/>
              </a:cxn>
              <a:cxn ang="0">
                <a:pos x="T6" y="T7"/>
              </a:cxn>
            </a:cxnLst>
            <a:rect l="0" t="0" r="r" b="b"/>
            <a:pathLst>
              <a:path w="62" h="80">
                <a:moveTo>
                  <a:pt x="0" y="80"/>
                </a:moveTo>
                <a:lnTo>
                  <a:pt x="62" y="25"/>
                </a:lnTo>
                <a:lnTo>
                  <a:pt x="25" y="0"/>
                </a:lnTo>
                <a:lnTo>
                  <a:pt x="0" y="8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94"/>
          <p:cNvSpPr>
            <a:spLocks noChangeArrowheads="1"/>
          </p:cNvSpPr>
          <p:nvPr/>
        </p:nvSpPr>
        <p:spPr bwMode="auto">
          <a:xfrm>
            <a:off x="2235200" y="46894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7" name="Rectangle 5"/>
          <p:cNvSpPr>
            <a:spLocks noChangeArrowheads="1"/>
          </p:cNvSpPr>
          <p:nvPr/>
        </p:nvSpPr>
        <p:spPr bwMode="auto">
          <a:xfrm>
            <a:off x="3503613" y="374650"/>
            <a:ext cx="550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Trust In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8" name="Rectangle 6"/>
          <p:cNvSpPr>
            <a:spLocks noChangeArrowheads="1"/>
          </p:cNvSpPr>
          <p:nvPr/>
        </p:nvSpPr>
        <p:spPr bwMode="auto">
          <a:xfrm>
            <a:off x="3351213" y="533400"/>
            <a:ext cx="863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Government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9" name="Rectangle 24"/>
          <p:cNvSpPr>
            <a:spLocks noChangeArrowheads="1"/>
          </p:cNvSpPr>
          <p:nvPr/>
        </p:nvSpPr>
        <p:spPr bwMode="auto">
          <a:xfrm>
            <a:off x="1724025" y="1635125"/>
            <a:ext cx="596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Cost per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0" name="Rectangle 25"/>
          <p:cNvSpPr>
            <a:spLocks noChangeArrowheads="1"/>
          </p:cNvSpPr>
          <p:nvPr/>
        </p:nvSpPr>
        <p:spPr bwMode="auto">
          <a:xfrm>
            <a:off x="1644650" y="1822450"/>
            <a:ext cx="763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Impression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1" name="Arc 108"/>
          <p:cNvSpPr>
            <a:spLocks/>
          </p:cNvSpPr>
          <p:nvPr/>
        </p:nvSpPr>
        <p:spPr bwMode="auto">
          <a:xfrm>
            <a:off x="1557338" y="2005013"/>
            <a:ext cx="2055813" cy="1230313"/>
          </a:xfrm>
          <a:custGeom>
            <a:avLst/>
            <a:gdLst>
              <a:gd name="G0" fmla="+- 21600 0 0"/>
              <a:gd name="G1" fmla="+- 11155 0 0"/>
              <a:gd name="G2" fmla="+- 21600 0 0"/>
              <a:gd name="T0" fmla="*/ 73 w 21600"/>
              <a:gd name="T1" fmla="*/ 12924 h 12924"/>
              <a:gd name="T2" fmla="*/ 3103 w 21600"/>
              <a:gd name="T3" fmla="*/ 0 h 12924"/>
              <a:gd name="T4" fmla="*/ 21600 w 21600"/>
              <a:gd name="T5" fmla="*/ 11155 h 12924"/>
            </a:gdLst>
            <a:ahLst/>
            <a:cxnLst>
              <a:cxn ang="0">
                <a:pos x="T0" y="T1"/>
              </a:cxn>
              <a:cxn ang="0">
                <a:pos x="T2" y="T3"/>
              </a:cxn>
              <a:cxn ang="0">
                <a:pos x="T4" y="T5"/>
              </a:cxn>
            </a:cxnLst>
            <a:rect l="0" t="0" r="r" b="b"/>
            <a:pathLst>
              <a:path w="21600" h="12924" fill="none" extrusionOk="0">
                <a:moveTo>
                  <a:pt x="72" y="12924"/>
                </a:moveTo>
                <a:cubicBezTo>
                  <a:pt x="24" y="12335"/>
                  <a:pt x="0" y="11745"/>
                  <a:pt x="0" y="11155"/>
                </a:cubicBezTo>
                <a:cubicBezTo>
                  <a:pt x="0" y="7223"/>
                  <a:pt x="1072" y="3366"/>
                  <a:pt x="3103" y="0"/>
                </a:cubicBezTo>
              </a:path>
              <a:path w="21600" h="12924" stroke="0" extrusionOk="0">
                <a:moveTo>
                  <a:pt x="72" y="12924"/>
                </a:moveTo>
                <a:cubicBezTo>
                  <a:pt x="24" y="12335"/>
                  <a:pt x="0" y="11745"/>
                  <a:pt x="0" y="11155"/>
                </a:cubicBezTo>
                <a:cubicBezTo>
                  <a:pt x="0" y="7223"/>
                  <a:pt x="1072" y="3366"/>
                  <a:pt x="3103" y="0"/>
                </a:cubicBezTo>
                <a:lnTo>
                  <a:pt x="21600" y="11155"/>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9"/>
          <p:cNvSpPr>
            <a:spLocks/>
          </p:cNvSpPr>
          <p:nvPr/>
        </p:nvSpPr>
        <p:spPr bwMode="auto">
          <a:xfrm>
            <a:off x="1525588" y="3228975"/>
            <a:ext cx="73025" cy="133350"/>
          </a:xfrm>
          <a:custGeom>
            <a:avLst/>
            <a:gdLst>
              <a:gd name="T0" fmla="*/ 37 w 46"/>
              <a:gd name="T1" fmla="*/ 84 h 84"/>
              <a:gd name="T2" fmla="*/ 46 w 46"/>
              <a:gd name="T3" fmla="*/ 0 h 84"/>
              <a:gd name="T4" fmla="*/ 0 w 46"/>
              <a:gd name="T5" fmla="*/ 8 h 84"/>
              <a:gd name="T6" fmla="*/ 37 w 46"/>
              <a:gd name="T7" fmla="*/ 84 h 84"/>
            </a:gdLst>
            <a:ahLst/>
            <a:cxnLst>
              <a:cxn ang="0">
                <a:pos x="T0" y="T1"/>
              </a:cxn>
              <a:cxn ang="0">
                <a:pos x="T2" y="T3"/>
              </a:cxn>
              <a:cxn ang="0">
                <a:pos x="T4" y="T5"/>
              </a:cxn>
              <a:cxn ang="0">
                <a:pos x="T6" y="T7"/>
              </a:cxn>
            </a:cxnLst>
            <a:rect l="0" t="0" r="r" b="b"/>
            <a:pathLst>
              <a:path w="46" h="84">
                <a:moveTo>
                  <a:pt x="37" y="84"/>
                </a:moveTo>
                <a:lnTo>
                  <a:pt x="46" y="0"/>
                </a:lnTo>
                <a:lnTo>
                  <a:pt x="0" y="8"/>
                </a:lnTo>
                <a:lnTo>
                  <a:pt x="3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Rectangle 110"/>
          <p:cNvSpPr>
            <a:spLocks noChangeArrowheads="1"/>
          </p:cNvSpPr>
          <p:nvPr/>
        </p:nvSpPr>
        <p:spPr bwMode="auto">
          <a:xfrm>
            <a:off x="1611313" y="27511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94" name="Arc 186"/>
          <p:cNvSpPr>
            <a:spLocks/>
          </p:cNvSpPr>
          <p:nvPr/>
        </p:nvSpPr>
        <p:spPr bwMode="auto">
          <a:xfrm>
            <a:off x="2141538" y="661988"/>
            <a:ext cx="1876425" cy="2125663"/>
          </a:xfrm>
          <a:custGeom>
            <a:avLst/>
            <a:gdLst>
              <a:gd name="G0" fmla="+- 17928 0 0"/>
              <a:gd name="G1" fmla="+- 20313 0 0"/>
              <a:gd name="G2" fmla="+- 21600 0 0"/>
              <a:gd name="T0" fmla="*/ 0 w 17928"/>
              <a:gd name="T1" fmla="*/ 8265 h 20313"/>
              <a:gd name="T2" fmla="*/ 10584 w 17928"/>
              <a:gd name="T3" fmla="*/ 0 h 20313"/>
              <a:gd name="T4" fmla="*/ 17928 w 17928"/>
              <a:gd name="T5" fmla="*/ 20313 h 20313"/>
            </a:gdLst>
            <a:ahLst/>
            <a:cxnLst>
              <a:cxn ang="0">
                <a:pos x="T0" y="T1"/>
              </a:cxn>
              <a:cxn ang="0">
                <a:pos x="T2" y="T3"/>
              </a:cxn>
              <a:cxn ang="0">
                <a:pos x="T4" y="T5"/>
              </a:cxn>
            </a:cxnLst>
            <a:rect l="0" t="0" r="r" b="b"/>
            <a:pathLst>
              <a:path w="17928" h="20313" fill="none" extrusionOk="0">
                <a:moveTo>
                  <a:pt x="0" y="8265"/>
                </a:moveTo>
                <a:cubicBezTo>
                  <a:pt x="2560" y="4455"/>
                  <a:pt x="6267" y="1560"/>
                  <a:pt x="10583" y="-1"/>
                </a:cubicBezTo>
              </a:path>
              <a:path w="17928" h="20313" stroke="0" extrusionOk="0">
                <a:moveTo>
                  <a:pt x="0" y="8265"/>
                </a:moveTo>
                <a:cubicBezTo>
                  <a:pt x="2560" y="4455"/>
                  <a:pt x="6267" y="1560"/>
                  <a:pt x="10583" y="-1"/>
                </a:cubicBezTo>
                <a:lnTo>
                  <a:pt x="17928" y="203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7"/>
          <p:cNvSpPr>
            <a:spLocks/>
          </p:cNvSpPr>
          <p:nvPr/>
        </p:nvSpPr>
        <p:spPr bwMode="auto">
          <a:xfrm>
            <a:off x="2076450" y="1503363"/>
            <a:ext cx="92075" cy="131763"/>
          </a:xfrm>
          <a:custGeom>
            <a:avLst/>
            <a:gdLst>
              <a:gd name="T0" fmla="*/ 0 w 58"/>
              <a:gd name="T1" fmla="*/ 83 h 83"/>
              <a:gd name="T2" fmla="*/ 58 w 58"/>
              <a:gd name="T3" fmla="*/ 25 h 83"/>
              <a:gd name="T4" fmla="*/ 21 w 58"/>
              <a:gd name="T5" fmla="*/ 0 h 83"/>
              <a:gd name="T6" fmla="*/ 0 w 58"/>
              <a:gd name="T7" fmla="*/ 83 h 83"/>
            </a:gdLst>
            <a:ahLst/>
            <a:cxnLst>
              <a:cxn ang="0">
                <a:pos x="T0" y="T1"/>
              </a:cxn>
              <a:cxn ang="0">
                <a:pos x="T2" y="T3"/>
              </a:cxn>
              <a:cxn ang="0">
                <a:pos x="T4" y="T5"/>
              </a:cxn>
              <a:cxn ang="0">
                <a:pos x="T6" y="T7"/>
              </a:cxn>
            </a:cxnLst>
            <a:rect l="0" t="0" r="r" b="b"/>
            <a:pathLst>
              <a:path w="58" h="83">
                <a:moveTo>
                  <a:pt x="0" y="83"/>
                </a:moveTo>
                <a:lnTo>
                  <a:pt x="58" y="25"/>
                </a:lnTo>
                <a:lnTo>
                  <a:pt x="21" y="0"/>
                </a:lnTo>
                <a:lnTo>
                  <a:pt x="0" y="83"/>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Rectangle 188"/>
          <p:cNvSpPr>
            <a:spLocks noChangeArrowheads="1"/>
          </p:cNvSpPr>
          <p:nvPr/>
        </p:nvSpPr>
        <p:spPr bwMode="auto">
          <a:xfrm>
            <a:off x="2314575" y="12382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97" name="Rectangle 7"/>
          <p:cNvSpPr>
            <a:spLocks noChangeArrowheads="1"/>
          </p:cNvSpPr>
          <p:nvPr/>
        </p:nvSpPr>
        <p:spPr bwMode="auto">
          <a:xfrm>
            <a:off x="6019800" y="215900"/>
            <a:ext cx="9699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8" name="Rectangle 8"/>
          <p:cNvSpPr>
            <a:spLocks noChangeArrowheads="1"/>
          </p:cNvSpPr>
          <p:nvPr/>
        </p:nvSpPr>
        <p:spPr bwMode="auto">
          <a:xfrm>
            <a:off x="6111875" y="401638"/>
            <a:ext cx="769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policy ratio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9" name="Rectangle 30"/>
          <p:cNvSpPr>
            <a:spLocks noChangeArrowheads="1"/>
          </p:cNvSpPr>
          <p:nvPr/>
        </p:nvSpPr>
        <p:spPr bwMode="auto">
          <a:xfrm>
            <a:off x="6291263" y="1516063"/>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0" name="Rectangle 31"/>
          <p:cNvSpPr>
            <a:spLocks noChangeArrowheads="1"/>
          </p:cNvSpPr>
          <p:nvPr/>
        </p:nvSpPr>
        <p:spPr bwMode="auto">
          <a:xfrm>
            <a:off x="6178550" y="1701800"/>
            <a:ext cx="1089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Favorable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2" name="Arc 73"/>
          <p:cNvSpPr>
            <a:spLocks/>
          </p:cNvSpPr>
          <p:nvPr/>
        </p:nvSpPr>
        <p:spPr bwMode="auto">
          <a:xfrm>
            <a:off x="2274888" y="3268663"/>
            <a:ext cx="325438" cy="325438"/>
          </a:xfrm>
          <a:custGeom>
            <a:avLst/>
            <a:gdLst>
              <a:gd name="G0" fmla="+- 21600 0 0"/>
              <a:gd name="G1" fmla="+- 21600 0 0"/>
              <a:gd name="G2" fmla="+- 21600 0 0"/>
              <a:gd name="T0" fmla="*/ 43196 w 43196"/>
              <a:gd name="T1" fmla="*/ 22007 h 43200"/>
              <a:gd name="T2" fmla="*/ 22019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path>
              <a:path w="43196" h="43200" stroke="0"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Rectangle 75"/>
          <p:cNvSpPr>
            <a:spLocks noChangeArrowheads="1"/>
          </p:cNvSpPr>
          <p:nvPr/>
        </p:nvSpPr>
        <p:spPr bwMode="auto">
          <a:xfrm>
            <a:off x="2393950" y="33289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dirty="0" smtClean="0">
              <a:ln>
                <a:noFill/>
              </a:ln>
              <a:solidFill>
                <a:schemeClr val="bg1">
                  <a:lumMod val="65000"/>
                </a:schemeClr>
              </a:solidFill>
              <a:effectLst/>
            </a:endParaRPr>
          </a:p>
        </p:txBody>
      </p:sp>
      <p:sp>
        <p:nvSpPr>
          <p:cNvPr id="204" name="Rectangle 88"/>
          <p:cNvSpPr>
            <a:spLocks noChangeArrowheads="1"/>
          </p:cNvSpPr>
          <p:nvPr/>
        </p:nvSpPr>
        <p:spPr bwMode="auto">
          <a:xfrm>
            <a:off x="2247900" y="2684463"/>
            <a:ext cx="3911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Voter</a:t>
            </a:r>
            <a:endParaRPr kumimoji="0" lang="en-US" altLang="en-US" sz="1800" b="0" i="0" u="none" strike="noStrike" cap="none" normalizeH="0" baseline="0" smtClean="0">
              <a:ln>
                <a:noFill/>
              </a:ln>
              <a:solidFill>
                <a:schemeClr val="bg1">
                  <a:lumMod val="65000"/>
                </a:schemeClr>
              </a:solidFill>
              <a:effectLst/>
            </a:endParaRPr>
          </a:p>
        </p:txBody>
      </p:sp>
      <p:sp>
        <p:nvSpPr>
          <p:cNvPr id="205" name="Rectangle 89"/>
          <p:cNvSpPr>
            <a:spLocks noChangeArrowheads="1"/>
          </p:cNvSpPr>
          <p:nvPr/>
        </p:nvSpPr>
        <p:spPr bwMode="auto">
          <a:xfrm>
            <a:off x="2003425" y="2897188"/>
            <a:ext cx="9233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Engagement</a:t>
            </a:r>
            <a:endParaRPr kumimoji="0" lang="en-US" altLang="en-US" sz="1800" b="0" i="0" u="none" strike="noStrike" cap="none" normalizeH="0" baseline="0" smtClean="0">
              <a:ln>
                <a:noFill/>
              </a:ln>
              <a:solidFill>
                <a:schemeClr val="bg1">
                  <a:lumMod val="65000"/>
                </a:schemeClr>
              </a:solidFill>
              <a:effectLst/>
            </a:endParaRPr>
          </a:p>
        </p:txBody>
      </p:sp>
      <p:sp>
        <p:nvSpPr>
          <p:cNvPr id="206" name="Arc 132"/>
          <p:cNvSpPr>
            <a:spLocks/>
          </p:cNvSpPr>
          <p:nvPr/>
        </p:nvSpPr>
        <p:spPr bwMode="auto">
          <a:xfrm>
            <a:off x="6713538" y="400050"/>
            <a:ext cx="3375025" cy="4146550"/>
          </a:xfrm>
          <a:custGeom>
            <a:avLst/>
            <a:gdLst>
              <a:gd name="G0" fmla="+- 0 0 0"/>
              <a:gd name="G1" fmla="+- 21533 0 0"/>
              <a:gd name="G2" fmla="+- 21600 0 0"/>
              <a:gd name="T0" fmla="*/ 1704 w 17527"/>
              <a:gd name="T1" fmla="*/ 0 h 21533"/>
              <a:gd name="T2" fmla="*/ 17527 w 17527"/>
              <a:gd name="T3" fmla="*/ 8909 h 21533"/>
              <a:gd name="T4" fmla="*/ 0 w 17527"/>
              <a:gd name="T5" fmla="*/ 21533 h 21533"/>
            </a:gdLst>
            <a:ahLst/>
            <a:cxnLst>
              <a:cxn ang="0">
                <a:pos x="T0" y="T1"/>
              </a:cxn>
              <a:cxn ang="0">
                <a:pos x="T2" y="T3"/>
              </a:cxn>
              <a:cxn ang="0">
                <a:pos x="T4" y="T5"/>
              </a:cxn>
            </a:cxnLst>
            <a:rect l="0" t="0" r="r" b="b"/>
            <a:pathLst>
              <a:path w="17527" h="21533" fill="none" extrusionOk="0">
                <a:moveTo>
                  <a:pt x="1703" y="0"/>
                </a:moveTo>
                <a:cubicBezTo>
                  <a:pt x="8030" y="501"/>
                  <a:pt x="13817" y="3759"/>
                  <a:pt x="17526" y="8909"/>
                </a:cubicBezTo>
              </a:path>
              <a:path w="17527" h="21533" stroke="0" extrusionOk="0">
                <a:moveTo>
                  <a:pt x="1703" y="0"/>
                </a:moveTo>
                <a:cubicBezTo>
                  <a:pt x="8030" y="501"/>
                  <a:pt x="13817" y="3759"/>
                  <a:pt x="17526" y="8909"/>
                </a:cubicBezTo>
                <a:lnTo>
                  <a:pt x="0" y="2153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133"/>
          <p:cNvSpPr>
            <a:spLocks/>
          </p:cNvSpPr>
          <p:nvPr/>
        </p:nvSpPr>
        <p:spPr bwMode="auto">
          <a:xfrm>
            <a:off x="6923088" y="361950"/>
            <a:ext cx="125413" cy="73025"/>
          </a:xfrm>
          <a:custGeom>
            <a:avLst/>
            <a:gdLst>
              <a:gd name="T0" fmla="*/ 0 w 79"/>
              <a:gd name="T1" fmla="*/ 21 h 46"/>
              <a:gd name="T2" fmla="*/ 75 w 79"/>
              <a:gd name="T3" fmla="*/ 46 h 46"/>
              <a:gd name="T4" fmla="*/ 79 w 79"/>
              <a:gd name="T5" fmla="*/ 0 h 46"/>
              <a:gd name="T6" fmla="*/ 0 w 79"/>
              <a:gd name="T7" fmla="*/ 21 h 46"/>
            </a:gdLst>
            <a:ahLst/>
            <a:cxnLst>
              <a:cxn ang="0">
                <a:pos x="T0" y="T1"/>
              </a:cxn>
              <a:cxn ang="0">
                <a:pos x="T2" y="T3"/>
              </a:cxn>
              <a:cxn ang="0">
                <a:pos x="T4" y="T5"/>
              </a:cxn>
              <a:cxn ang="0">
                <a:pos x="T6" y="T7"/>
              </a:cxn>
            </a:cxnLst>
            <a:rect l="0" t="0" r="r" b="b"/>
            <a:pathLst>
              <a:path w="79" h="46">
                <a:moveTo>
                  <a:pt x="0" y="21"/>
                </a:moveTo>
                <a:lnTo>
                  <a:pt x="75" y="46"/>
                </a:lnTo>
                <a:lnTo>
                  <a:pt x="79" y="0"/>
                </a:lnTo>
                <a:lnTo>
                  <a:pt x="0" y="21"/>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Rectangle 134"/>
          <p:cNvSpPr>
            <a:spLocks noChangeArrowheads="1"/>
          </p:cNvSpPr>
          <p:nvPr/>
        </p:nvSpPr>
        <p:spPr bwMode="auto">
          <a:xfrm>
            <a:off x="7386638" y="4206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 name="Arc 177"/>
          <p:cNvSpPr>
            <a:spLocks/>
          </p:cNvSpPr>
          <p:nvPr/>
        </p:nvSpPr>
        <p:spPr bwMode="auto">
          <a:xfrm>
            <a:off x="5359400" y="695325"/>
            <a:ext cx="1384300" cy="820738"/>
          </a:xfrm>
          <a:custGeom>
            <a:avLst/>
            <a:gdLst>
              <a:gd name="G0" fmla="+- 0 0 0"/>
              <a:gd name="G1" fmla="+- 8628 0 0"/>
              <a:gd name="G2" fmla="+- 21600 0 0"/>
              <a:gd name="T0" fmla="*/ 19802 w 21600"/>
              <a:gd name="T1" fmla="*/ 0 h 12798"/>
              <a:gd name="T2" fmla="*/ 21194 w 21600"/>
              <a:gd name="T3" fmla="*/ 12798 h 12798"/>
              <a:gd name="T4" fmla="*/ 0 w 21600"/>
              <a:gd name="T5" fmla="*/ 8628 h 12798"/>
            </a:gdLst>
            <a:ahLst/>
            <a:cxnLst>
              <a:cxn ang="0">
                <a:pos x="T0" y="T1"/>
              </a:cxn>
              <a:cxn ang="0">
                <a:pos x="T2" y="T3"/>
              </a:cxn>
              <a:cxn ang="0">
                <a:pos x="T4" y="T5"/>
              </a:cxn>
            </a:cxnLst>
            <a:rect l="0" t="0" r="r" b="b"/>
            <a:pathLst>
              <a:path w="21600" h="12798" fill="none" extrusionOk="0">
                <a:moveTo>
                  <a:pt x="19801" y="0"/>
                </a:moveTo>
                <a:cubicBezTo>
                  <a:pt x="20987" y="2721"/>
                  <a:pt x="21600" y="5658"/>
                  <a:pt x="21600" y="8628"/>
                </a:cubicBezTo>
                <a:cubicBezTo>
                  <a:pt x="21600" y="10027"/>
                  <a:pt x="21463" y="11424"/>
                  <a:pt x="21193" y="12797"/>
                </a:cubicBezTo>
              </a:path>
              <a:path w="21600" h="12798" stroke="0" extrusionOk="0">
                <a:moveTo>
                  <a:pt x="19801" y="0"/>
                </a:moveTo>
                <a:cubicBezTo>
                  <a:pt x="20987" y="2721"/>
                  <a:pt x="21600" y="5658"/>
                  <a:pt x="21600" y="8628"/>
                </a:cubicBezTo>
                <a:cubicBezTo>
                  <a:pt x="21600" y="10027"/>
                  <a:pt x="21463" y="11424"/>
                  <a:pt x="21193" y="12797"/>
                </a:cubicBezTo>
                <a:lnTo>
                  <a:pt x="0" y="8628"/>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8"/>
          <p:cNvSpPr>
            <a:spLocks/>
          </p:cNvSpPr>
          <p:nvPr/>
        </p:nvSpPr>
        <p:spPr bwMode="auto">
          <a:xfrm>
            <a:off x="6577013" y="587375"/>
            <a:ext cx="87313" cy="125413"/>
          </a:xfrm>
          <a:custGeom>
            <a:avLst/>
            <a:gdLst>
              <a:gd name="T0" fmla="*/ 0 w 55"/>
              <a:gd name="T1" fmla="*/ 0 h 79"/>
              <a:gd name="T2" fmla="*/ 13 w 55"/>
              <a:gd name="T3" fmla="*/ 79 h 79"/>
              <a:gd name="T4" fmla="*/ 55 w 55"/>
              <a:gd name="T5" fmla="*/ 58 h 79"/>
              <a:gd name="T6" fmla="*/ 0 w 55"/>
              <a:gd name="T7" fmla="*/ 0 h 79"/>
            </a:gdLst>
            <a:ahLst/>
            <a:cxnLst>
              <a:cxn ang="0">
                <a:pos x="T0" y="T1"/>
              </a:cxn>
              <a:cxn ang="0">
                <a:pos x="T2" y="T3"/>
              </a:cxn>
              <a:cxn ang="0">
                <a:pos x="T4" y="T5"/>
              </a:cxn>
              <a:cxn ang="0">
                <a:pos x="T6" y="T7"/>
              </a:cxn>
            </a:cxnLst>
            <a:rect l="0" t="0" r="r" b="b"/>
            <a:pathLst>
              <a:path w="55" h="79">
                <a:moveTo>
                  <a:pt x="0" y="0"/>
                </a:moveTo>
                <a:lnTo>
                  <a:pt x="13" y="79"/>
                </a:lnTo>
                <a:lnTo>
                  <a:pt x="55" y="58"/>
                </a:lnTo>
                <a:lnTo>
                  <a:pt x="0"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Rectangle 179"/>
          <p:cNvSpPr>
            <a:spLocks noChangeArrowheads="1"/>
          </p:cNvSpPr>
          <p:nvPr/>
        </p:nvSpPr>
        <p:spPr bwMode="auto">
          <a:xfrm>
            <a:off x="6564313" y="712788"/>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9" name="Arc 180"/>
          <p:cNvSpPr>
            <a:spLocks/>
          </p:cNvSpPr>
          <p:nvPr/>
        </p:nvSpPr>
        <p:spPr bwMode="auto">
          <a:xfrm>
            <a:off x="4762500" y="1819275"/>
            <a:ext cx="1900238" cy="752475"/>
          </a:xfrm>
          <a:custGeom>
            <a:avLst/>
            <a:gdLst>
              <a:gd name="G0" fmla="+- 0 0 0"/>
              <a:gd name="G1" fmla="+- 0 0 0"/>
              <a:gd name="G2" fmla="+- 21600 0 0"/>
              <a:gd name="T0" fmla="*/ 21494 w 21494"/>
              <a:gd name="T1" fmla="*/ 2135 h 8509"/>
              <a:gd name="T2" fmla="*/ 19854 w 21494"/>
              <a:gd name="T3" fmla="*/ 8509 h 8509"/>
              <a:gd name="T4" fmla="*/ 0 w 21494"/>
              <a:gd name="T5" fmla="*/ 0 h 8509"/>
            </a:gdLst>
            <a:ahLst/>
            <a:cxnLst>
              <a:cxn ang="0">
                <a:pos x="T0" y="T1"/>
              </a:cxn>
              <a:cxn ang="0">
                <a:pos x="T2" y="T3"/>
              </a:cxn>
              <a:cxn ang="0">
                <a:pos x="T4" y="T5"/>
              </a:cxn>
            </a:cxnLst>
            <a:rect l="0" t="0" r="r" b="b"/>
            <a:pathLst>
              <a:path w="21494" h="8509" fill="none" extrusionOk="0">
                <a:moveTo>
                  <a:pt x="21494" y="2135"/>
                </a:moveTo>
                <a:cubicBezTo>
                  <a:pt x="21276" y="4330"/>
                  <a:pt x="20722" y="6480"/>
                  <a:pt x="19853" y="8508"/>
                </a:cubicBezTo>
              </a:path>
              <a:path w="21494" h="8509" stroke="0" extrusionOk="0">
                <a:moveTo>
                  <a:pt x="21494" y="2135"/>
                </a:moveTo>
                <a:cubicBezTo>
                  <a:pt x="21276" y="4330"/>
                  <a:pt x="20722" y="6480"/>
                  <a:pt x="19853" y="8508"/>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1"/>
          <p:cNvSpPr>
            <a:spLocks/>
          </p:cNvSpPr>
          <p:nvPr/>
        </p:nvSpPr>
        <p:spPr bwMode="auto">
          <a:xfrm>
            <a:off x="6630988" y="1887538"/>
            <a:ext cx="66675" cy="127000"/>
          </a:xfrm>
          <a:custGeom>
            <a:avLst/>
            <a:gdLst>
              <a:gd name="T0" fmla="*/ 25 w 42"/>
              <a:gd name="T1" fmla="*/ 0 h 80"/>
              <a:gd name="T2" fmla="*/ 0 w 42"/>
              <a:gd name="T3" fmla="*/ 76 h 80"/>
              <a:gd name="T4" fmla="*/ 42 w 42"/>
              <a:gd name="T5" fmla="*/ 80 h 80"/>
              <a:gd name="T6" fmla="*/ 25 w 42"/>
              <a:gd name="T7" fmla="*/ 0 h 80"/>
            </a:gdLst>
            <a:ahLst/>
            <a:cxnLst>
              <a:cxn ang="0">
                <a:pos x="T0" y="T1"/>
              </a:cxn>
              <a:cxn ang="0">
                <a:pos x="T2" y="T3"/>
              </a:cxn>
              <a:cxn ang="0">
                <a:pos x="T4" y="T5"/>
              </a:cxn>
              <a:cxn ang="0">
                <a:pos x="T6" y="T7"/>
              </a:cxn>
            </a:cxnLst>
            <a:rect l="0" t="0" r="r" b="b"/>
            <a:pathLst>
              <a:path w="42" h="80">
                <a:moveTo>
                  <a:pt x="25" y="0"/>
                </a:moveTo>
                <a:lnTo>
                  <a:pt x="0" y="76"/>
                </a:lnTo>
                <a:lnTo>
                  <a:pt x="42" y="80"/>
                </a:lnTo>
                <a:lnTo>
                  <a:pt x="25"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182"/>
          <p:cNvSpPr>
            <a:spLocks noChangeArrowheads="1"/>
          </p:cNvSpPr>
          <p:nvPr/>
        </p:nvSpPr>
        <p:spPr bwMode="auto">
          <a:xfrm>
            <a:off x="6524625" y="19875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2" name="Arc 183"/>
          <p:cNvSpPr>
            <a:spLocks/>
          </p:cNvSpPr>
          <p:nvPr/>
        </p:nvSpPr>
        <p:spPr bwMode="auto">
          <a:xfrm>
            <a:off x="4202113" y="142875"/>
            <a:ext cx="1790700" cy="2963863"/>
          </a:xfrm>
          <a:custGeom>
            <a:avLst/>
            <a:gdLst>
              <a:gd name="G0" fmla="+- 7514 0 0"/>
              <a:gd name="G1" fmla="+- 21600 0 0"/>
              <a:gd name="G2" fmla="+- 21600 0 0"/>
              <a:gd name="T0" fmla="*/ 0 w 13042"/>
              <a:gd name="T1" fmla="*/ 1349 h 21600"/>
              <a:gd name="T2" fmla="*/ 13042 w 13042"/>
              <a:gd name="T3" fmla="*/ 719 h 21600"/>
              <a:gd name="T4" fmla="*/ 7514 w 13042"/>
              <a:gd name="T5" fmla="*/ 21600 h 21600"/>
            </a:gdLst>
            <a:ahLst/>
            <a:cxnLst>
              <a:cxn ang="0">
                <a:pos x="T0" y="T1"/>
              </a:cxn>
              <a:cxn ang="0">
                <a:pos x="T2" y="T3"/>
              </a:cxn>
              <a:cxn ang="0">
                <a:pos x="T4" y="T5"/>
              </a:cxn>
            </a:cxnLst>
            <a:rect l="0" t="0" r="r" b="b"/>
            <a:pathLst>
              <a:path w="13042" h="21600" fill="none" extrusionOk="0">
                <a:moveTo>
                  <a:pt x="0" y="1349"/>
                </a:moveTo>
                <a:cubicBezTo>
                  <a:pt x="2404" y="456"/>
                  <a:pt x="4949" y="0"/>
                  <a:pt x="7514" y="0"/>
                </a:cubicBezTo>
                <a:cubicBezTo>
                  <a:pt x="9379" y="0"/>
                  <a:pt x="11238" y="241"/>
                  <a:pt x="13041" y="719"/>
                </a:cubicBezTo>
              </a:path>
              <a:path w="13042" h="21600" stroke="0" extrusionOk="0">
                <a:moveTo>
                  <a:pt x="0" y="1349"/>
                </a:moveTo>
                <a:cubicBezTo>
                  <a:pt x="2404" y="456"/>
                  <a:pt x="4949" y="0"/>
                  <a:pt x="7514" y="0"/>
                </a:cubicBezTo>
                <a:cubicBezTo>
                  <a:pt x="9379" y="0"/>
                  <a:pt x="11238" y="241"/>
                  <a:pt x="13041" y="719"/>
                </a:cubicBezTo>
                <a:lnTo>
                  <a:pt x="7514" y="2160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4"/>
          <p:cNvSpPr>
            <a:spLocks/>
          </p:cNvSpPr>
          <p:nvPr/>
        </p:nvSpPr>
        <p:spPr bwMode="auto">
          <a:xfrm>
            <a:off x="4087813" y="288925"/>
            <a:ext cx="125413" cy="85725"/>
          </a:xfrm>
          <a:custGeom>
            <a:avLst/>
            <a:gdLst>
              <a:gd name="T0" fmla="*/ 0 w 79"/>
              <a:gd name="T1" fmla="*/ 54 h 54"/>
              <a:gd name="T2" fmla="*/ 79 w 79"/>
              <a:gd name="T3" fmla="*/ 41 h 54"/>
              <a:gd name="T4" fmla="*/ 63 w 79"/>
              <a:gd name="T5" fmla="*/ 0 h 54"/>
              <a:gd name="T6" fmla="*/ 0 w 79"/>
              <a:gd name="T7" fmla="*/ 54 h 54"/>
            </a:gdLst>
            <a:ahLst/>
            <a:cxnLst>
              <a:cxn ang="0">
                <a:pos x="T0" y="T1"/>
              </a:cxn>
              <a:cxn ang="0">
                <a:pos x="T2" y="T3"/>
              </a:cxn>
              <a:cxn ang="0">
                <a:pos x="T4" y="T5"/>
              </a:cxn>
              <a:cxn ang="0">
                <a:pos x="T6" y="T7"/>
              </a:cxn>
            </a:cxnLst>
            <a:rect l="0" t="0" r="r" b="b"/>
            <a:pathLst>
              <a:path w="79" h="54">
                <a:moveTo>
                  <a:pt x="0" y="54"/>
                </a:moveTo>
                <a:lnTo>
                  <a:pt x="79" y="41"/>
                </a:lnTo>
                <a:lnTo>
                  <a:pt x="63" y="0"/>
                </a:lnTo>
                <a:lnTo>
                  <a:pt x="0" y="54"/>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74"/>
          <p:cNvSpPr>
            <a:spLocks/>
          </p:cNvSpPr>
          <p:nvPr/>
        </p:nvSpPr>
        <p:spPr bwMode="auto">
          <a:xfrm>
            <a:off x="2581275" y="3341688"/>
            <a:ext cx="52388" cy="93663"/>
          </a:xfrm>
          <a:custGeom>
            <a:avLst/>
            <a:gdLst>
              <a:gd name="T0" fmla="*/ 16 w 33"/>
              <a:gd name="T1" fmla="*/ 0 h 59"/>
              <a:gd name="T2" fmla="*/ 0 w 33"/>
              <a:gd name="T3" fmla="*/ 59 h 59"/>
              <a:gd name="T4" fmla="*/ 33 w 33"/>
              <a:gd name="T5" fmla="*/ 59 h 59"/>
              <a:gd name="T6" fmla="*/ 16 w 33"/>
              <a:gd name="T7" fmla="*/ 0 h 59"/>
            </a:gdLst>
            <a:ahLst/>
            <a:cxnLst>
              <a:cxn ang="0">
                <a:pos x="T0" y="T1"/>
              </a:cxn>
              <a:cxn ang="0">
                <a:pos x="T2" y="T3"/>
              </a:cxn>
              <a:cxn ang="0">
                <a:pos x="T4" y="T5"/>
              </a:cxn>
              <a:cxn ang="0">
                <a:pos x="T6" y="T7"/>
              </a:cxn>
            </a:cxnLst>
            <a:rect l="0" t="0" r="r" b="b"/>
            <a:pathLst>
              <a:path w="33" h="59">
                <a:moveTo>
                  <a:pt x="16" y="0"/>
                </a:moveTo>
                <a:lnTo>
                  <a:pt x="0" y="59"/>
                </a:lnTo>
                <a:lnTo>
                  <a:pt x="33" y="59"/>
                </a:lnTo>
                <a:lnTo>
                  <a:pt x="16"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185"/>
          <p:cNvSpPr>
            <a:spLocks noChangeArrowheads="1"/>
          </p:cNvSpPr>
          <p:nvPr/>
        </p:nvSpPr>
        <p:spPr bwMode="auto">
          <a:xfrm>
            <a:off x="4532313" y="14922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99CCFF"/>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1" name="Rectangle 22"/>
          <p:cNvSpPr>
            <a:spLocks noChangeArrowheads="1"/>
          </p:cNvSpPr>
          <p:nvPr/>
        </p:nvSpPr>
        <p:spPr bwMode="auto">
          <a:xfrm>
            <a:off x="3436938" y="3043238"/>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6" name="Rectangle 23"/>
          <p:cNvSpPr>
            <a:spLocks noChangeArrowheads="1"/>
          </p:cNvSpPr>
          <p:nvPr/>
        </p:nvSpPr>
        <p:spPr bwMode="auto">
          <a:xfrm>
            <a:off x="3011488" y="3228975"/>
            <a:ext cx="1692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Contributions Under $200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7" name="Rectangle 26"/>
          <p:cNvSpPr>
            <a:spLocks noChangeArrowheads="1"/>
          </p:cNvSpPr>
          <p:nvPr/>
        </p:nvSpPr>
        <p:spPr bwMode="auto">
          <a:xfrm>
            <a:off x="2971800" y="1981200"/>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8" name="Rectangle 27"/>
          <p:cNvSpPr>
            <a:spLocks noChangeArrowheads="1"/>
          </p:cNvSpPr>
          <p:nvPr/>
        </p:nvSpPr>
        <p:spPr bwMode="auto">
          <a:xfrm>
            <a:off x="2746375" y="2166938"/>
            <a:ext cx="13081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Political Investment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9" name="Arc 126"/>
          <p:cNvSpPr>
            <a:spLocks/>
          </p:cNvSpPr>
          <p:nvPr/>
        </p:nvSpPr>
        <p:spPr bwMode="auto">
          <a:xfrm>
            <a:off x="3357563" y="3446463"/>
            <a:ext cx="674688" cy="623888"/>
          </a:xfrm>
          <a:custGeom>
            <a:avLst/>
            <a:gdLst>
              <a:gd name="G0" fmla="+- 21600 0 0"/>
              <a:gd name="G1" fmla="+- 13580 0 0"/>
              <a:gd name="G2" fmla="+- 21600 0 0"/>
              <a:gd name="T0" fmla="*/ 976 w 21600"/>
              <a:gd name="T1" fmla="*/ 20000 h 20000"/>
              <a:gd name="T2" fmla="*/ 4803 w 21600"/>
              <a:gd name="T3" fmla="*/ 0 h 20000"/>
              <a:gd name="T4" fmla="*/ 21600 w 21600"/>
              <a:gd name="T5" fmla="*/ 13580 h 20000"/>
            </a:gdLst>
            <a:ahLst/>
            <a:cxnLst>
              <a:cxn ang="0">
                <a:pos x="T0" y="T1"/>
              </a:cxn>
              <a:cxn ang="0">
                <a:pos x="T2" y="T3"/>
              </a:cxn>
              <a:cxn ang="0">
                <a:pos x="T4" y="T5"/>
              </a:cxn>
            </a:cxnLst>
            <a:rect l="0" t="0" r="r" b="b"/>
            <a:pathLst>
              <a:path w="21600" h="20000" fill="none" extrusionOk="0">
                <a:moveTo>
                  <a:pt x="976" y="19999"/>
                </a:moveTo>
                <a:cubicBezTo>
                  <a:pt x="329" y="17921"/>
                  <a:pt x="0" y="15756"/>
                  <a:pt x="0" y="13580"/>
                </a:cubicBezTo>
                <a:cubicBezTo>
                  <a:pt x="0" y="8637"/>
                  <a:pt x="1695" y="3843"/>
                  <a:pt x="4802" y="-1"/>
                </a:cubicBezTo>
              </a:path>
              <a:path w="21600" h="20000" stroke="0" extrusionOk="0">
                <a:moveTo>
                  <a:pt x="976" y="19999"/>
                </a:moveTo>
                <a:cubicBezTo>
                  <a:pt x="329" y="17921"/>
                  <a:pt x="0" y="15756"/>
                  <a:pt x="0" y="13580"/>
                </a:cubicBezTo>
                <a:cubicBezTo>
                  <a:pt x="0" y="8637"/>
                  <a:pt x="1695" y="3843"/>
                  <a:pt x="4802" y="-1"/>
                </a:cubicBezTo>
                <a:lnTo>
                  <a:pt x="21600" y="1358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7"/>
          <p:cNvSpPr>
            <a:spLocks/>
          </p:cNvSpPr>
          <p:nvPr/>
        </p:nvSpPr>
        <p:spPr bwMode="auto">
          <a:xfrm>
            <a:off x="3351213" y="4059238"/>
            <a:ext cx="85725" cy="131763"/>
          </a:xfrm>
          <a:custGeom>
            <a:avLst/>
            <a:gdLst>
              <a:gd name="T0" fmla="*/ 54 w 54"/>
              <a:gd name="T1" fmla="*/ 83 h 83"/>
              <a:gd name="T2" fmla="*/ 42 w 54"/>
              <a:gd name="T3" fmla="*/ 0 h 83"/>
              <a:gd name="T4" fmla="*/ 0 w 54"/>
              <a:gd name="T5" fmla="*/ 16 h 83"/>
              <a:gd name="T6" fmla="*/ 54 w 54"/>
              <a:gd name="T7" fmla="*/ 83 h 83"/>
            </a:gdLst>
            <a:ahLst/>
            <a:cxnLst>
              <a:cxn ang="0">
                <a:pos x="T0" y="T1"/>
              </a:cxn>
              <a:cxn ang="0">
                <a:pos x="T2" y="T3"/>
              </a:cxn>
              <a:cxn ang="0">
                <a:pos x="T4" y="T5"/>
              </a:cxn>
              <a:cxn ang="0">
                <a:pos x="T6" y="T7"/>
              </a:cxn>
            </a:cxnLst>
            <a:rect l="0" t="0" r="r" b="b"/>
            <a:pathLst>
              <a:path w="54" h="83">
                <a:moveTo>
                  <a:pt x="54" y="83"/>
                </a:moveTo>
                <a:lnTo>
                  <a:pt x="42" y="0"/>
                </a:lnTo>
                <a:lnTo>
                  <a:pt x="0" y="16"/>
                </a:lnTo>
                <a:lnTo>
                  <a:pt x="54" y="83"/>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128"/>
          <p:cNvSpPr>
            <a:spLocks noChangeArrowheads="1"/>
          </p:cNvSpPr>
          <p:nvPr/>
        </p:nvSpPr>
        <p:spPr bwMode="auto">
          <a:xfrm>
            <a:off x="3403600" y="370681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2" name="Arc 129"/>
          <p:cNvSpPr>
            <a:spLocks/>
          </p:cNvSpPr>
          <p:nvPr/>
        </p:nvSpPr>
        <p:spPr bwMode="auto">
          <a:xfrm>
            <a:off x="3297238" y="2379663"/>
            <a:ext cx="808038" cy="523875"/>
          </a:xfrm>
          <a:custGeom>
            <a:avLst/>
            <a:gdLst>
              <a:gd name="G0" fmla="+- 21600 0 0"/>
              <a:gd name="G1" fmla="+- 2383 0 0"/>
              <a:gd name="G2" fmla="+- 21600 0 0"/>
              <a:gd name="T0" fmla="*/ 3401 w 21600"/>
              <a:gd name="T1" fmla="*/ 14018 h 14018"/>
              <a:gd name="T2" fmla="*/ 132 w 21600"/>
              <a:gd name="T3" fmla="*/ 0 h 14018"/>
              <a:gd name="T4" fmla="*/ 21600 w 21600"/>
              <a:gd name="T5" fmla="*/ 2383 h 14018"/>
            </a:gdLst>
            <a:ahLst/>
            <a:cxnLst>
              <a:cxn ang="0">
                <a:pos x="T0" y="T1"/>
              </a:cxn>
              <a:cxn ang="0">
                <a:pos x="T2" y="T3"/>
              </a:cxn>
              <a:cxn ang="0">
                <a:pos x="T4" y="T5"/>
              </a:cxn>
            </a:cxnLst>
            <a:rect l="0" t="0" r="r" b="b"/>
            <a:pathLst>
              <a:path w="21600" h="14018" fill="none" extrusionOk="0">
                <a:moveTo>
                  <a:pt x="3401" y="14017"/>
                </a:moveTo>
                <a:cubicBezTo>
                  <a:pt x="1180" y="10543"/>
                  <a:pt x="0" y="6506"/>
                  <a:pt x="0" y="2383"/>
                </a:cubicBezTo>
                <a:cubicBezTo>
                  <a:pt x="0" y="1586"/>
                  <a:pt x="44" y="791"/>
                  <a:pt x="131" y="-1"/>
                </a:cubicBezTo>
              </a:path>
              <a:path w="21600" h="14018" stroke="0" extrusionOk="0">
                <a:moveTo>
                  <a:pt x="3401" y="14017"/>
                </a:moveTo>
                <a:cubicBezTo>
                  <a:pt x="1180" y="10543"/>
                  <a:pt x="0" y="6506"/>
                  <a:pt x="0" y="2383"/>
                </a:cubicBezTo>
                <a:cubicBezTo>
                  <a:pt x="0" y="1586"/>
                  <a:pt x="44" y="791"/>
                  <a:pt x="131" y="-1"/>
                </a:cubicBezTo>
                <a:lnTo>
                  <a:pt x="21600" y="238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0"/>
          <p:cNvSpPr>
            <a:spLocks/>
          </p:cNvSpPr>
          <p:nvPr/>
        </p:nvSpPr>
        <p:spPr bwMode="auto">
          <a:xfrm>
            <a:off x="3397250" y="2884488"/>
            <a:ext cx="106363" cy="125413"/>
          </a:xfrm>
          <a:custGeom>
            <a:avLst/>
            <a:gdLst>
              <a:gd name="T0" fmla="*/ 67 w 67"/>
              <a:gd name="T1" fmla="*/ 79 h 79"/>
              <a:gd name="T2" fmla="*/ 33 w 67"/>
              <a:gd name="T3" fmla="*/ 0 h 79"/>
              <a:gd name="T4" fmla="*/ 0 w 67"/>
              <a:gd name="T5" fmla="*/ 29 h 79"/>
              <a:gd name="T6" fmla="*/ 67 w 67"/>
              <a:gd name="T7" fmla="*/ 79 h 79"/>
            </a:gdLst>
            <a:ahLst/>
            <a:cxnLst>
              <a:cxn ang="0">
                <a:pos x="T0" y="T1"/>
              </a:cxn>
              <a:cxn ang="0">
                <a:pos x="T2" y="T3"/>
              </a:cxn>
              <a:cxn ang="0">
                <a:pos x="T4" y="T5"/>
              </a:cxn>
              <a:cxn ang="0">
                <a:pos x="T6" y="T7"/>
              </a:cxn>
            </a:cxnLst>
            <a:rect l="0" t="0" r="r" b="b"/>
            <a:pathLst>
              <a:path w="67" h="79">
                <a:moveTo>
                  <a:pt x="67" y="79"/>
                </a:moveTo>
                <a:lnTo>
                  <a:pt x="33" y="0"/>
                </a:lnTo>
                <a:lnTo>
                  <a:pt x="0" y="29"/>
                </a:lnTo>
                <a:lnTo>
                  <a:pt x="67" y="7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Rectangle 131"/>
          <p:cNvSpPr>
            <a:spLocks noChangeArrowheads="1"/>
          </p:cNvSpPr>
          <p:nvPr/>
        </p:nvSpPr>
        <p:spPr bwMode="auto">
          <a:xfrm>
            <a:off x="3357563" y="25114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5" name="Arc 189"/>
          <p:cNvSpPr>
            <a:spLocks/>
          </p:cNvSpPr>
          <p:nvPr/>
        </p:nvSpPr>
        <p:spPr bwMode="auto">
          <a:xfrm>
            <a:off x="4003675" y="2468563"/>
            <a:ext cx="996950" cy="1331913"/>
          </a:xfrm>
          <a:custGeom>
            <a:avLst/>
            <a:gdLst>
              <a:gd name="G0" fmla="+- 15420 0 0"/>
              <a:gd name="G1" fmla="+- 0 0 0"/>
              <a:gd name="G2" fmla="+- 21600 0 0"/>
              <a:gd name="T0" fmla="*/ 8920 w 15420"/>
              <a:gd name="T1" fmla="*/ 20599 h 20599"/>
              <a:gd name="T2" fmla="*/ 0 w 15420"/>
              <a:gd name="T3" fmla="*/ 15126 h 20599"/>
              <a:gd name="T4" fmla="*/ 15420 w 15420"/>
              <a:gd name="T5" fmla="*/ 0 h 20599"/>
            </a:gdLst>
            <a:ahLst/>
            <a:cxnLst>
              <a:cxn ang="0">
                <a:pos x="T0" y="T1"/>
              </a:cxn>
              <a:cxn ang="0">
                <a:pos x="T2" y="T3"/>
              </a:cxn>
              <a:cxn ang="0">
                <a:pos x="T4" y="T5"/>
              </a:cxn>
            </a:cxnLst>
            <a:rect l="0" t="0" r="r" b="b"/>
            <a:pathLst>
              <a:path w="15420" h="20599" fill="none" extrusionOk="0">
                <a:moveTo>
                  <a:pt x="8920" y="20598"/>
                </a:moveTo>
                <a:cubicBezTo>
                  <a:pt x="5543" y="19533"/>
                  <a:pt x="2479" y="17653"/>
                  <a:pt x="0" y="15125"/>
                </a:cubicBezTo>
              </a:path>
              <a:path w="15420" h="20599" stroke="0" extrusionOk="0">
                <a:moveTo>
                  <a:pt x="8920" y="20598"/>
                </a:moveTo>
                <a:cubicBezTo>
                  <a:pt x="5543" y="19533"/>
                  <a:pt x="2479" y="17653"/>
                  <a:pt x="0" y="15125"/>
                </a:cubicBezTo>
                <a:lnTo>
                  <a:pt x="1542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190"/>
          <p:cNvSpPr>
            <a:spLocks/>
          </p:cNvSpPr>
          <p:nvPr/>
        </p:nvSpPr>
        <p:spPr bwMode="auto">
          <a:xfrm>
            <a:off x="4572000" y="3767138"/>
            <a:ext cx="133350" cy="73025"/>
          </a:xfrm>
          <a:custGeom>
            <a:avLst/>
            <a:gdLst>
              <a:gd name="T0" fmla="*/ 84 w 84"/>
              <a:gd name="T1" fmla="*/ 46 h 46"/>
              <a:gd name="T2" fmla="*/ 9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9" y="0"/>
                </a:lnTo>
                <a:lnTo>
                  <a:pt x="0" y="46"/>
                </a:lnTo>
                <a:lnTo>
                  <a:pt x="84" y="46"/>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Rectangle 191"/>
          <p:cNvSpPr>
            <a:spLocks noChangeArrowheads="1"/>
          </p:cNvSpPr>
          <p:nvPr/>
        </p:nvSpPr>
        <p:spPr bwMode="auto">
          <a:xfrm>
            <a:off x="4440238" y="35210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8" name="Arc 77"/>
          <p:cNvSpPr>
            <a:spLocks/>
          </p:cNvSpPr>
          <p:nvPr/>
        </p:nvSpPr>
        <p:spPr bwMode="auto">
          <a:xfrm>
            <a:off x="4951413" y="979488"/>
            <a:ext cx="325438" cy="323850"/>
          </a:xfrm>
          <a:custGeom>
            <a:avLst/>
            <a:gdLst>
              <a:gd name="G0" fmla="+- 21600 0 0"/>
              <a:gd name="G1" fmla="+- 21600 0 0"/>
              <a:gd name="G2" fmla="+- 21600 0 0"/>
              <a:gd name="T0" fmla="*/ 43196 w 43196"/>
              <a:gd name="T1" fmla="*/ 22009 h 43200"/>
              <a:gd name="T2" fmla="*/ 21811 w 43196"/>
              <a:gd name="T3" fmla="*/ 1 h 43200"/>
              <a:gd name="T4" fmla="*/ 21600 w 43196"/>
              <a:gd name="T5" fmla="*/ 21600 h 43200"/>
            </a:gdLst>
            <a:ahLst/>
            <a:cxnLst>
              <a:cxn ang="0">
                <a:pos x="T0" y="T1"/>
              </a:cxn>
              <a:cxn ang="0">
                <a:pos x="T2" y="T3"/>
              </a:cxn>
              <a:cxn ang="0">
                <a:pos x="T4" y="T5"/>
              </a:cxn>
            </a:cxnLst>
            <a:rect l="0" t="0" r="r" b="b"/>
            <a:pathLst>
              <a:path w="43196" h="43200" fill="none"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path>
              <a:path w="43196" h="43200" stroke="0"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78"/>
          <p:cNvSpPr>
            <a:spLocks/>
          </p:cNvSpPr>
          <p:nvPr/>
        </p:nvSpPr>
        <p:spPr bwMode="auto">
          <a:xfrm>
            <a:off x="5256213" y="1052513"/>
            <a:ext cx="52388" cy="92075"/>
          </a:xfrm>
          <a:custGeom>
            <a:avLst/>
            <a:gdLst>
              <a:gd name="T0" fmla="*/ 17 w 33"/>
              <a:gd name="T1" fmla="*/ 0 h 58"/>
              <a:gd name="T2" fmla="*/ 0 w 33"/>
              <a:gd name="T3" fmla="*/ 58 h 58"/>
              <a:gd name="T4" fmla="*/ 33 w 33"/>
              <a:gd name="T5" fmla="*/ 58 h 58"/>
              <a:gd name="T6" fmla="*/ 17 w 33"/>
              <a:gd name="T7" fmla="*/ 0 h 58"/>
            </a:gdLst>
            <a:ahLst/>
            <a:cxnLst>
              <a:cxn ang="0">
                <a:pos x="T0" y="T1"/>
              </a:cxn>
              <a:cxn ang="0">
                <a:pos x="T2" y="T3"/>
              </a:cxn>
              <a:cxn ang="0">
                <a:pos x="T4" y="T5"/>
              </a:cxn>
              <a:cxn ang="0">
                <a:pos x="T6" y="T7"/>
              </a:cxn>
            </a:cxnLst>
            <a:rect l="0" t="0" r="r" b="b"/>
            <a:pathLst>
              <a:path w="33" h="58">
                <a:moveTo>
                  <a:pt x="17" y="0"/>
                </a:moveTo>
                <a:lnTo>
                  <a:pt x="0" y="58"/>
                </a:lnTo>
                <a:lnTo>
                  <a:pt x="33" y="58"/>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Rectangle 79"/>
          <p:cNvSpPr>
            <a:spLocks noChangeArrowheads="1"/>
          </p:cNvSpPr>
          <p:nvPr/>
        </p:nvSpPr>
        <p:spPr bwMode="auto">
          <a:xfrm>
            <a:off x="5070475" y="10382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1" name="Rectangle 90"/>
          <p:cNvSpPr>
            <a:spLocks noChangeArrowheads="1"/>
          </p:cNvSpPr>
          <p:nvPr/>
        </p:nvSpPr>
        <p:spPr bwMode="auto">
          <a:xfrm>
            <a:off x="4911725" y="481013"/>
            <a:ext cx="490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Voter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2" name="Rectangle 91"/>
          <p:cNvSpPr>
            <a:spLocks noChangeArrowheads="1"/>
          </p:cNvSpPr>
          <p:nvPr/>
        </p:nvSpPr>
        <p:spPr bwMode="auto">
          <a:xfrm>
            <a:off x="4659313" y="693738"/>
            <a:ext cx="1028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Participation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3" name="Arc 174"/>
          <p:cNvSpPr>
            <a:spLocks/>
          </p:cNvSpPr>
          <p:nvPr/>
        </p:nvSpPr>
        <p:spPr bwMode="auto">
          <a:xfrm>
            <a:off x="3211513" y="715963"/>
            <a:ext cx="1277938" cy="1111250"/>
          </a:xfrm>
          <a:custGeom>
            <a:avLst/>
            <a:gdLst>
              <a:gd name="G0" fmla="+- 21600 0 0"/>
              <a:gd name="G1" fmla="+- 14586 0 0"/>
              <a:gd name="G2" fmla="+- 21600 0 0"/>
              <a:gd name="T0" fmla="*/ 411 w 21600"/>
              <a:gd name="T1" fmla="*/ 18781 h 18781"/>
              <a:gd name="T2" fmla="*/ 5669 w 21600"/>
              <a:gd name="T3" fmla="*/ 0 h 18781"/>
              <a:gd name="T4" fmla="*/ 21600 w 21600"/>
              <a:gd name="T5" fmla="*/ 14586 h 18781"/>
            </a:gdLst>
            <a:ahLst/>
            <a:cxnLst>
              <a:cxn ang="0">
                <a:pos x="T0" y="T1"/>
              </a:cxn>
              <a:cxn ang="0">
                <a:pos x="T2" y="T3"/>
              </a:cxn>
              <a:cxn ang="0">
                <a:pos x="T4" y="T5"/>
              </a:cxn>
            </a:cxnLst>
            <a:rect l="0" t="0" r="r" b="b"/>
            <a:pathLst>
              <a:path w="21600" h="18781" fill="none" extrusionOk="0">
                <a:moveTo>
                  <a:pt x="411" y="18780"/>
                </a:moveTo>
                <a:cubicBezTo>
                  <a:pt x="137" y="17399"/>
                  <a:pt x="0" y="15994"/>
                  <a:pt x="0" y="14586"/>
                </a:cubicBezTo>
                <a:cubicBezTo>
                  <a:pt x="0" y="9186"/>
                  <a:pt x="2022" y="3982"/>
                  <a:pt x="5668" y="-1"/>
                </a:cubicBezTo>
              </a:path>
              <a:path w="21600" h="18781" stroke="0" extrusionOk="0">
                <a:moveTo>
                  <a:pt x="411" y="18780"/>
                </a:moveTo>
                <a:cubicBezTo>
                  <a:pt x="137" y="17399"/>
                  <a:pt x="0" y="15994"/>
                  <a:pt x="0" y="14586"/>
                </a:cubicBezTo>
                <a:cubicBezTo>
                  <a:pt x="0" y="9186"/>
                  <a:pt x="2022" y="3982"/>
                  <a:pt x="5668" y="-1"/>
                </a:cubicBezTo>
                <a:lnTo>
                  <a:pt x="21600" y="14586"/>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175"/>
          <p:cNvSpPr>
            <a:spLocks/>
          </p:cNvSpPr>
          <p:nvPr/>
        </p:nvSpPr>
        <p:spPr bwMode="auto">
          <a:xfrm>
            <a:off x="3197225" y="1822450"/>
            <a:ext cx="73025" cy="131763"/>
          </a:xfrm>
          <a:custGeom>
            <a:avLst/>
            <a:gdLst>
              <a:gd name="T0" fmla="*/ 46 w 46"/>
              <a:gd name="T1" fmla="*/ 83 h 83"/>
              <a:gd name="T2" fmla="*/ 42 w 46"/>
              <a:gd name="T3" fmla="*/ 0 h 83"/>
              <a:gd name="T4" fmla="*/ 0 w 46"/>
              <a:gd name="T5" fmla="*/ 12 h 83"/>
              <a:gd name="T6" fmla="*/ 46 w 46"/>
              <a:gd name="T7" fmla="*/ 83 h 83"/>
            </a:gdLst>
            <a:ahLst/>
            <a:cxnLst>
              <a:cxn ang="0">
                <a:pos x="T0" y="T1"/>
              </a:cxn>
              <a:cxn ang="0">
                <a:pos x="T2" y="T3"/>
              </a:cxn>
              <a:cxn ang="0">
                <a:pos x="T4" y="T5"/>
              </a:cxn>
              <a:cxn ang="0">
                <a:pos x="T6" y="T7"/>
              </a:cxn>
            </a:cxnLst>
            <a:rect l="0" t="0" r="r" b="b"/>
            <a:pathLst>
              <a:path w="46" h="83">
                <a:moveTo>
                  <a:pt x="46" y="83"/>
                </a:moveTo>
                <a:lnTo>
                  <a:pt x="42" y="0"/>
                </a:lnTo>
                <a:lnTo>
                  <a:pt x="0" y="12"/>
                </a:lnTo>
                <a:lnTo>
                  <a:pt x="46" y="83"/>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Rectangle 176"/>
          <p:cNvSpPr>
            <a:spLocks noChangeArrowheads="1"/>
          </p:cNvSpPr>
          <p:nvPr/>
        </p:nvSpPr>
        <p:spPr bwMode="auto">
          <a:xfrm>
            <a:off x="3257550" y="14160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46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Favorable</a:t>
            </a:r>
            <a:endParaRPr kumimoji="0" lang="en-US" altLang="en-US" sz="1800" b="0" i="0" u="none" strike="noStrike" cap="none" normalizeH="0" baseline="0" dirty="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32"/>
          <p:cNvSpPr>
            <a:spLocks noChangeArrowheads="1"/>
          </p:cNvSpPr>
          <p:nvPr/>
        </p:nvSpPr>
        <p:spPr bwMode="auto">
          <a:xfrm>
            <a:off x="6862763" y="3128963"/>
            <a:ext cx="826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Transparency</a:t>
            </a:r>
            <a:endParaRPr kumimoji="0" lang="en-US" altLang="en-US" sz="1800" b="0" i="0" u="none" strike="noStrike" cap="none" normalizeH="0" baseline="0" smtClean="0">
              <a:ln>
                <a:noFill/>
              </a:ln>
              <a:solidFill>
                <a:schemeClr val="bg1">
                  <a:lumMod val="65000"/>
                </a:schemeClr>
              </a:solidFill>
              <a:effectLst/>
            </a:endParaRPr>
          </a:p>
        </p:txBody>
      </p:sp>
      <p:sp>
        <p:nvSpPr>
          <p:cNvPr id="47" name="Rectangle 33"/>
          <p:cNvSpPr>
            <a:spLocks noChangeArrowheads="1"/>
          </p:cNvSpPr>
          <p:nvPr/>
        </p:nvSpPr>
        <p:spPr bwMode="auto">
          <a:xfrm>
            <a:off x="6802438" y="3314700"/>
            <a:ext cx="943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bg1">
                  <a:lumMod val="65000"/>
                </a:schemeClr>
              </a:solidFill>
              <a:effectLst/>
            </a:endParaRPr>
          </a:p>
        </p:txBody>
      </p:sp>
      <p:sp>
        <p:nvSpPr>
          <p:cNvPr id="48" name="Rectangle 34"/>
          <p:cNvSpPr>
            <a:spLocks noChangeArrowheads="1"/>
          </p:cNvSpPr>
          <p:nvPr/>
        </p:nvSpPr>
        <p:spPr bwMode="auto">
          <a:xfrm>
            <a:off x="7720013" y="3733800"/>
            <a:ext cx="6587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Registered</a:t>
            </a:r>
            <a:endParaRPr kumimoji="0" lang="en-US" altLang="en-US" sz="1800" b="0" i="0" u="none" strike="noStrike" cap="none" normalizeH="0" baseline="0" smtClean="0">
              <a:ln>
                <a:noFill/>
              </a:ln>
              <a:solidFill>
                <a:schemeClr val="bg1">
                  <a:lumMod val="65000"/>
                </a:schemeClr>
              </a:solidFill>
              <a:effectLst/>
            </a:endParaRPr>
          </a:p>
        </p:txBody>
      </p:sp>
      <p:sp>
        <p:nvSpPr>
          <p:cNvPr id="49" name="Rectangle 35"/>
          <p:cNvSpPr>
            <a:spLocks noChangeArrowheads="1"/>
          </p:cNvSpPr>
          <p:nvPr/>
        </p:nvSpPr>
        <p:spPr bwMode="auto">
          <a:xfrm>
            <a:off x="7751763" y="3919538"/>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50" name="Rectangle 36"/>
          <p:cNvSpPr>
            <a:spLocks noChangeArrowheads="1"/>
          </p:cNvSpPr>
          <p:nvPr/>
        </p:nvSpPr>
        <p:spPr bwMode="auto">
          <a:xfrm>
            <a:off x="6026150" y="3879850"/>
            <a:ext cx="1103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bg1">
                  <a:lumMod val="65000"/>
                </a:schemeClr>
              </a:solidFill>
              <a:effectLst/>
            </a:endParaRPr>
          </a:p>
        </p:txBody>
      </p:sp>
      <p:sp>
        <p:nvSpPr>
          <p:cNvPr id="51" name="Rectangle 37"/>
          <p:cNvSpPr>
            <a:spLocks noChangeArrowheads="1"/>
          </p:cNvSpPr>
          <p:nvPr/>
        </p:nvSpPr>
        <p:spPr bwMode="auto">
          <a:xfrm>
            <a:off x="6218238" y="4025900"/>
            <a:ext cx="715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of lobbyists</a:t>
            </a:r>
            <a:endParaRPr kumimoji="0" lang="en-US" altLang="en-US" sz="1800" b="0" i="0" u="none" strike="noStrike" cap="none" normalizeH="0" baseline="0" smtClean="0">
              <a:ln>
                <a:noFill/>
              </a:ln>
              <a:solidFill>
                <a:schemeClr val="bg1">
                  <a:lumMod val="65000"/>
                </a:schemeClr>
              </a:solidFill>
              <a:effectLst/>
            </a:endParaRPr>
          </a:p>
        </p:txBody>
      </p:sp>
      <p:sp>
        <p:nvSpPr>
          <p:cNvPr id="52" name="Rectangle 38"/>
          <p:cNvSpPr>
            <a:spLocks noChangeArrowheads="1"/>
          </p:cNvSpPr>
          <p:nvPr/>
        </p:nvSpPr>
        <p:spPr bwMode="auto">
          <a:xfrm>
            <a:off x="6577013" y="4762500"/>
            <a:ext cx="829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bg1">
                  <a:lumMod val="65000"/>
                </a:schemeClr>
              </a:solidFill>
              <a:effectLst/>
            </a:endParaRPr>
          </a:p>
        </p:txBody>
      </p:sp>
      <p:sp>
        <p:nvSpPr>
          <p:cNvPr id="55" name="Rectangle 41"/>
          <p:cNvSpPr>
            <a:spLocks noChangeArrowheads="1"/>
          </p:cNvSpPr>
          <p:nvPr/>
        </p:nvSpPr>
        <p:spPr bwMode="auto">
          <a:xfrm>
            <a:off x="6503988" y="5772150"/>
            <a:ext cx="114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bg1">
                  <a:lumMod val="65000"/>
                </a:schemeClr>
              </a:solidFill>
              <a:effectLst/>
            </a:endParaRPr>
          </a:p>
        </p:txBody>
      </p:sp>
      <p:sp>
        <p:nvSpPr>
          <p:cNvPr id="56" name="Rectangle 42"/>
          <p:cNvSpPr>
            <a:spLocks noChangeArrowheads="1"/>
          </p:cNvSpPr>
          <p:nvPr/>
        </p:nvSpPr>
        <p:spPr bwMode="auto">
          <a:xfrm>
            <a:off x="6457950" y="5930900"/>
            <a:ext cx="1245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bg1">
                  <a:lumMod val="65000"/>
                </a:schemeClr>
              </a:solidFill>
              <a:effectLst/>
            </a:endParaRPr>
          </a:p>
        </p:txBody>
      </p:sp>
      <p:sp>
        <p:nvSpPr>
          <p:cNvPr id="57"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58"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59"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60" name="Rectangle 46"/>
          <p:cNvSpPr>
            <a:spLocks noChangeArrowheads="1"/>
          </p:cNvSpPr>
          <p:nvPr/>
        </p:nvSpPr>
        <p:spPr bwMode="auto">
          <a:xfrm>
            <a:off x="8442325" y="4710113"/>
            <a:ext cx="912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bg1">
                  <a:lumMod val="65000"/>
                </a:schemeClr>
              </a:solidFill>
              <a:effectLst/>
            </a:endParaRPr>
          </a:p>
        </p:txBody>
      </p:sp>
      <p:sp>
        <p:nvSpPr>
          <p:cNvPr id="61" name="Rectangle 47"/>
          <p:cNvSpPr>
            <a:spLocks noChangeArrowheads="1"/>
          </p:cNvSpPr>
          <p:nvPr/>
        </p:nvSpPr>
        <p:spPr bwMode="auto">
          <a:xfrm>
            <a:off x="8515350" y="4895850"/>
            <a:ext cx="778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on Lobbyists</a:t>
            </a:r>
            <a:endParaRPr kumimoji="0" lang="en-US" altLang="en-US" sz="1800" b="0" i="0" u="none" strike="noStrike" cap="none" normalizeH="0" baseline="0" smtClean="0">
              <a:ln>
                <a:noFill/>
              </a:ln>
              <a:solidFill>
                <a:schemeClr val="bg1">
                  <a:lumMod val="65000"/>
                </a:schemeClr>
              </a:solidFill>
              <a:effectLst/>
            </a:endParaRPr>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3" name="Rectangle 59"/>
          <p:cNvSpPr>
            <a:spLocks noChangeArrowheads="1"/>
          </p:cNvSpPr>
          <p:nvPr/>
        </p:nvSpPr>
        <p:spPr bwMode="auto">
          <a:xfrm>
            <a:off x="7712075" y="53736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B</a:t>
            </a:r>
            <a:endParaRPr kumimoji="0" lang="en-US" altLang="en-US" sz="1800" b="0" i="0" u="none" strike="noStrike" cap="none" normalizeH="0" baseline="0" dirty="0" smtClean="0">
              <a:ln>
                <a:noFill/>
              </a:ln>
              <a:solidFill>
                <a:schemeClr val="bg1">
                  <a:lumMod val="65000"/>
                </a:schemeClr>
              </a:solidFill>
              <a:effectLst/>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1" name="Rectangle 67"/>
          <p:cNvSpPr>
            <a:spLocks noChangeArrowheads="1"/>
          </p:cNvSpPr>
          <p:nvPr/>
        </p:nvSpPr>
        <p:spPr bwMode="auto">
          <a:xfrm>
            <a:off x="8091488" y="27908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2270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bg1">
                  <a:lumMod val="65000"/>
                </a:schemeClr>
              </a:solidFill>
              <a:effectLst/>
            </a:endParaRPr>
          </a:p>
        </p:txBody>
      </p:sp>
      <p:sp>
        <p:nvSpPr>
          <p:cNvPr id="97" name="Rectangle 83"/>
          <p:cNvSpPr>
            <a:spLocks noChangeArrowheads="1"/>
          </p:cNvSpPr>
          <p:nvPr/>
        </p:nvSpPr>
        <p:spPr bwMode="auto">
          <a:xfrm>
            <a:off x="7964488" y="2498725"/>
            <a:ext cx="420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Loops</a:t>
            </a:r>
            <a:endParaRPr kumimoji="0" lang="en-US" altLang="en-US" sz="1800" b="0" i="0" u="none" strike="noStrike" cap="none" normalizeH="0" baseline="0" smtClean="0">
              <a:ln>
                <a:noFill/>
              </a:ln>
              <a:solidFill>
                <a:schemeClr val="bg1">
                  <a:lumMod val="65000"/>
                </a:schemeClr>
              </a:solidFill>
              <a:effectLst/>
            </a:endParaRPr>
          </a:p>
        </p:txBody>
      </p:sp>
      <p:sp>
        <p:nvSpPr>
          <p:cNvPr id="98" name="Rectangle 84"/>
          <p:cNvSpPr>
            <a:spLocks noChangeArrowheads="1"/>
          </p:cNvSpPr>
          <p:nvPr/>
        </p:nvSpPr>
        <p:spPr bwMode="auto">
          <a:xfrm>
            <a:off x="7546975" y="4848225"/>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bg1">
                  <a:lumMod val="65000"/>
                </a:schemeClr>
              </a:solidFill>
              <a:effectLst/>
            </a:endParaRPr>
          </a:p>
        </p:txBody>
      </p:sp>
      <p:sp>
        <p:nvSpPr>
          <p:cNvPr id="99" name="Rectangle 85"/>
          <p:cNvSpPr>
            <a:spLocks noChangeArrowheads="1"/>
          </p:cNvSpPr>
          <p:nvPr/>
        </p:nvSpPr>
        <p:spPr bwMode="auto">
          <a:xfrm>
            <a:off x="7480300" y="5060950"/>
            <a:ext cx="67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108"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109"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1"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0"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3" name="Rectangle 149"/>
          <p:cNvSpPr>
            <a:spLocks noChangeArrowheads="1"/>
          </p:cNvSpPr>
          <p:nvPr/>
        </p:nvSpPr>
        <p:spPr bwMode="auto">
          <a:xfrm>
            <a:off x="8018463" y="313690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6"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9" name="Rectangle 155"/>
          <p:cNvSpPr>
            <a:spLocks noChangeArrowheads="1"/>
          </p:cNvSpPr>
          <p:nvPr/>
        </p:nvSpPr>
        <p:spPr bwMode="auto">
          <a:xfrm>
            <a:off x="8801100" y="42449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2" name="Rectangle 158"/>
          <p:cNvSpPr>
            <a:spLocks noChangeArrowheads="1"/>
          </p:cNvSpPr>
          <p:nvPr/>
        </p:nvSpPr>
        <p:spPr bwMode="auto">
          <a:xfrm>
            <a:off x="7281863" y="38004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5" name="Rectangle 161"/>
          <p:cNvSpPr>
            <a:spLocks noChangeArrowheads="1"/>
          </p:cNvSpPr>
          <p:nvPr/>
        </p:nvSpPr>
        <p:spPr bwMode="auto">
          <a:xfrm>
            <a:off x="6332538" y="4344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8" name="Rectangle 164"/>
          <p:cNvSpPr>
            <a:spLocks noChangeArrowheads="1"/>
          </p:cNvSpPr>
          <p:nvPr/>
        </p:nvSpPr>
        <p:spPr bwMode="auto">
          <a:xfrm>
            <a:off x="6750050" y="51482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1" name="Rectangle 167"/>
          <p:cNvSpPr>
            <a:spLocks noChangeArrowheads="1"/>
          </p:cNvSpPr>
          <p:nvPr/>
        </p:nvSpPr>
        <p:spPr bwMode="auto">
          <a:xfrm>
            <a:off x="8243888" y="4364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1" name="Rectangle 197"/>
          <p:cNvSpPr>
            <a:spLocks noChangeArrowheads="1"/>
          </p:cNvSpPr>
          <p:nvPr/>
        </p:nvSpPr>
        <p:spPr bwMode="auto">
          <a:xfrm>
            <a:off x="6737350" y="43243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4" name="Rectangle 200"/>
          <p:cNvSpPr>
            <a:spLocks noChangeArrowheads="1"/>
          </p:cNvSpPr>
          <p:nvPr/>
        </p:nvSpPr>
        <p:spPr bwMode="auto">
          <a:xfrm>
            <a:off x="8396288" y="534670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9" name="Rectangle 207"/>
          <p:cNvSpPr>
            <a:spLocks noChangeArrowheads="1"/>
          </p:cNvSpPr>
          <p:nvPr/>
        </p:nvSpPr>
        <p:spPr bwMode="auto">
          <a:xfrm>
            <a:off x="5973763" y="35877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17"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smtClean="0">
              <a:ln>
                <a:noFill/>
              </a:ln>
              <a:solidFill>
                <a:schemeClr val="bg1">
                  <a:lumMod val="65000"/>
                </a:schemeClr>
              </a:solidFill>
              <a:effectLst/>
            </a:endParaRPr>
          </a:p>
        </p:txBody>
      </p:sp>
      <p:sp>
        <p:nvSpPr>
          <p:cNvPr id="18"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2"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3" name="Rectangle 143"/>
          <p:cNvSpPr>
            <a:spLocks noChangeArrowheads="1"/>
          </p:cNvSpPr>
          <p:nvPr/>
        </p:nvSpPr>
        <p:spPr bwMode="auto">
          <a:xfrm>
            <a:off x="9299575" y="18748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34"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Rectangle 20"/>
          <p:cNvSpPr>
            <a:spLocks noChangeArrowheads="1"/>
          </p:cNvSpPr>
          <p:nvPr/>
        </p:nvSpPr>
        <p:spPr bwMode="auto">
          <a:xfrm>
            <a:off x="2905125" y="4191000"/>
            <a:ext cx="1441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Contributions 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21"/>
          <p:cNvSpPr>
            <a:spLocks noChangeArrowheads="1"/>
          </p:cNvSpPr>
          <p:nvPr/>
        </p:nvSpPr>
        <p:spPr bwMode="auto">
          <a:xfrm>
            <a:off x="2971800" y="4364038"/>
            <a:ext cx="1301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Winning Campaigns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9"/>
          <p:cNvSpPr>
            <a:spLocks noChangeArrowheads="1"/>
          </p:cNvSpPr>
          <p:nvPr/>
        </p:nvSpPr>
        <p:spPr bwMode="auto">
          <a:xfrm>
            <a:off x="1279525" y="5060950"/>
            <a:ext cx="1295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Expected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40"/>
          <p:cNvSpPr>
            <a:spLocks noChangeArrowheads="1"/>
          </p:cNvSpPr>
          <p:nvPr/>
        </p:nvSpPr>
        <p:spPr bwMode="auto">
          <a:xfrm>
            <a:off x="1617663" y="5246688"/>
            <a:ext cx="604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Shortfall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48"/>
          <p:cNvSpPr>
            <a:spLocks noChangeArrowheads="1"/>
          </p:cNvSpPr>
          <p:nvPr/>
        </p:nvSpPr>
        <p:spPr bwMode="auto">
          <a:xfrm>
            <a:off x="1139825" y="3362325"/>
            <a:ext cx="9575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Campaign</a:t>
            </a:r>
            <a:endParaRPr kumimoji="0" lang="en-US" altLang="en-US" sz="1800" b="0" i="0" u="none" strike="noStrike" cap="none" normalizeH="0" baseline="0" smtClean="0">
              <a:ln>
                <a:noFill/>
              </a:ln>
              <a:solidFill>
                <a:schemeClr val="bg1">
                  <a:lumMod val="65000"/>
                </a:schemeClr>
              </a:solidFill>
              <a:effectLst/>
            </a:endParaRPr>
          </a:p>
        </p:txBody>
      </p:sp>
      <p:sp>
        <p:nvSpPr>
          <p:cNvPr id="147" name="Rectangle 49"/>
          <p:cNvSpPr>
            <a:spLocks noChangeArrowheads="1"/>
          </p:cNvSpPr>
          <p:nvPr/>
        </p:nvSpPr>
        <p:spPr bwMode="auto">
          <a:xfrm>
            <a:off x="1219200" y="3548063"/>
            <a:ext cx="8154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Expenditures</a:t>
            </a:r>
            <a:endParaRPr kumimoji="0" lang="en-US" altLang="en-US" sz="1800" b="0" i="0" u="none" strike="noStrike" cap="none" normalizeH="0" baseline="0" smtClean="0">
              <a:ln>
                <a:noFill/>
              </a:ln>
              <a:solidFill>
                <a:schemeClr val="bg1">
                  <a:lumMod val="65000"/>
                </a:schemeClr>
              </a:solidFill>
              <a:effectLst/>
            </a:endParaRPr>
          </a:p>
        </p:txBody>
      </p:sp>
      <p:sp>
        <p:nvSpPr>
          <p:cNvPr id="148" name="Arc 111"/>
          <p:cNvSpPr>
            <a:spLocks/>
          </p:cNvSpPr>
          <p:nvPr/>
        </p:nvSpPr>
        <p:spPr bwMode="auto">
          <a:xfrm>
            <a:off x="1584325" y="3733800"/>
            <a:ext cx="2719388" cy="1185863"/>
          </a:xfrm>
          <a:custGeom>
            <a:avLst/>
            <a:gdLst>
              <a:gd name="G0" fmla="+- 21600 0 0"/>
              <a:gd name="G1" fmla="+- 2082 0 0"/>
              <a:gd name="G2" fmla="+- 21600 0 0"/>
              <a:gd name="T0" fmla="*/ 1288 w 21600"/>
              <a:gd name="T1" fmla="*/ 9430 h 9430"/>
              <a:gd name="T2" fmla="*/ 101 w 21600"/>
              <a:gd name="T3" fmla="*/ 0 h 9430"/>
              <a:gd name="T4" fmla="*/ 21600 w 21600"/>
              <a:gd name="T5" fmla="*/ 2082 h 9430"/>
            </a:gdLst>
            <a:ahLst/>
            <a:cxnLst>
              <a:cxn ang="0">
                <a:pos x="T0" y="T1"/>
              </a:cxn>
              <a:cxn ang="0">
                <a:pos x="T2" y="T3"/>
              </a:cxn>
              <a:cxn ang="0">
                <a:pos x="T4" y="T5"/>
              </a:cxn>
            </a:cxnLst>
            <a:rect l="0" t="0" r="r" b="b"/>
            <a:pathLst>
              <a:path w="21600" h="9430" fill="none" extrusionOk="0">
                <a:moveTo>
                  <a:pt x="1288" y="9429"/>
                </a:moveTo>
                <a:cubicBezTo>
                  <a:pt x="435" y="7073"/>
                  <a:pt x="0" y="4587"/>
                  <a:pt x="0" y="2082"/>
                </a:cubicBezTo>
                <a:cubicBezTo>
                  <a:pt x="0" y="1386"/>
                  <a:pt x="33" y="691"/>
                  <a:pt x="100" y="-1"/>
                </a:cubicBezTo>
              </a:path>
              <a:path w="21600" h="9430" stroke="0" extrusionOk="0">
                <a:moveTo>
                  <a:pt x="1288" y="9429"/>
                </a:moveTo>
                <a:cubicBezTo>
                  <a:pt x="435" y="7073"/>
                  <a:pt x="0" y="4587"/>
                  <a:pt x="0" y="2082"/>
                </a:cubicBezTo>
                <a:cubicBezTo>
                  <a:pt x="0" y="1386"/>
                  <a:pt x="33" y="691"/>
                  <a:pt x="100" y="-1"/>
                </a:cubicBezTo>
                <a:lnTo>
                  <a:pt x="21600" y="2082"/>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2"/>
          <p:cNvSpPr>
            <a:spLocks/>
          </p:cNvSpPr>
          <p:nvPr/>
        </p:nvSpPr>
        <p:spPr bwMode="auto">
          <a:xfrm>
            <a:off x="1711325" y="4908550"/>
            <a:ext cx="85725" cy="133350"/>
          </a:xfrm>
          <a:custGeom>
            <a:avLst/>
            <a:gdLst>
              <a:gd name="T0" fmla="*/ 54 w 54"/>
              <a:gd name="T1" fmla="*/ 84 h 84"/>
              <a:gd name="T2" fmla="*/ 41 w 54"/>
              <a:gd name="T3" fmla="*/ 0 h 84"/>
              <a:gd name="T4" fmla="*/ 0 w 54"/>
              <a:gd name="T5" fmla="*/ 17 h 84"/>
              <a:gd name="T6" fmla="*/ 54 w 54"/>
              <a:gd name="T7" fmla="*/ 84 h 84"/>
            </a:gdLst>
            <a:ahLst/>
            <a:cxnLst>
              <a:cxn ang="0">
                <a:pos x="T0" y="T1"/>
              </a:cxn>
              <a:cxn ang="0">
                <a:pos x="T2" y="T3"/>
              </a:cxn>
              <a:cxn ang="0">
                <a:pos x="T4" y="T5"/>
              </a:cxn>
              <a:cxn ang="0">
                <a:pos x="T6" y="T7"/>
              </a:cxn>
            </a:cxnLst>
            <a:rect l="0" t="0" r="r" b="b"/>
            <a:pathLst>
              <a:path w="54" h="84">
                <a:moveTo>
                  <a:pt x="54" y="84"/>
                </a:moveTo>
                <a:lnTo>
                  <a:pt x="41" y="0"/>
                </a:lnTo>
                <a:lnTo>
                  <a:pt x="0" y="17"/>
                </a:lnTo>
                <a:lnTo>
                  <a:pt x="54"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Rectangle 113"/>
          <p:cNvSpPr>
            <a:spLocks noChangeArrowheads="1"/>
          </p:cNvSpPr>
          <p:nvPr/>
        </p:nvSpPr>
        <p:spPr bwMode="auto">
          <a:xfrm>
            <a:off x="1697038" y="45037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7" name="Arc 114"/>
          <p:cNvSpPr>
            <a:spLocks/>
          </p:cNvSpPr>
          <p:nvPr/>
        </p:nvSpPr>
        <p:spPr bwMode="auto">
          <a:xfrm>
            <a:off x="1909763" y="5203825"/>
            <a:ext cx="1192213" cy="1011238"/>
          </a:xfrm>
          <a:custGeom>
            <a:avLst/>
            <a:gdLst>
              <a:gd name="G0" fmla="+- 21142 0 0"/>
              <a:gd name="G1" fmla="+- 0 0 0"/>
              <a:gd name="G2" fmla="+- 21600 0 0"/>
              <a:gd name="T0" fmla="*/ 9095 w 21142"/>
              <a:gd name="T1" fmla="*/ 17928 h 17928"/>
              <a:gd name="T2" fmla="*/ 0 w 21142"/>
              <a:gd name="T3" fmla="*/ 4423 h 17928"/>
              <a:gd name="T4" fmla="*/ 21142 w 21142"/>
              <a:gd name="T5" fmla="*/ 0 h 17928"/>
            </a:gdLst>
            <a:ahLst/>
            <a:cxnLst>
              <a:cxn ang="0">
                <a:pos x="T0" y="T1"/>
              </a:cxn>
              <a:cxn ang="0">
                <a:pos x="T2" y="T3"/>
              </a:cxn>
              <a:cxn ang="0">
                <a:pos x="T4" y="T5"/>
              </a:cxn>
            </a:cxnLst>
            <a:rect l="0" t="0" r="r" b="b"/>
            <a:pathLst>
              <a:path w="21142" h="17928" fill="none" extrusionOk="0">
                <a:moveTo>
                  <a:pt x="9094" y="17928"/>
                </a:moveTo>
                <a:cubicBezTo>
                  <a:pt x="4417" y="14785"/>
                  <a:pt x="1153" y="9938"/>
                  <a:pt x="-1" y="4423"/>
                </a:cubicBezTo>
              </a:path>
              <a:path w="21142" h="17928" stroke="0" extrusionOk="0">
                <a:moveTo>
                  <a:pt x="9094" y="17928"/>
                </a:moveTo>
                <a:cubicBezTo>
                  <a:pt x="4417" y="14785"/>
                  <a:pt x="1153" y="9938"/>
                  <a:pt x="-1" y="4423"/>
                </a:cubicBezTo>
                <a:lnTo>
                  <a:pt x="21142"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p:nvSpPr>
        <p:spPr bwMode="auto">
          <a:xfrm>
            <a:off x="2401888" y="6189663"/>
            <a:ext cx="131763" cy="93663"/>
          </a:xfrm>
          <a:custGeom>
            <a:avLst/>
            <a:gdLst>
              <a:gd name="T0" fmla="*/ 83 w 83"/>
              <a:gd name="T1" fmla="*/ 59 h 59"/>
              <a:gd name="T2" fmla="*/ 25 w 83"/>
              <a:gd name="T3" fmla="*/ 0 h 59"/>
              <a:gd name="T4" fmla="*/ 0 w 83"/>
              <a:gd name="T5" fmla="*/ 38 h 59"/>
              <a:gd name="T6" fmla="*/ 83 w 83"/>
              <a:gd name="T7" fmla="*/ 59 h 59"/>
            </a:gdLst>
            <a:ahLst/>
            <a:cxnLst>
              <a:cxn ang="0">
                <a:pos x="T0" y="T1"/>
              </a:cxn>
              <a:cxn ang="0">
                <a:pos x="T2" y="T3"/>
              </a:cxn>
              <a:cxn ang="0">
                <a:pos x="T4" y="T5"/>
              </a:cxn>
              <a:cxn ang="0">
                <a:pos x="T6" y="T7"/>
              </a:cxn>
            </a:cxnLst>
            <a:rect l="0" t="0" r="r" b="b"/>
            <a:pathLst>
              <a:path w="83" h="59">
                <a:moveTo>
                  <a:pt x="83" y="59"/>
                </a:moveTo>
                <a:lnTo>
                  <a:pt x="25" y="0"/>
                </a:lnTo>
                <a:lnTo>
                  <a:pt x="0" y="38"/>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16"/>
          <p:cNvSpPr>
            <a:spLocks noChangeArrowheads="1"/>
          </p:cNvSpPr>
          <p:nvPr/>
        </p:nvSpPr>
        <p:spPr bwMode="auto">
          <a:xfrm>
            <a:off x="2241550" y="58590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4" name="Arc 192"/>
          <p:cNvSpPr>
            <a:spLocks/>
          </p:cNvSpPr>
          <p:nvPr/>
        </p:nvSpPr>
        <p:spPr bwMode="auto">
          <a:xfrm>
            <a:off x="2078038" y="4413250"/>
            <a:ext cx="1216025" cy="1495425"/>
          </a:xfrm>
          <a:custGeom>
            <a:avLst/>
            <a:gdLst>
              <a:gd name="G0" fmla="+- 16870 0 0"/>
              <a:gd name="G1" fmla="+- 20760 0 0"/>
              <a:gd name="G2" fmla="+- 21600 0 0"/>
              <a:gd name="T0" fmla="*/ 0 w 16870"/>
              <a:gd name="T1" fmla="*/ 7270 h 20760"/>
              <a:gd name="T2" fmla="*/ 10904 w 16870"/>
              <a:gd name="T3" fmla="*/ 0 h 20760"/>
              <a:gd name="T4" fmla="*/ 16870 w 16870"/>
              <a:gd name="T5" fmla="*/ 20760 h 20760"/>
            </a:gdLst>
            <a:ahLst/>
            <a:cxnLst>
              <a:cxn ang="0">
                <a:pos x="T0" y="T1"/>
              </a:cxn>
              <a:cxn ang="0">
                <a:pos x="T2" y="T3"/>
              </a:cxn>
              <a:cxn ang="0">
                <a:pos x="T4" y="T5"/>
              </a:cxn>
            </a:cxnLst>
            <a:rect l="0" t="0" r="r" b="b"/>
            <a:pathLst>
              <a:path w="16870" h="20760" fill="none" extrusionOk="0">
                <a:moveTo>
                  <a:pt x="0" y="7270"/>
                </a:moveTo>
                <a:cubicBezTo>
                  <a:pt x="2794" y="3776"/>
                  <a:pt x="6604" y="1235"/>
                  <a:pt x="10904" y="0"/>
                </a:cubicBezTo>
              </a:path>
              <a:path w="16870" h="20760" stroke="0" extrusionOk="0">
                <a:moveTo>
                  <a:pt x="0" y="7270"/>
                </a:moveTo>
                <a:cubicBezTo>
                  <a:pt x="2794" y="3776"/>
                  <a:pt x="6604" y="1235"/>
                  <a:pt x="10904" y="0"/>
                </a:cubicBezTo>
                <a:lnTo>
                  <a:pt x="16870" y="2076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93"/>
          <p:cNvSpPr>
            <a:spLocks/>
          </p:cNvSpPr>
          <p:nvPr/>
        </p:nvSpPr>
        <p:spPr bwMode="auto">
          <a:xfrm>
            <a:off x="2003425" y="4914900"/>
            <a:ext cx="98425" cy="127000"/>
          </a:xfrm>
          <a:custGeom>
            <a:avLst/>
            <a:gdLst>
              <a:gd name="T0" fmla="*/ 0 w 62"/>
              <a:gd name="T1" fmla="*/ 80 h 80"/>
              <a:gd name="T2" fmla="*/ 62 w 62"/>
              <a:gd name="T3" fmla="*/ 25 h 80"/>
              <a:gd name="T4" fmla="*/ 25 w 62"/>
              <a:gd name="T5" fmla="*/ 0 h 80"/>
              <a:gd name="T6" fmla="*/ 0 w 62"/>
              <a:gd name="T7" fmla="*/ 80 h 80"/>
            </a:gdLst>
            <a:ahLst/>
            <a:cxnLst>
              <a:cxn ang="0">
                <a:pos x="T0" y="T1"/>
              </a:cxn>
              <a:cxn ang="0">
                <a:pos x="T2" y="T3"/>
              </a:cxn>
              <a:cxn ang="0">
                <a:pos x="T4" y="T5"/>
              </a:cxn>
              <a:cxn ang="0">
                <a:pos x="T6" y="T7"/>
              </a:cxn>
            </a:cxnLst>
            <a:rect l="0" t="0" r="r" b="b"/>
            <a:pathLst>
              <a:path w="62" h="80">
                <a:moveTo>
                  <a:pt x="0" y="80"/>
                </a:moveTo>
                <a:lnTo>
                  <a:pt x="62" y="25"/>
                </a:lnTo>
                <a:lnTo>
                  <a:pt x="25" y="0"/>
                </a:lnTo>
                <a:lnTo>
                  <a:pt x="0" y="8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94"/>
          <p:cNvSpPr>
            <a:spLocks noChangeArrowheads="1"/>
          </p:cNvSpPr>
          <p:nvPr/>
        </p:nvSpPr>
        <p:spPr bwMode="auto">
          <a:xfrm>
            <a:off x="2235200" y="46894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7" name="Rectangle 5"/>
          <p:cNvSpPr>
            <a:spLocks noChangeArrowheads="1"/>
          </p:cNvSpPr>
          <p:nvPr/>
        </p:nvSpPr>
        <p:spPr bwMode="auto">
          <a:xfrm>
            <a:off x="3503613" y="374650"/>
            <a:ext cx="4632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Trust In</a:t>
            </a:r>
            <a:endParaRPr kumimoji="0" lang="en-US" altLang="en-US" sz="1800" b="0" i="0" u="none" strike="noStrike" cap="none" normalizeH="0" baseline="0" smtClean="0">
              <a:ln>
                <a:noFill/>
              </a:ln>
              <a:solidFill>
                <a:schemeClr val="bg1">
                  <a:lumMod val="65000"/>
                </a:schemeClr>
              </a:solidFill>
              <a:effectLst/>
            </a:endParaRPr>
          </a:p>
        </p:txBody>
      </p:sp>
      <p:sp>
        <p:nvSpPr>
          <p:cNvPr id="188" name="Rectangle 6"/>
          <p:cNvSpPr>
            <a:spLocks noChangeArrowheads="1"/>
          </p:cNvSpPr>
          <p:nvPr/>
        </p:nvSpPr>
        <p:spPr bwMode="auto">
          <a:xfrm>
            <a:off x="3351213" y="533400"/>
            <a:ext cx="7866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Government</a:t>
            </a:r>
            <a:endParaRPr kumimoji="0" lang="en-US" altLang="en-US" sz="1800" b="0" i="0" u="none" strike="noStrike" cap="none" normalizeH="0" baseline="0" smtClean="0">
              <a:ln>
                <a:noFill/>
              </a:ln>
              <a:solidFill>
                <a:schemeClr val="bg1">
                  <a:lumMod val="65000"/>
                </a:schemeClr>
              </a:solidFill>
              <a:effectLst/>
            </a:endParaRPr>
          </a:p>
        </p:txBody>
      </p:sp>
      <p:sp>
        <p:nvSpPr>
          <p:cNvPr id="189" name="Rectangle 24"/>
          <p:cNvSpPr>
            <a:spLocks noChangeArrowheads="1"/>
          </p:cNvSpPr>
          <p:nvPr/>
        </p:nvSpPr>
        <p:spPr bwMode="auto">
          <a:xfrm>
            <a:off x="1724025" y="1635125"/>
            <a:ext cx="5192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Cost per</a:t>
            </a:r>
            <a:endParaRPr kumimoji="0" lang="en-US" altLang="en-US" sz="1800" b="0" i="0" u="none" strike="noStrike" cap="none" normalizeH="0" baseline="0" dirty="0" smtClean="0">
              <a:ln>
                <a:noFill/>
              </a:ln>
              <a:solidFill>
                <a:schemeClr val="bg1">
                  <a:lumMod val="65000"/>
                </a:schemeClr>
              </a:solidFill>
              <a:effectLst/>
            </a:endParaRPr>
          </a:p>
        </p:txBody>
      </p:sp>
      <p:sp>
        <p:nvSpPr>
          <p:cNvPr id="190" name="Rectangle 25"/>
          <p:cNvSpPr>
            <a:spLocks noChangeArrowheads="1"/>
          </p:cNvSpPr>
          <p:nvPr/>
        </p:nvSpPr>
        <p:spPr bwMode="auto">
          <a:xfrm>
            <a:off x="1644650" y="1822450"/>
            <a:ext cx="6888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Impression</a:t>
            </a:r>
            <a:endParaRPr kumimoji="0" lang="en-US" altLang="en-US" sz="1800" b="0" i="0" u="none" strike="noStrike" cap="none" normalizeH="0" baseline="0" dirty="0" smtClean="0">
              <a:ln>
                <a:noFill/>
              </a:ln>
              <a:solidFill>
                <a:schemeClr val="bg1">
                  <a:lumMod val="65000"/>
                </a:schemeClr>
              </a:solidFill>
              <a:effectLst/>
            </a:endParaRPr>
          </a:p>
        </p:txBody>
      </p:sp>
      <p:sp>
        <p:nvSpPr>
          <p:cNvPr id="191" name="Arc 108"/>
          <p:cNvSpPr>
            <a:spLocks/>
          </p:cNvSpPr>
          <p:nvPr/>
        </p:nvSpPr>
        <p:spPr bwMode="auto">
          <a:xfrm>
            <a:off x="1557338" y="2005013"/>
            <a:ext cx="2055813" cy="1230313"/>
          </a:xfrm>
          <a:custGeom>
            <a:avLst/>
            <a:gdLst>
              <a:gd name="G0" fmla="+- 21600 0 0"/>
              <a:gd name="G1" fmla="+- 11155 0 0"/>
              <a:gd name="G2" fmla="+- 21600 0 0"/>
              <a:gd name="T0" fmla="*/ 73 w 21600"/>
              <a:gd name="T1" fmla="*/ 12924 h 12924"/>
              <a:gd name="T2" fmla="*/ 3103 w 21600"/>
              <a:gd name="T3" fmla="*/ 0 h 12924"/>
              <a:gd name="T4" fmla="*/ 21600 w 21600"/>
              <a:gd name="T5" fmla="*/ 11155 h 12924"/>
            </a:gdLst>
            <a:ahLst/>
            <a:cxnLst>
              <a:cxn ang="0">
                <a:pos x="T0" y="T1"/>
              </a:cxn>
              <a:cxn ang="0">
                <a:pos x="T2" y="T3"/>
              </a:cxn>
              <a:cxn ang="0">
                <a:pos x="T4" y="T5"/>
              </a:cxn>
            </a:cxnLst>
            <a:rect l="0" t="0" r="r" b="b"/>
            <a:pathLst>
              <a:path w="21600" h="12924" fill="none" extrusionOk="0">
                <a:moveTo>
                  <a:pt x="72" y="12924"/>
                </a:moveTo>
                <a:cubicBezTo>
                  <a:pt x="24" y="12335"/>
                  <a:pt x="0" y="11745"/>
                  <a:pt x="0" y="11155"/>
                </a:cubicBezTo>
                <a:cubicBezTo>
                  <a:pt x="0" y="7223"/>
                  <a:pt x="1072" y="3366"/>
                  <a:pt x="3103" y="0"/>
                </a:cubicBezTo>
              </a:path>
              <a:path w="21600" h="12924" stroke="0" extrusionOk="0">
                <a:moveTo>
                  <a:pt x="72" y="12924"/>
                </a:moveTo>
                <a:cubicBezTo>
                  <a:pt x="24" y="12335"/>
                  <a:pt x="0" y="11745"/>
                  <a:pt x="0" y="11155"/>
                </a:cubicBezTo>
                <a:cubicBezTo>
                  <a:pt x="0" y="7223"/>
                  <a:pt x="1072" y="3366"/>
                  <a:pt x="3103" y="0"/>
                </a:cubicBezTo>
                <a:lnTo>
                  <a:pt x="21600" y="11155"/>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9"/>
          <p:cNvSpPr>
            <a:spLocks/>
          </p:cNvSpPr>
          <p:nvPr/>
        </p:nvSpPr>
        <p:spPr bwMode="auto">
          <a:xfrm>
            <a:off x="1525588" y="3228975"/>
            <a:ext cx="73025" cy="133350"/>
          </a:xfrm>
          <a:custGeom>
            <a:avLst/>
            <a:gdLst>
              <a:gd name="T0" fmla="*/ 37 w 46"/>
              <a:gd name="T1" fmla="*/ 84 h 84"/>
              <a:gd name="T2" fmla="*/ 46 w 46"/>
              <a:gd name="T3" fmla="*/ 0 h 84"/>
              <a:gd name="T4" fmla="*/ 0 w 46"/>
              <a:gd name="T5" fmla="*/ 8 h 84"/>
              <a:gd name="T6" fmla="*/ 37 w 46"/>
              <a:gd name="T7" fmla="*/ 84 h 84"/>
            </a:gdLst>
            <a:ahLst/>
            <a:cxnLst>
              <a:cxn ang="0">
                <a:pos x="T0" y="T1"/>
              </a:cxn>
              <a:cxn ang="0">
                <a:pos x="T2" y="T3"/>
              </a:cxn>
              <a:cxn ang="0">
                <a:pos x="T4" y="T5"/>
              </a:cxn>
              <a:cxn ang="0">
                <a:pos x="T6" y="T7"/>
              </a:cxn>
            </a:cxnLst>
            <a:rect l="0" t="0" r="r" b="b"/>
            <a:pathLst>
              <a:path w="46" h="84">
                <a:moveTo>
                  <a:pt x="37" y="84"/>
                </a:moveTo>
                <a:lnTo>
                  <a:pt x="46" y="0"/>
                </a:lnTo>
                <a:lnTo>
                  <a:pt x="0" y="8"/>
                </a:lnTo>
                <a:lnTo>
                  <a:pt x="3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Rectangle 110"/>
          <p:cNvSpPr>
            <a:spLocks noChangeArrowheads="1"/>
          </p:cNvSpPr>
          <p:nvPr/>
        </p:nvSpPr>
        <p:spPr bwMode="auto">
          <a:xfrm>
            <a:off x="1611313" y="27511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94" name="Arc 186"/>
          <p:cNvSpPr>
            <a:spLocks/>
          </p:cNvSpPr>
          <p:nvPr/>
        </p:nvSpPr>
        <p:spPr bwMode="auto">
          <a:xfrm>
            <a:off x="2141538" y="661988"/>
            <a:ext cx="1876425" cy="2125663"/>
          </a:xfrm>
          <a:custGeom>
            <a:avLst/>
            <a:gdLst>
              <a:gd name="G0" fmla="+- 17928 0 0"/>
              <a:gd name="G1" fmla="+- 20313 0 0"/>
              <a:gd name="G2" fmla="+- 21600 0 0"/>
              <a:gd name="T0" fmla="*/ 0 w 17928"/>
              <a:gd name="T1" fmla="*/ 8265 h 20313"/>
              <a:gd name="T2" fmla="*/ 10584 w 17928"/>
              <a:gd name="T3" fmla="*/ 0 h 20313"/>
              <a:gd name="T4" fmla="*/ 17928 w 17928"/>
              <a:gd name="T5" fmla="*/ 20313 h 20313"/>
            </a:gdLst>
            <a:ahLst/>
            <a:cxnLst>
              <a:cxn ang="0">
                <a:pos x="T0" y="T1"/>
              </a:cxn>
              <a:cxn ang="0">
                <a:pos x="T2" y="T3"/>
              </a:cxn>
              <a:cxn ang="0">
                <a:pos x="T4" y="T5"/>
              </a:cxn>
            </a:cxnLst>
            <a:rect l="0" t="0" r="r" b="b"/>
            <a:pathLst>
              <a:path w="17928" h="20313" fill="none" extrusionOk="0">
                <a:moveTo>
                  <a:pt x="0" y="8265"/>
                </a:moveTo>
                <a:cubicBezTo>
                  <a:pt x="2560" y="4455"/>
                  <a:pt x="6267" y="1560"/>
                  <a:pt x="10583" y="-1"/>
                </a:cubicBezTo>
              </a:path>
              <a:path w="17928" h="20313" stroke="0" extrusionOk="0">
                <a:moveTo>
                  <a:pt x="0" y="8265"/>
                </a:moveTo>
                <a:cubicBezTo>
                  <a:pt x="2560" y="4455"/>
                  <a:pt x="6267" y="1560"/>
                  <a:pt x="10583" y="-1"/>
                </a:cubicBezTo>
                <a:lnTo>
                  <a:pt x="17928" y="203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7"/>
          <p:cNvSpPr>
            <a:spLocks/>
          </p:cNvSpPr>
          <p:nvPr/>
        </p:nvSpPr>
        <p:spPr bwMode="auto">
          <a:xfrm>
            <a:off x="2076450" y="1503363"/>
            <a:ext cx="92075" cy="131763"/>
          </a:xfrm>
          <a:custGeom>
            <a:avLst/>
            <a:gdLst>
              <a:gd name="T0" fmla="*/ 0 w 58"/>
              <a:gd name="T1" fmla="*/ 83 h 83"/>
              <a:gd name="T2" fmla="*/ 58 w 58"/>
              <a:gd name="T3" fmla="*/ 25 h 83"/>
              <a:gd name="T4" fmla="*/ 21 w 58"/>
              <a:gd name="T5" fmla="*/ 0 h 83"/>
              <a:gd name="T6" fmla="*/ 0 w 58"/>
              <a:gd name="T7" fmla="*/ 83 h 83"/>
            </a:gdLst>
            <a:ahLst/>
            <a:cxnLst>
              <a:cxn ang="0">
                <a:pos x="T0" y="T1"/>
              </a:cxn>
              <a:cxn ang="0">
                <a:pos x="T2" y="T3"/>
              </a:cxn>
              <a:cxn ang="0">
                <a:pos x="T4" y="T5"/>
              </a:cxn>
              <a:cxn ang="0">
                <a:pos x="T6" y="T7"/>
              </a:cxn>
            </a:cxnLst>
            <a:rect l="0" t="0" r="r" b="b"/>
            <a:pathLst>
              <a:path w="58" h="83">
                <a:moveTo>
                  <a:pt x="0" y="83"/>
                </a:moveTo>
                <a:lnTo>
                  <a:pt x="58" y="25"/>
                </a:lnTo>
                <a:lnTo>
                  <a:pt x="21" y="0"/>
                </a:lnTo>
                <a:lnTo>
                  <a:pt x="0" y="83"/>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Rectangle 188"/>
          <p:cNvSpPr>
            <a:spLocks noChangeArrowheads="1"/>
          </p:cNvSpPr>
          <p:nvPr/>
        </p:nvSpPr>
        <p:spPr bwMode="auto">
          <a:xfrm>
            <a:off x="2314575" y="12382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97" name="Rectangle 7"/>
          <p:cNvSpPr>
            <a:spLocks noChangeArrowheads="1"/>
          </p:cNvSpPr>
          <p:nvPr/>
        </p:nvSpPr>
        <p:spPr bwMode="auto">
          <a:xfrm>
            <a:off x="6019800" y="215900"/>
            <a:ext cx="8890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bg1">
                  <a:lumMod val="65000"/>
                </a:schemeClr>
              </a:solidFill>
              <a:effectLst/>
            </a:endParaRPr>
          </a:p>
        </p:txBody>
      </p:sp>
      <p:sp>
        <p:nvSpPr>
          <p:cNvPr id="198" name="Rectangle 8"/>
          <p:cNvSpPr>
            <a:spLocks noChangeArrowheads="1"/>
          </p:cNvSpPr>
          <p:nvPr/>
        </p:nvSpPr>
        <p:spPr bwMode="auto">
          <a:xfrm>
            <a:off x="6111875" y="401638"/>
            <a:ext cx="6927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policy ratio</a:t>
            </a:r>
            <a:endParaRPr kumimoji="0" lang="en-US" altLang="en-US" sz="1800" b="0" i="0" u="none" strike="noStrike" cap="none" normalizeH="0" baseline="0" smtClean="0">
              <a:ln>
                <a:noFill/>
              </a:ln>
              <a:solidFill>
                <a:schemeClr val="bg1">
                  <a:lumMod val="65000"/>
                </a:schemeClr>
              </a:solidFill>
              <a:effectLst/>
            </a:endParaRPr>
          </a:p>
        </p:txBody>
      </p:sp>
      <p:sp>
        <p:nvSpPr>
          <p:cNvPr id="199" name="Rectangle 30"/>
          <p:cNvSpPr>
            <a:spLocks noChangeArrowheads="1"/>
          </p:cNvSpPr>
          <p:nvPr/>
        </p:nvSpPr>
        <p:spPr bwMode="auto">
          <a:xfrm>
            <a:off x="6291263" y="1516063"/>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0" name="Rectangle 31"/>
          <p:cNvSpPr>
            <a:spLocks noChangeArrowheads="1"/>
          </p:cNvSpPr>
          <p:nvPr/>
        </p:nvSpPr>
        <p:spPr bwMode="auto">
          <a:xfrm>
            <a:off x="6178550" y="1701800"/>
            <a:ext cx="1089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Favorable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2" name="Arc 73"/>
          <p:cNvSpPr>
            <a:spLocks/>
          </p:cNvSpPr>
          <p:nvPr/>
        </p:nvSpPr>
        <p:spPr bwMode="auto">
          <a:xfrm>
            <a:off x="2274888" y="3268663"/>
            <a:ext cx="325438" cy="325438"/>
          </a:xfrm>
          <a:custGeom>
            <a:avLst/>
            <a:gdLst>
              <a:gd name="G0" fmla="+- 21600 0 0"/>
              <a:gd name="G1" fmla="+- 21600 0 0"/>
              <a:gd name="G2" fmla="+- 21600 0 0"/>
              <a:gd name="T0" fmla="*/ 43196 w 43196"/>
              <a:gd name="T1" fmla="*/ 22007 h 43200"/>
              <a:gd name="T2" fmla="*/ 22019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path>
              <a:path w="43196" h="43200" stroke="0"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Rectangle 75"/>
          <p:cNvSpPr>
            <a:spLocks noChangeArrowheads="1"/>
          </p:cNvSpPr>
          <p:nvPr/>
        </p:nvSpPr>
        <p:spPr bwMode="auto">
          <a:xfrm>
            <a:off x="2393950" y="33289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dirty="0" smtClean="0">
              <a:ln>
                <a:noFill/>
              </a:ln>
              <a:solidFill>
                <a:schemeClr val="bg1">
                  <a:lumMod val="65000"/>
                </a:schemeClr>
              </a:solidFill>
              <a:effectLst/>
            </a:endParaRPr>
          </a:p>
        </p:txBody>
      </p:sp>
      <p:sp>
        <p:nvSpPr>
          <p:cNvPr id="204" name="Rectangle 88"/>
          <p:cNvSpPr>
            <a:spLocks noChangeArrowheads="1"/>
          </p:cNvSpPr>
          <p:nvPr/>
        </p:nvSpPr>
        <p:spPr bwMode="auto">
          <a:xfrm>
            <a:off x="2247900" y="2684463"/>
            <a:ext cx="3911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Voter</a:t>
            </a:r>
            <a:endParaRPr kumimoji="0" lang="en-US" altLang="en-US" sz="1800" b="0" i="0" u="none" strike="noStrike" cap="none" normalizeH="0" baseline="0" smtClean="0">
              <a:ln>
                <a:noFill/>
              </a:ln>
              <a:solidFill>
                <a:schemeClr val="bg1">
                  <a:lumMod val="65000"/>
                </a:schemeClr>
              </a:solidFill>
              <a:effectLst/>
            </a:endParaRPr>
          </a:p>
        </p:txBody>
      </p:sp>
      <p:sp>
        <p:nvSpPr>
          <p:cNvPr id="205" name="Rectangle 89"/>
          <p:cNvSpPr>
            <a:spLocks noChangeArrowheads="1"/>
          </p:cNvSpPr>
          <p:nvPr/>
        </p:nvSpPr>
        <p:spPr bwMode="auto">
          <a:xfrm>
            <a:off x="2003425" y="2897188"/>
            <a:ext cx="9233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Engagement</a:t>
            </a:r>
            <a:endParaRPr kumimoji="0" lang="en-US" altLang="en-US" sz="1800" b="0" i="0" u="none" strike="noStrike" cap="none" normalizeH="0" baseline="0" smtClean="0">
              <a:ln>
                <a:noFill/>
              </a:ln>
              <a:solidFill>
                <a:schemeClr val="bg1">
                  <a:lumMod val="65000"/>
                </a:schemeClr>
              </a:solidFill>
              <a:effectLst/>
            </a:endParaRPr>
          </a:p>
        </p:txBody>
      </p:sp>
      <p:sp>
        <p:nvSpPr>
          <p:cNvPr id="206" name="Arc 132"/>
          <p:cNvSpPr>
            <a:spLocks/>
          </p:cNvSpPr>
          <p:nvPr/>
        </p:nvSpPr>
        <p:spPr bwMode="auto">
          <a:xfrm>
            <a:off x="6713538" y="400050"/>
            <a:ext cx="3375025" cy="4146550"/>
          </a:xfrm>
          <a:custGeom>
            <a:avLst/>
            <a:gdLst>
              <a:gd name="G0" fmla="+- 0 0 0"/>
              <a:gd name="G1" fmla="+- 21533 0 0"/>
              <a:gd name="G2" fmla="+- 21600 0 0"/>
              <a:gd name="T0" fmla="*/ 1704 w 17527"/>
              <a:gd name="T1" fmla="*/ 0 h 21533"/>
              <a:gd name="T2" fmla="*/ 17527 w 17527"/>
              <a:gd name="T3" fmla="*/ 8909 h 21533"/>
              <a:gd name="T4" fmla="*/ 0 w 17527"/>
              <a:gd name="T5" fmla="*/ 21533 h 21533"/>
            </a:gdLst>
            <a:ahLst/>
            <a:cxnLst>
              <a:cxn ang="0">
                <a:pos x="T0" y="T1"/>
              </a:cxn>
              <a:cxn ang="0">
                <a:pos x="T2" y="T3"/>
              </a:cxn>
              <a:cxn ang="0">
                <a:pos x="T4" y="T5"/>
              </a:cxn>
            </a:cxnLst>
            <a:rect l="0" t="0" r="r" b="b"/>
            <a:pathLst>
              <a:path w="17527" h="21533" fill="none" extrusionOk="0">
                <a:moveTo>
                  <a:pt x="1703" y="0"/>
                </a:moveTo>
                <a:cubicBezTo>
                  <a:pt x="8030" y="501"/>
                  <a:pt x="13817" y="3759"/>
                  <a:pt x="17526" y="8909"/>
                </a:cubicBezTo>
              </a:path>
              <a:path w="17527" h="21533" stroke="0" extrusionOk="0">
                <a:moveTo>
                  <a:pt x="1703" y="0"/>
                </a:moveTo>
                <a:cubicBezTo>
                  <a:pt x="8030" y="501"/>
                  <a:pt x="13817" y="3759"/>
                  <a:pt x="17526" y="8909"/>
                </a:cubicBezTo>
                <a:lnTo>
                  <a:pt x="0" y="215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07" name="Freeform 133"/>
          <p:cNvSpPr>
            <a:spLocks/>
          </p:cNvSpPr>
          <p:nvPr/>
        </p:nvSpPr>
        <p:spPr bwMode="auto">
          <a:xfrm>
            <a:off x="6923088" y="361950"/>
            <a:ext cx="125413" cy="73025"/>
          </a:xfrm>
          <a:custGeom>
            <a:avLst/>
            <a:gdLst>
              <a:gd name="T0" fmla="*/ 0 w 79"/>
              <a:gd name="T1" fmla="*/ 21 h 46"/>
              <a:gd name="T2" fmla="*/ 75 w 79"/>
              <a:gd name="T3" fmla="*/ 46 h 46"/>
              <a:gd name="T4" fmla="*/ 79 w 79"/>
              <a:gd name="T5" fmla="*/ 0 h 46"/>
              <a:gd name="T6" fmla="*/ 0 w 79"/>
              <a:gd name="T7" fmla="*/ 21 h 46"/>
            </a:gdLst>
            <a:ahLst/>
            <a:cxnLst>
              <a:cxn ang="0">
                <a:pos x="T0" y="T1"/>
              </a:cxn>
              <a:cxn ang="0">
                <a:pos x="T2" y="T3"/>
              </a:cxn>
              <a:cxn ang="0">
                <a:pos x="T4" y="T5"/>
              </a:cxn>
              <a:cxn ang="0">
                <a:pos x="T6" y="T7"/>
              </a:cxn>
            </a:cxnLst>
            <a:rect l="0" t="0" r="r" b="b"/>
            <a:pathLst>
              <a:path w="79" h="46">
                <a:moveTo>
                  <a:pt x="0" y="21"/>
                </a:moveTo>
                <a:lnTo>
                  <a:pt x="75" y="46"/>
                </a:lnTo>
                <a:lnTo>
                  <a:pt x="79" y="0"/>
                </a:lnTo>
                <a:lnTo>
                  <a:pt x="0" y="21"/>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08" name="Rectangle 134"/>
          <p:cNvSpPr>
            <a:spLocks noChangeArrowheads="1"/>
          </p:cNvSpPr>
          <p:nvPr/>
        </p:nvSpPr>
        <p:spPr bwMode="auto">
          <a:xfrm>
            <a:off x="7386638" y="420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5" name="Arc 177"/>
          <p:cNvSpPr>
            <a:spLocks/>
          </p:cNvSpPr>
          <p:nvPr/>
        </p:nvSpPr>
        <p:spPr bwMode="auto">
          <a:xfrm>
            <a:off x="5359400" y="695325"/>
            <a:ext cx="1384300" cy="820738"/>
          </a:xfrm>
          <a:custGeom>
            <a:avLst/>
            <a:gdLst>
              <a:gd name="G0" fmla="+- 0 0 0"/>
              <a:gd name="G1" fmla="+- 8628 0 0"/>
              <a:gd name="G2" fmla="+- 21600 0 0"/>
              <a:gd name="T0" fmla="*/ 19802 w 21600"/>
              <a:gd name="T1" fmla="*/ 0 h 12798"/>
              <a:gd name="T2" fmla="*/ 21194 w 21600"/>
              <a:gd name="T3" fmla="*/ 12798 h 12798"/>
              <a:gd name="T4" fmla="*/ 0 w 21600"/>
              <a:gd name="T5" fmla="*/ 8628 h 12798"/>
            </a:gdLst>
            <a:ahLst/>
            <a:cxnLst>
              <a:cxn ang="0">
                <a:pos x="T0" y="T1"/>
              </a:cxn>
              <a:cxn ang="0">
                <a:pos x="T2" y="T3"/>
              </a:cxn>
              <a:cxn ang="0">
                <a:pos x="T4" y="T5"/>
              </a:cxn>
            </a:cxnLst>
            <a:rect l="0" t="0" r="r" b="b"/>
            <a:pathLst>
              <a:path w="21600" h="12798" fill="none" extrusionOk="0">
                <a:moveTo>
                  <a:pt x="19801" y="0"/>
                </a:moveTo>
                <a:cubicBezTo>
                  <a:pt x="20987" y="2721"/>
                  <a:pt x="21600" y="5658"/>
                  <a:pt x="21600" y="8628"/>
                </a:cubicBezTo>
                <a:cubicBezTo>
                  <a:pt x="21600" y="10027"/>
                  <a:pt x="21463" y="11424"/>
                  <a:pt x="21193" y="12797"/>
                </a:cubicBezTo>
              </a:path>
              <a:path w="21600" h="12798" stroke="0" extrusionOk="0">
                <a:moveTo>
                  <a:pt x="19801" y="0"/>
                </a:moveTo>
                <a:cubicBezTo>
                  <a:pt x="20987" y="2721"/>
                  <a:pt x="21600" y="5658"/>
                  <a:pt x="21600" y="8628"/>
                </a:cubicBezTo>
                <a:cubicBezTo>
                  <a:pt x="21600" y="10027"/>
                  <a:pt x="21463" y="11424"/>
                  <a:pt x="21193" y="12797"/>
                </a:cubicBezTo>
                <a:lnTo>
                  <a:pt x="0" y="862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6" name="Freeform 178"/>
          <p:cNvSpPr>
            <a:spLocks/>
          </p:cNvSpPr>
          <p:nvPr/>
        </p:nvSpPr>
        <p:spPr bwMode="auto">
          <a:xfrm>
            <a:off x="6577013" y="587375"/>
            <a:ext cx="87313" cy="125413"/>
          </a:xfrm>
          <a:custGeom>
            <a:avLst/>
            <a:gdLst>
              <a:gd name="T0" fmla="*/ 0 w 55"/>
              <a:gd name="T1" fmla="*/ 0 h 79"/>
              <a:gd name="T2" fmla="*/ 13 w 55"/>
              <a:gd name="T3" fmla="*/ 79 h 79"/>
              <a:gd name="T4" fmla="*/ 55 w 55"/>
              <a:gd name="T5" fmla="*/ 58 h 79"/>
              <a:gd name="T6" fmla="*/ 0 w 55"/>
              <a:gd name="T7" fmla="*/ 0 h 79"/>
            </a:gdLst>
            <a:ahLst/>
            <a:cxnLst>
              <a:cxn ang="0">
                <a:pos x="T0" y="T1"/>
              </a:cxn>
              <a:cxn ang="0">
                <a:pos x="T2" y="T3"/>
              </a:cxn>
              <a:cxn ang="0">
                <a:pos x="T4" y="T5"/>
              </a:cxn>
              <a:cxn ang="0">
                <a:pos x="T6" y="T7"/>
              </a:cxn>
            </a:cxnLst>
            <a:rect l="0" t="0" r="r" b="b"/>
            <a:pathLst>
              <a:path w="55" h="79">
                <a:moveTo>
                  <a:pt x="0" y="0"/>
                </a:moveTo>
                <a:lnTo>
                  <a:pt x="13" y="79"/>
                </a:lnTo>
                <a:lnTo>
                  <a:pt x="55" y="58"/>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7" name="Rectangle 179"/>
          <p:cNvSpPr>
            <a:spLocks noChangeArrowheads="1"/>
          </p:cNvSpPr>
          <p:nvPr/>
        </p:nvSpPr>
        <p:spPr bwMode="auto">
          <a:xfrm>
            <a:off x="6564313" y="712788"/>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9" name="Arc 180"/>
          <p:cNvSpPr>
            <a:spLocks/>
          </p:cNvSpPr>
          <p:nvPr/>
        </p:nvSpPr>
        <p:spPr bwMode="auto">
          <a:xfrm>
            <a:off x="4762500" y="1819275"/>
            <a:ext cx="1900238" cy="752475"/>
          </a:xfrm>
          <a:custGeom>
            <a:avLst/>
            <a:gdLst>
              <a:gd name="G0" fmla="+- 0 0 0"/>
              <a:gd name="G1" fmla="+- 0 0 0"/>
              <a:gd name="G2" fmla="+- 21600 0 0"/>
              <a:gd name="T0" fmla="*/ 21494 w 21494"/>
              <a:gd name="T1" fmla="*/ 2135 h 8509"/>
              <a:gd name="T2" fmla="*/ 19854 w 21494"/>
              <a:gd name="T3" fmla="*/ 8509 h 8509"/>
              <a:gd name="T4" fmla="*/ 0 w 21494"/>
              <a:gd name="T5" fmla="*/ 0 h 8509"/>
            </a:gdLst>
            <a:ahLst/>
            <a:cxnLst>
              <a:cxn ang="0">
                <a:pos x="T0" y="T1"/>
              </a:cxn>
              <a:cxn ang="0">
                <a:pos x="T2" y="T3"/>
              </a:cxn>
              <a:cxn ang="0">
                <a:pos x="T4" y="T5"/>
              </a:cxn>
            </a:cxnLst>
            <a:rect l="0" t="0" r="r" b="b"/>
            <a:pathLst>
              <a:path w="21494" h="8509" fill="none" extrusionOk="0">
                <a:moveTo>
                  <a:pt x="21494" y="2135"/>
                </a:moveTo>
                <a:cubicBezTo>
                  <a:pt x="21276" y="4330"/>
                  <a:pt x="20722" y="6480"/>
                  <a:pt x="19853" y="8508"/>
                </a:cubicBezTo>
              </a:path>
              <a:path w="21494" h="8509" stroke="0" extrusionOk="0">
                <a:moveTo>
                  <a:pt x="21494" y="2135"/>
                </a:moveTo>
                <a:cubicBezTo>
                  <a:pt x="21276" y="4330"/>
                  <a:pt x="20722" y="6480"/>
                  <a:pt x="19853" y="8508"/>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1"/>
          <p:cNvSpPr>
            <a:spLocks/>
          </p:cNvSpPr>
          <p:nvPr/>
        </p:nvSpPr>
        <p:spPr bwMode="auto">
          <a:xfrm>
            <a:off x="6630988" y="1887538"/>
            <a:ext cx="66675" cy="127000"/>
          </a:xfrm>
          <a:custGeom>
            <a:avLst/>
            <a:gdLst>
              <a:gd name="T0" fmla="*/ 25 w 42"/>
              <a:gd name="T1" fmla="*/ 0 h 80"/>
              <a:gd name="T2" fmla="*/ 0 w 42"/>
              <a:gd name="T3" fmla="*/ 76 h 80"/>
              <a:gd name="T4" fmla="*/ 42 w 42"/>
              <a:gd name="T5" fmla="*/ 80 h 80"/>
              <a:gd name="T6" fmla="*/ 25 w 42"/>
              <a:gd name="T7" fmla="*/ 0 h 80"/>
            </a:gdLst>
            <a:ahLst/>
            <a:cxnLst>
              <a:cxn ang="0">
                <a:pos x="T0" y="T1"/>
              </a:cxn>
              <a:cxn ang="0">
                <a:pos x="T2" y="T3"/>
              </a:cxn>
              <a:cxn ang="0">
                <a:pos x="T4" y="T5"/>
              </a:cxn>
              <a:cxn ang="0">
                <a:pos x="T6" y="T7"/>
              </a:cxn>
            </a:cxnLst>
            <a:rect l="0" t="0" r="r" b="b"/>
            <a:pathLst>
              <a:path w="42" h="80">
                <a:moveTo>
                  <a:pt x="25" y="0"/>
                </a:moveTo>
                <a:lnTo>
                  <a:pt x="0" y="76"/>
                </a:lnTo>
                <a:lnTo>
                  <a:pt x="42" y="80"/>
                </a:lnTo>
                <a:lnTo>
                  <a:pt x="25"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182"/>
          <p:cNvSpPr>
            <a:spLocks noChangeArrowheads="1"/>
          </p:cNvSpPr>
          <p:nvPr/>
        </p:nvSpPr>
        <p:spPr bwMode="auto">
          <a:xfrm>
            <a:off x="6524625" y="19875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2" name="Arc 183"/>
          <p:cNvSpPr>
            <a:spLocks/>
          </p:cNvSpPr>
          <p:nvPr/>
        </p:nvSpPr>
        <p:spPr bwMode="auto">
          <a:xfrm>
            <a:off x="4202113" y="142875"/>
            <a:ext cx="1790700" cy="2963863"/>
          </a:xfrm>
          <a:custGeom>
            <a:avLst/>
            <a:gdLst>
              <a:gd name="G0" fmla="+- 7514 0 0"/>
              <a:gd name="G1" fmla="+- 21600 0 0"/>
              <a:gd name="G2" fmla="+- 21600 0 0"/>
              <a:gd name="T0" fmla="*/ 0 w 13042"/>
              <a:gd name="T1" fmla="*/ 1349 h 21600"/>
              <a:gd name="T2" fmla="*/ 13042 w 13042"/>
              <a:gd name="T3" fmla="*/ 719 h 21600"/>
              <a:gd name="T4" fmla="*/ 7514 w 13042"/>
              <a:gd name="T5" fmla="*/ 21600 h 21600"/>
            </a:gdLst>
            <a:ahLst/>
            <a:cxnLst>
              <a:cxn ang="0">
                <a:pos x="T0" y="T1"/>
              </a:cxn>
              <a:cxn ang="0">
                <a:pos x="T2" y="T3"/>
              </a:cxn>
              <a:cxn ang="0">
                <a:pos x="T4" y="T5"/>
              </a:cxn>
            </a:cxnLst>
            <a:rect l="0" t="0" r="r" b="b"/>
            <a:pathLst>
              <a:path w="13042" h="21600" fill="none" extrusionOk="0">
                <a:moveTo>
                  <a:pt x="0" y="1349"/>
                </a:moveTo>
                <a:cubicBezTo>
                  <a:pt x="2404" y="456"/>
                  <a:pt x="4949" y="0"/>
                  <a:pt x="7514" y="0"/>
                </a:cubicBezTo>
                <a:cubicBezTo>
                  <a:pt x="9379" y="0"/>
                  <a:pt x="11238" y="241"/>
                  <a:pt x="13041" y="719"/>
                </a:cubicBezTo>
              </a:path>
              <a:path w="13042" h="21600" stroke="0" extrusionOk="0">
                <a:moveTo>
                  <a:pt x="0" y="1349"/>
                </a:moveTo>
                <a:cubicBezTo>
                  <a:pt x="2404" y="456"/>
                  <a:pt x="4949" y="0"/>
                  <a:pt x="7514" y="0"/>
                </a:cubicBezTo>
                <a:cubicBezTo>
                  <a:pt x="9379" y="0"/>
                  <a:pt x="11238" y="241"/>
                  <a:pt x="13041" y="719"/>
                </a:cubicBezTo>
                <a:lnTo>
                  <a:pt x="7514"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23" name="Freeform 184"/>
          <p:cNvSpPr>
            <a:spLocks/>
          </p:cNvSpPr>
          <p:nvPr/>
        </p:nvSpPr>
        <p:spPr bwMode="auto">
          <a:xfrm>
            <a:off x="4087813" y="288925"/>
            <a:ext cx="125413" cy="85725"/>
          </a:xfrm>
          <a:custGeom>
            <a:avLst/>
            <a:gdLst>
              <a:gd name="T0" fmla="*/ 0 w 79"/>
              <a:gd name="T1" fmla="*/ 54 h 54"/>
              <a:gd name="T2" fmla="*/ 79 w 79"/>
              <a:gd name="T3" fmla="*/ 41 h 54"/>
              <a:gd name="T4" fmla="*/ 63 w 79"/>
              <a:gd name="T5" fmla="*/ 0 h 54"/>
              <a:gd name="T6" fmla="*/ 0 w 79"/>
              <a:gd name="T7" fmla="*/ 54 h 54"/>
            </a:gdLst>
            <a:ahLst/>
            <a:cxnLst>
              <a:cxn ang="0">
                <a:pos x="T0" y="T1"/>
              </a:cxn>
              <a:cxn ang="0">
                <a:pos x="T2" y="T3"/>
              </a:cxn>
              <a:cxn ang="0">
                <a:pos x="T4" y="T5"/>
              </a:cxn>
              <a:cxn ang="0">
                <a:pos x="T6" y="T7"/>
              </a:cxn>
            </a:cxnLst>
            <a:rect l="0" t="0" r="r" b="b"/>
            <a:pathLst>
              <a:path w="79" h="54">
                <a:moveTo>
                  <a:pt x="0" y="54"/>
                </a:moveTo>
                <a:lnTo>
                  <a:pt x="79" y="41"/>
                </a:lnTo>
                <a:lnTo>
                  <a:pt x="63" y="0"/>
                </a:lnTo>
                <a:lnTo>
                  <a:pt x="0" y="5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24" name="Freeform 74"/>
          <p:cNvSpPr>
            <a:spLocks/>
          </p:cNvSpPr>
          <p:nvPr/>
        </p:nvSpPr>
        <p:spPr bwMode="auto">
          <a:xfrm>
            <a:off x="2581275" y="3341688"/>
            <a:ext cx="52388" cy="93663"/>
          </a:xfrm>
          <a:custGeom>
            <a:avLst/>
            <a:gdLst>
              <a:gd name="T0" fmla="*/ 16 w 33"/>
              <a:gd name="T1" fmla="*/ 0 h 59"/>
              <a:gd name="T2" fmla="*/ 0 w 33"/>
              <a:gd name="T3" fmla="*/ 59 h 59"/>
              <a:gd name="T4" fmla="*/ 33 w 33"/>
              <a:gd name="T5" fmla="*/ 59 h 59"/>
              <a:gd name="T6" fmla="*/ 16 w 33"/>
              <a:gd name="T7" fmla="*/ 0 h 59"/>
            </a:gdLst>
            <a:ahLst/>
            <a:cxnLst>
              <a:cxn ang="0">
                <a:pos x="T0" y="T1"/>
              </a:cxn>
              <a:cxn ang="0">
                <a:pos x="T2" y="T3"/>
              </a:cxn>
              <a:cxn ang="0">
                <a:pos x="T4" y="T5"/>
              </a:cxn>
              <a:cxn ang="0">
                <a:pos x="T6" y="T7"/>
              </a:cxn>
            </a:cxnLst>
            <a:rect l="0" t="0" r="r" b="b"/>
            <a:pathLst>
              <a:path w="33" h="59">
                <a:moveTo>
                  <a:pt x="16" y="0"/>
                </a:moveTo>
                <a:lnTo>
                  <a:pt x="0" y="59"/>
                </a:lnTo>
                <a:lnTo>
                  <a:pt x="33" y="59"/>
                </a:lnTo>
                <a:lnTo>
                  <a:pt x="16"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185"/>
          <p:cNvSpPr>
            <a:spLocks noChangeArrowheads="1"/>
          </p:cNvSpPr>
          <p:nvPr/>
        </p:nvSpPr>
        <p:spPr bwMode="auto">
          <a:xfrm>
            <a:off x="4532313" y="149225"/>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201" name="Rectangle 22"/>
          <p:cNvSpPr>
            <a:spLocks noChangeArrowheads="1"/>
          </p:cNvSpPr>
          <p:nvPr/>
        </p:nvSpPr>
        <p:spPr bwMode="auto">
          <a:xfrm>
            <a:off x="3436938" y="3043238"/>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6" name="Rectangle 23"/>
          <p:cNvSpPr>
            <a:spLocks noChangeArrowheads="1"/>
          </p:cNvSpPr>
          <p:nvPr/>
        </p:nvSpPr>
        <p:spPr bwMode="auto">
          <a:xfrm>
            <a:off x="3011488" y="3228975"/>
            <a:ext cx="1692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Contributions Under $200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7" name="Rectangle 26"/>
          <p:cNvSpPr>
            <a:spLocks noChangeArrowheads="1"/>
          </p:cNvSpPr>
          <p:nvPr/>
        </p:nvSpPr>
        <p:spPr bwMode="auto">
          <a:xfrm>
            <a:off x="2971800" y="1981200"/>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8" name="Rectangle 27"/>
          <p:cNvSpPr>
            <a:spLocks noChangeArrowheads="1"/>
          </p:cNvSpPr>
          <p:nvPr/>
        </p:nvSpPr>
        <p:spPr bwMode="auto">
          <a:xfrm>
            <a:off x="2746375" y="2166938"/>
            <a:ext cx="13081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Political Investment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9" name="Arc 126"/>
          <p:cNvSpPr>
            <a:spLocks/>
          </p:cNvSpPr>
          <p:nvPr/>
        </p:nvSpPr>
        <p:spPr bwMode="auto">
          <a:xfrm>
            <a:off x="3357563" y="3446463"/>
            <a:ext cx="674688" cy="623888"/>
          </a:xfrm>
          <a:custGeom>
            <a:avLst/>
            <a:gdLst>
              <a:gd name="G0" fmla="+- 21600 0 0"/>
              <a:gd name="G1" fmla="+- 13580 0 0"/>
              <a:gd name="G2" fmla="+- 21600 0 0"/>
              <a:gd name="T0" fmla="*/ 976 w 21600"/>
              <a:gd name="T1" fmla="*/ 20000 h 20000"/>
              <a:gd name="T2" fmla="*/ 4803 w 21600"/>
              <a:gd name="T3" fmla="*/ 0 h 20000"/>
              <a:gd name="T4" fmla="*/ 21600 w 21600"/>
              <a:gd name="T5" fmla="*/ 13580 h 20000"/>
            </a:gdLst>
            <a:ahLst/>
            <a:cxnLst>
              <a:cxn ang="0">
                <a:pos x="T0" y="T1"/>
              </a:cxn>
              <a:cxn ang="0">
                <a:pos x="T2" y="T3"/>
              </a:cxn>
              <a:cxn ang="0">
                <a:pos x="T4" y="T5"/>
              </a:cxn>
            </a:cxnLst>
            <a:rect l="0" t="0" r="r" b="b"/>
            <a:pathLst>
              <a:path w="21600" h="20000" fill="none" extrusionOk="0">
                <a:moveTo>
                  <a:pt x="976" y="19999"/>
                </a:moveTo>
                <a:cubicBezTo>
                  <a:pt x="329" y="17921"/>
                  <a:pt x="0" y="15756"/>
                  <a:pt x="0" y="13580"/>
                </a:cubicBezTo>
                <a:cubicBezTo>
                  <a:pt x="0" y="8637"/>
                  <a:pt x="1695" y="3843"/>
                  <a:pt x="4802" y="-1"/>
                </a:cubicBezTo>
              </a:path>
              <a:path w="21600" h="20000" stroke="0" extrusionOk="0">
                <a:moveTo>
                  <a:pt x="976" y="19999"/>
                </a:moveTo>
                <a:cubicBezTo>
                  <a:pt x="329" y="17921"/>
                  <a:pt x="0" y="15756"/>
                  <a:pt x="0" y="13580"/>
                </a:cubicBezTo>
                <a:cubicBezTo>
                  <a:pt x="0" y="8637"/>
                  <a:pt x="1695" y="3843"/>
                  <a:pt x="4802" y="-1"/>
                </a:cubicBezTo>
                <a:lnTo>
                  <a:pt x="21600" y="1358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7"/>
          <p:cNvSpPr>
            <a:spLocks/>
          </p:cNvSpPr>
          <p:nvPr/>
        </p:nvSpPr>
        <p:spPr bwMode="auto">
          <a:xfrm>
            <a:off x="3351213" y="4059238"/>
            <a:ext cx="85725" cy="131763"/>
          </a:xfrm>
          <a:custGeom>
            <a:avLst/>
            <a:gdLst>
              <a:gd name="T0" fmla="*/ 54 w 54"/>
              <a:gd name="T1" fmla="*/ 83 h 83"/>
              <a:gd name="T2" fmla="*/ 42 w 54"/>
              <a:gd name="T3" fmla="*/ 0 h 83"/>
              <a:gd name="T4" fmla="*/ 0 w 54"/>
              <a:gd name="T5" fmla="*/ 16 h 83"/>
              <a:gd name="T6" fmla="*/ 54 w 54"/>
              <a:gd name="T7" fmla="*/ 83 h 83"/>
            </a:gdLst>
            <a:ahLst/>
            <a:cxnLst>
              <a:cxn ang="0">
                <a:pos x="T0" y="T1"/>
              </a:cxn>
              <a:cxn ang="0">
                <a:pos x="T2" y="T3"/>
              </a:cxn>
              <a:cxn ang="0">
                <a:pos x="T4" y="T5"/>
              </a:cxn>
              <a:cxn ang="0">
                <a:pos x="T6" y="T7"/>
              </a:cxn>
            </a:cxnLst>
            <a:rect l="0" t="0" r="r" b="b"/>
            <a:pathLst>
              <a:path w="54" h="83">
                <a:moveTo>
                  <a:pt x="54" y="83"/>
                </a:moveTo>
                <a:lnTo>
                  <a:pt x="42" y="0"/>
                </a:lnTo>
                <a:lnTo>
                  <a:pt x="0" y="16"/>
                </a:lnTo>
                <a:lnTo>
                  <a:pt x="54" y="83"/>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128"/>
          <p:cNvSpPr>
            <a:spLocks noChangeArrowheads="1"/>
          </p:cNvSpPr>
          <p:nvPr/>
        </p:nvSpPr>
        <p:spPr bwMode="auto">
          <a:xfrm>
            <a:off x="3403600" y="370681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2" name="Arc 129"/>
          <p:cNvSpPr>
            <a:spLocks/>
          </p:cNvSpPr>
          <p:nvPr/>
        </p:nvSpPr>
        <p:spPr bwMode="auto">
          <a:xfrm>
            <a:off x="3297238" y="2379663"/>
            <a:ext cx="808038" cy="523875"/>
          </a:xfrm>
          <a:custGeom>
            <a:avLst/>
            <a:gdLst>
              <a:gd name="G0" fmla="+- 21600 0 0"/>
              <a:gd name="G1" fmla="+- 2383 0 0"/>
              <a:gd name="G2" fmla="+- 21600 0 0"/>
              <a:gd name="T0" fmla="*/ 3401 w 21600"/>
              <a:gd name="T1" fmla="*/ 14018 h 14018"/>
              <a:gd name="T2" fmla="*/ 132 w 21600"/>
              <a:gd name="T3" fmla="*/ 0 h 14018"/>
              <a:gd name="T4" fmla="*/ 21600 w 21600"/>
              <a:gd name="T5" fmla="*/ 2383 h 14018"/>
            </a:gdLst>
            <a:ahLst/>
            <a:cxnLst>
              <a:cxn ang="0">
                <a:pos x="T0" y="T1"/>
              </a:cxn>
              <a:cxn ang="0">
                <a:pos x="T2" y="T3"/>
              </a:cxn>
              <a:cxn ang="0">
                <a:pos x="T4" y="T5"/>
              </a:cxn>
            </a:cxnLst>
            <a:rect l="0" t="0" r="r" b="b"/>
            <a:pathLst>
              <a:path w="21600" h="14018" fill="none" extrusionOk="0">
                <a:moveTo>
                  <a:pt x="3401" y="14017"/>
                </a:moveTo>
                <a:cubicBezTo>
                  <a:pt x="1180" y="10543"/>
                  <a:pt x="0" y="6506"/>
                  <a:pt x="0" y="2383"/>
                </a:cubicBezTo>
                <a:cubicBezTo>
                  <a:pt x="0" y="1586"/>
                  <a:pt x="44" y="791"/>
                  <a:pt x="131" y="-1"/>
                </a:cubicBezTo>
              </a:path>
              <a:path w="21600" h="14018" stroke="0" extrusionOk="0">
                <a:moveTo>
                  <a:pt x="3401" y="14017"/>
                </a:moveTo>
                <a:cubicBezTo>
                  <a:pt x="1180" y="10543"/>
                  <a:pt x="0" y="6506"/>
                  <a:pt x="0" y="2383"/>
                </a:cubicBezTo>
                <a:cubicBezTo>
                  <a:pt x="0" y="1586"/>
                  <a:pt x="44" y="791"/>
                  <a:pt x="131" y="-1"/>
                </a:cubicBezTo>
                <a:lnTo>
                  <a:pt x="21600" y="238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0"/>
          <p:cNvSpPr>
            <a:spLocks/>
          </p:cNvSpPr>
          <p:nvPr/>
        </p:nvSpPr>
        <p:spPr bwMode="auto">
          <a:xfrm>
            <a:off x="3397250" y="2884488"/>
            <a:ext cx="106363" cy="125413"/>
          </a:xfrm>
          <a:custGeom>
            <a:avLst/>
            <a:gdLst>
              <a:gd name="T0" fmla="*/ 67 w 67"/>
              <a:gd name="T1" fmla="*/ 79 h 79"/>
              <a:gd name="T2" fmla="*/ 33 w 67"/>
              <a:gd name="T3" fmla="*/ 0 h 79"/>
              <a:gd name="T4" fmla="*/ 0 w 67"/>
              <a:gd name="T5" fmla="*/ 29 h 79"/>
              <a:gd name="T6" fmla="*/ 67 w 67"/>
              <a:gd name="T7" fmla="*/ 79 h 79"/>
            </a:gdLst>
            <a:ahLst/>
            <a:cxnLst>
              <a:cxn ang="0">
                <a:pos x="T0" y="T1"/>
              </a:cxn>
              <a:cxn ang="0">
                <a:pos x="T2" y="T3"/>
              </a:cxn>
              <a:cxn ang="0">
                <a:pos x="T4" y="T5"/>
              </a:cxn>
              <a:cxn ang="0">
                <a:pos x="T6" y="T7"/>
              </a:cxn>
            </a:cxnLst>
            <a:rect l="0" t="0" r="r" b="b"/>
            <a:pathLst>
              <a:path w="67" h="79">
                <a:moveTo>
                  <a:pt x="67" y="79"/>
                </a:moveTo>
                <a:lnTo>
                  <a:pt x="33" y="0"/>
                </a:lnTo>
                <a:lnTo>
                  <a:pt x="0" y="29"/>
                </a:lnTo>
                <a:lnTo>
                  <a:pt x="67" y="7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Rectangle 131"/>
          <p:cNvSpPr>
            <a:spLocks noChangeArrowheads="1"/>
          </p:cNvSpPr>
          <p:nvPr/>
        </p:nvSpPr>
        <p:spPr bwMode="auto">
          <a:xfrm>
            <a:off x="3357563" y="25114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5" name="Arc 189"/>
          <p:cNvSpPr>
            <a:spLocks/>
          </p:cNvSpPr>
          <p:nvPr/>
        </p:nvSpPr>
        <p:spPr bwMode="auto">
          <a:xfrm>
            <a:off x="4003675" y="2468563"/>
            <a:ext cx="996950" cy="1331913"/>
          </a:xfrm>
          <a:custGeom>
            <a:avLst/>
            <a:gdLst>
              <a:gd name="G0" fmla="+- 15420 0 0"/>
              <a:gd name="G1" fmla="+- 0 0 0"/>
              <a:gd name="G2" fmla="+- 21600 0 0"/>
              <a:gd name="T0" fmla="*/ 8920 w 15420"/>
              <a:gd name="T1" fmla="*/ 20599 h 20599"/>
              <a:gd name="T2" fmla="*/ 0 w 15420"/>
              <a:gd name="T3" fmla="*/ 15126 h 20599"/>
              <a:gd name="T4" fmla="*/ 15420 w 15420"/>
              <a:gd name="T5" fmla="*/ 0 h 20599"/>
            </a:gdLst>
            <a:ahLst/>
            <a:cxnLst>
              <a:cxn ang="0">
                <a:pos x="T0" y="T1"/>
              </a:cxn>
              <a:cxn ang="0">
                <a:pos x="T2" y="T3"/>
              </a:cxn>
              <a:cxn ang="0">
                <a:pos x="T4" y="T5"/>
              </a:cxn>
            </a:cxnLst>
            <a:rect l="0" t="0" r="r" b="b"/>
            <a:pathLst>
              <a:path w="15420" h="20599" fill="none" extrusionOk="0">
                <a:moveTo>
                  <a:pt x="8920" y="20598"/>
                </a:moveTo>
                <a:cubicBezTo>
                  <a:pt x="5543" y="19533"/>
                  <a:pt x="2479" y="17653"/>
                  <a:pt x="0" y="15125"/>
                </a:cubicBezTo>
              </a:path>
              <a:path w="15420" h="20599" stroke="0" extrusionOk="0">
                <a:moveTo>
                  <a:pt x="8920" y="20598"/>
                </a:moveTo>
                <a:cubicBezTo>
                  <a:pt x="5543" y="19533"/>
                  <a:pt x="2479" y="17653"/>
                  <a:pt x="0" y="15125"/>
                </a:cubicBezTo>
                <a:lnTo>
                  <a:pt x="1542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190"/>
          <p:cNvSpPr>
            <a:spLocks/>
          </p:cNvSpPr>
          <p:nvPr/>
        </p:nvSpPr>
        <p:spPr bwMode="auto">
          <a:xfrm>
            <a:off x="4572000" y="3767138"/>
            <a:ext cx="133350" cy="73025"/>
          </a:xfrm>
          <a:custGeom>
            <a:avLst/>
            <a:gdLst>
              <a:gd name="T0" fmla="*/ 84 w 84"/>
              <a:gd name="T1" fmla="*/ 46 h 46"/>
              <a:gd name="T2" fmla="*/ 9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9" y="0"/>
                </a:lnTo>
                <a:lnTo>
                  <a:pt x="0" y="46"/>
                </a:lnTo>
                <a:lnTo>
                  <a:pt x="84" y="46"/>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Rectangle 191"/>
          <p:cNvSpPr>
            <a:spLocks noChangeArrowheads="1"/>
          </p:cNvSpPr>
          <p:nvPr/>
        </p:nvSpPr>
        <p:spPr bwMode="auto">
          <a:xfrm>
            <a:off x="4440238" y="35210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8" name="Arc 77"/>
          <p:cNvSpPr>
            <a:spLocks/>
          </p:cNvSpPr>
          <p:nvPr/>
        </p:nvSpPr>
        <p:spPr bwMode="auto">
          <a:xfrm>
            <a:off x="4951413" y="979488"/>
            <a:ext cx="325438" cy="323850"/>
          </a:xfrm>
          <a:custGeom>
            <a:avLst/>
            <a:gdLst>
              <a:gd name="G0" fmla="+- 21600 0 0"/>
              <a:gd name="G1" fmla="+- 21600 0 0"/>
              <a:gd name="G2" fmla="+- 21600 0 0"/>
              <a:gd name="T0" fmla="*/ 43196 w 43196"/>
              <a:gd name="T1" fmla="*/ 22009 h 43200"/>
              <a:gd name="T2" fmla="*/ 21811 w 43196"/>
              <a:gd name="T3" fmla="*/ 1 h 43200"/>
              <a:gd name="T4" fmla="*/ 21600 w 43196"/>
              <a:gd name="T5" fmla="*/ 21600 h 43200"/>
            </a:gdLst>
            <a:ahLst/>
            <a:cxnLst>
              <a:cxn ang="0">
                <a:pos x="T0" y="T1"/>
              </a:cxn>
              <a:cxn ang="0">
                <a:pos x="T2" y="T3"/>
              </a:cxn>
              <a:cxn ang="0">
                <a:pos x="T4" y="T5"/>
              </a:cxn>
            </a:cxnLst>
            <a:rect l="0" t="0" r="r" b="b"/>
            <a:pathLst>
              <a:path w="43196" h="43200" fill="none"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path>
              <a:path w="43196" h="43200" stroke="0"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lnTo>
                  <a:pt x="21600" y="21600"/>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39" name="Freeform 78"/>
          <p:cNvSpPr>
            <a:spLocks/>
          </p:cNvSpPr>
          <p:nvPr/>
        </p:nvSpPr>
        <p:spPr bwMode="auto">
          <a:xfrm>
            <a:off x="5256213" y="1052513"/>
            <a:ext cx="52388" cy="92075"/>
          </a:xfrm>
          <a:custGeom>
            <a:avLst/>
            <a:gdLst>
              <a:gd name="T0" fmla="*/ 17 w 33"/>
              <a:gd name="T1" fmla="*/ 0 h 58"/>
              <a:gd name="T2" fmla="*/ 0 w 33"/>
              <a:gd name="T3" fmla="*/ 58 h 58"/>
              <a:gd name="T4" fmla="*/ 33 w 33"/>
              <a:gd name="T5" fmla="*/ 58 h 58"/>
              <a:gd name="T6" fmla="*/ 17 w 33"/>
              <a:gd name="T7" fmla="*/ 0 h 58"/>
            </a:gdLst>
            <a:ahLst/>
            <a:cxnLst>
              <a:cxn ang="0">
                <a:pos x="T0" y="T1"/>
              </a:cxn>
              <a:cxn ang="0">
                <a:pos x="T2" y="T3"/>
              </a:cxn>
              <a:cxn ang="0">
                <a:pos x="T4" y="T5"/>
              </a:cxn>
              <a:cxn ang="0">
                <a:pos x="T6" y="T7"/>
              </a:cxn>
            </a:cxnLst>
            <a:rect l="0" t="0" r="r" b="b"/>
            <a:pathLst>
              <a:path w="33" h="58">
                <a:moveTo>
                  <a:pt x="17" y="0"/>
                </a:moveTo>
                <a:lnTo>
                  <a:pt x="0" y="58"/>
                </a:lnTo>
                <a:lnTo>
                  <a:pt x="33"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40" name="Rectangle 79"/>
          <p:cNvSpPr>
            <a:spLocks noChangeArrowheads="1"/>
          </p:cNvSpPr>
          <p:nvPr/>
        </p:nvSpPr>
        <p:spPr bwMode="auto">
          <a:xfrm>
            <a:off x="5070475" y="10382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dirty="0" smtClean="0">
              <a:ln>
                <a:noFill/>
              </a:ln>
              <a:solidFill>
                <a:schemeClr val="bg1">
                  <a:lumMod val="65000"/>
                </a:schemeClr>
              </a:solidFill>
              <a:effectLst/>
            </a:endParaRPr>
          </a:p>
        </p:txBody>
      </p:sp>
      <p:sp>
        <p:nvSpPr>
          <p:cNvPr id="241" name="Rectangle 90"/>
          <p:cNvSpPr>
            <a:spLocks noChangeArrowheads="1"/>
          </p:cNvSpPr>
          <p:nvPr/>
        </p:nvSpPr>
        <p:spPr bwMode="auto">
          <a:xfrm>
            <a:off x="4911725" y="481013"/>
            <a:ext cx="3911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Voter</a:t>
            </a:r>
            <a:endParaRPr kumimoji="0" lang="en-US" altLang="en-US" sz="1800" b="0" i="0" u="none" strike="noStrike" cap="none" normalizeH="0" baseline="0" smtClean="0">
              <a:ln>
                <a:noFill/>
              </a:ln>
              <a:solidFill>
                <a:schemeClr val="bg1">
                  <a:lumMod val="65000"/>
                </a:schemeClr>
              </a:solidFill>
              <a:effectLst/>
            </a:endParaRPr>
          </a:p>
        </p:txBody>
      </p:sp>
      <p:sp>
        <p:nvSpPr>
          <p:cNvPr id="242" name="Rectangle 91"/>
          <p:cNvSpPr>
            <a:spLocks noChangeArrowheads="1"/>
          </p:cNvSpPr>
          <p:nvPr/>
        </p:nvSpPr>
        <p:spPr bwMode="auto">
          <a:xfrm>
            <a:off x="4659313" y="693738"/>
            <a:ext cx="9360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Participation</a:t>
            </a:r>
            <a:endParaRPr kumimoji="0" lang="en-US" altLang="en-US" sz="1800" b="0" i="0" u="none" strike="noStrike" cap="none" normalizeH="0" baseline="0" smtClean="0">
              <a:ln>
                <a:noFill/>
              </a:ln>
              <a:solidFill>
                <a:schemeClr val="bg1">
                  <a:lumMod val="65000"/>
                </a:schemeClr>
              </a:solidFill>
              <a:effectLst/>
            </a:endParaRPr>
          </a:p>
        </p:txBody>
      </p:sp>
      <p:sp>
        <p:nvSpPr>
          <p:cNvPr id="243" name="Arc 174"/>
          <p:cNvSpPr>
            <a:spLocks/>
          </p:cNvSpPr>
          <p:nvPr/>
        </p:nvSpPr>
        <p:spPr bwMode="auto">
          <a:xfrm>
            <a:off x="3211513" y="715963"/>
            <a:ext cx="1277938" cy="1111250"/>
          </a:xfrm>
          <a:custGeom>
            <a:avLst/>
            <a:gdLst>
              <a:gd name="G0" fmla="+- 21600 0 0"/>
              <a:gd name="G1" fmla="+- 14586 0 0"/>
              <a:gd name="G2" fmla="+- 21600 0 0"/>
              <a:gd name="T0" fmla="*/ 411 w 21600"/>
              <a:gd name="T1" fmla="*/ 18781 h 18781"/>
              <a:gd name="T2" fmla="*/ 5669 w 21600"/>
              <a:gd name="T3" fmla="*/ 0 h 18781"/>
              <a:gd name="T4" fmla="*/ 21600 w 21600"/>
              <a:gd name="T5" fmla="*/ 14586 h 18781"/>
            </a:gdLst>
            <a:ahLst/>
            <a:cxnLst>
              <a:cxn ang="0">
                <a:pos x="T0" y="T1"/>
              </a:cxn>
              <a:cxn ang="0">
                <a:pos x="T2" y="T3"/>
              </a:cxn>
              <a:cxn ang="0">
                <a:pos x="T4" y="T5"/>
              </a:cxn>
            </a:cxnLst>
            <a:rect l="0" t="0" r="r" b="b"/>
            <a:pathLst>
              <a:path w="21600" h="18781" fill="none" extrusionOk="0">
                <a:moveTo>
                  <a:pt x="411" y="18780"/>
                </a:moveTo>
                <a:cubicBezTo>
                  <a:pt x="137" y="17399"/>
                  <a:pt x="0" y="15994"/>
                  <a:pt x="0" y="14586"/>
                </a:cubicBezTo>
                <a:cubicBezTo>
                  <a:pt x="0" y="9186"/>
                  <a:pt x="2022" y="3982"/>
                  <a:pt x="5668" y="-1"/>
                </a:cubicBezTo>
              </a:path>
              <a:path w="21600" h="18781" stroke="0" extrusionOk="0">
                <a:moveTo>
                  <a:pt x="411" y="18780"/>
                </a:moveTo>
                <a:cubicBezTo>
                  <a:pt x="137" y="17399"/>
                  <a:pt x="0" y="15994"/>
                  <a:pt x="0" y="14586"/>
                </a:cubicBezTo>
                <a:cubicBezTo>
                  <a:pt x="0" y="9186"/>
                  <a:pt x="2022" y="3982"/>
                  <a:pt x="5668" y="-1"/>
                </a:cubicBezTo>
                <a:lnTo>
                  <a:pt x="21600" y="14586"/>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44" name="Freeform 175"/>
          <p:cNvSpPr>
            <a:spLocks/>
          </p:cNvSpPr>
          <p:nvPr/>
        </p:nvSpPr>
        <p:spPr bwMode="auto">
          <a:xfrm>
            <a:off x="3197225" y="1822450"/>
            <a:ext cx="73025" cy="131763"/>
          </a:xfrm>
          <a:custGeom>
            <a:avLst/>
            <a:gdLst>
              <a:gd name="T0" fmla="*/ 46 w 46"/>
              <a:gd name="T1" fmla="*/ 83 h 83"/>
              <a:gd name="T2" fmla="*/ 42 w 46"/>
              <a:gd name="T3" fmla="*/ 0 h 83"/>
              <a:gd name="T4" fmla="*/ 0 w 46"/>
              <a:gd name="T5" fmla="*/ 12 h 83"/>
              <a:gd name="T6" fmla="*/ 46 w 46"/>
              <a:gd name="T7" fmla="*/ 83 h 83"/>
            </a:gdLst>
            <a:ahLst/>
            <a:cxnLst>
              <a:cxn ang="0">
                <a:pos x="T0" y="T1"/>
              </a:cxn>
              <a:cxn ang="0">
                <a:pos x="T2" y="T3"/>
              </a:cxn>
              <a:cxn ang="0">
                <a:pos x="T4" y="T5"/>
              </a:cxn>
              <a:cxn ang="0">
                <a:pos x="T6" y="T7"/>
              </a:cxn>
            </a:cxnLst>
            <a:rect l="0" t="0" r="r" b="b"/>
            <a:pathLst>
              <a:path w="46" h="83">
                <a:moveTo>
                  <a:pt x="46" y="83"/>
                </a:moveTo>
                <a:lnTo>
                  <a:pt x="42" y="0"/>
                </a:lnTo>
                <a:lnTo>
                  <a:pt x="0" y="12"/>
                </a:lnTo>
                <a:lnTo>
                  <a:pt x="46" y="83"/>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45" name="Rectangle 176"/>
          <p:cNvSpPr>
            <a:spLocks noChangeArrowheads="1"/>
          </p:cNvSpPr>
          <p:nvPr/>
        </p:nvSpPr>
        <p:spPr bwMode="auto">
          <a:xfrm>
            <a:off x="3257550" y="14160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246" name="Rectangle 28"/>
          <p:cNvSpPr>
            <a:spLocks noChangeArrowheads="1"/>
          </p:cNvSpPr>
          <p:nvPr/>
        </p:nvSpPr>
        <p:spPr bwMode="auto">
          <a:xfrm>
            <a:off x="4545013" y="1350963"/>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7" name="Rectangle 29"/>
          <p:cNvSpPr>
            <a:spLocks noChangeArrowheads="1"/>
          </p:cNvSpPr>
          <p:nvPr/>
        </p:nvSpPr>
        <p:spPr bwMode="auto">
          <a:xfrm>
            <a:off x="4699000" y="1522413"/>
            <a:ext cx="544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Income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1" name="Rectangle 92"/>
          <p:cNvSpPr>
            <a:spLocks noChangeArrowheads="1"/>
          </p:cNvSpPr>
          <p:nvPr/>
        </p:nvSpPr>
        <p:spPr bwMode="auto">
          <a:xfrm>
            <a:off x="4778375" y="2100263"/>
            <a:ext cx="490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Voter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2" name="Rectangle 93"/>
          <p:cNvSpPr>
            <a:spLocks noChangeArrowheads="1"/>
          </p:cNvSpPr>
          <p:nvPr/>
        </p:nvSpPr>
        <p:spPr bwMode="auto">
          <a:xfrm>
            <a:off x="4651375" y="2286000"/>
            <a:ext cx="7572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FF5050"/>
                </a:solidFill>
                <a:effectLst/>
                <a:latin typeface="Calibri" panose="020F0502020204030204" pitchFamily="34" charset="0"/>
              </a:rPr>
              <a:t>Influence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3" name="Arc 168"/>
          <p:cNvSpPr>
            <a:spLocks/>
          </p:cNvSpPr>
          <p:nvPr/>
        </p:nvSpPr>
        <p:spPr bwMode="auto">
          <a:xfrm>
            <a:off x="5481638" y="1470025"/>
            <a:ext cx="673100" cy="3063875"/>
          </a:xfrm>
          <a:custGeom>
            <a:avLst/>
            <a:gdLst>
              <a:gd name="G0" fmla="+- 213 0 0"/>
              <a:gd name="G1" fmla="+- 21600 0 0"/>
              <a:gd name="G2" fmla="+- 21600 0 0"/>
              <a:gd name="T0" fmla="*/ 0 w 4742"/>
              <a:gd name="T1" fmla="*/ 1 h 21600"/>
              <a:gd name="T2" fmla="*/ 4742 w 4742"/>
              <a:gd name="T3" fmla="*/ 480 h 21600"/>
              <a:gd name="T4" fmla="*/ 213 w 4742"/>
              <a:gd name="T5" fmla="*/ 21600 h 21600"/>
            </a:gdLst>
            <a:ahLst/>
            <a:cxnLst>
              <a:cxn ang="0">
                <a:pos x="T0" y="T1"/>
              </a:cxn>
              <a:cxn ang="0">
                <a:pos x="T2" y="T3"/>
              </a:cxn>
              <a:cxn ang="0">
                <a:pos x="T4" y="T5"/>
              </a:cxn>
            </a:cxnLst>
            <a:rect l="0" t="0" r="r" b="b"/>
            <a:pathLst>
              <a:path w="4742" h="21600" fill="none" extrusionOk="0">
                <a:moveTo>
                  <a:pt x="0" y="1"/>
                </a:moveTo>
                <a:cubicBezTo>
                  <a:pt x="70" y="0"/>
                  <a:pt x="141" y="0"/>
                  <a:pt x="213" y="0"/>
                </a:cubicBezTo>
                <a:cubicBezTo>
                  <a:pt x="1735" y="0"/>
                  <a:pt x="3253" y="160"/>
                  <a:pt x="4741" y="480"/>
                </a:cubicBezTo>
              </a:path>
              <a:path w="4742" h="21600" stroke="0" extrusionOk="0">
                <a:moveTo>
                  <a:pt x="0" y="1"/>
                </a:moveTo>
                <a:cubicBezTo>
                  <a:pt x="70" y="0"/>
                  <a:pt x="141" y="0"/>
                  <a:pt x="213" y="0"/>
                </a:cubicBezTo>
                <a:cubicBezTo>
                  <a:pt x="1735" y="0"/>
                  <a:pt x="3253" y="160"/>
                  <a:pt x="4741" y="480"/>
                </a:cubicBezTo>
                <a:lnTo>
                  <a:pt x="213"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169"/>
          <p:cNvSpPr>
            <a:spLocks/>
          </p:cNvSpPr>
          <p:nvPr/>
        </p:nvSpPr>
        <p:spPr bwMode="auto">
          <a:xfrm>
            <a:off x="5362575" y="1430338"/>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Rectangle 170"/>
          <p:cNvSpPr>
            <a:spLocks noChangeArrowheads="1"/>
          </p:cNvSpPr>
          <p:nvPr/>
        </p:nvSpPr>
        <p:spPr bwMode="auto">
          <a:xfrm>
            <a:off x="5788025" y="14573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6" name="Arc 171"/>
          <p:cNvSpPr>
            <a:spLocks/>
          </p:cNvSpPr>
          <p:nvPr/>
        </p:nvSpPr>
        <p:spPr bwMode="auto">
          <a:xfrm>
            <a:off x="3619500" y="1501775"/>
            <a:ext cx="982663" cy="1485900"/>
          </a:xfrm>
          <a:custGeom>
            <a:avLst/>
            <a:gdLst>
              <a:gd name="G0" fmla="+- 14228 0 0"/>
              <a:gd name="G1" fmla="+- 21548 0 0"/>
              <a:gd name="G2" fmla="+- 21600 0 0"/>
              <a:gd name="T0" fmla="*/ 0 w 14228"/>
              <a:gd name="T1" fmla="*/ 5296 h 21548"/>
              <a:gd name="T2" fmla="*/ 12731 w 14228"/>
              <a:gd name="T3" fmla="*/ 0 h 21548"/>
              <a:gd name="T4" fmla="*/ 14228 w 14228"/>
              <a:gd name="T5" fmla="*/ 21548 h 21548"/>
            </a:gdLst>
            <a:ahLst/>
            <a:cxnLst>
              <a:cxn ang="0">
                <a:pos x="T0" y="T1"/>
              </a:cxn>
              <a:cxn ang="0">
                <a:pos x="T2" y="T3"/>
              </a:cxn>
              <a:cxn ang="0">
                <a:pos x="T4" y="T5"/>
              </a:cxn>
            </a:cxnLst>
            <a:rect l="0" t="0" r="r" b="b"/>
            <a:pathLst>
              <a:path w="14228" h="21548" fill="none" extrusionOk="0">
                <a:moveTo>
                  <a:pt x="0" y="5296"/>
                </a:moveTo>
                <a:cubicBezTo>
                  <a:pt x="3551" y="2187"/>
                  <a:pt x="8022" y="327"/>
                  <a:pt x="12730" y="-1"/>
                </a:cubicBezTo>
              </a:path>
              <a:path w="14228" h="21548" stroke="0" extrusionOk="0">
                <a:moveTo>
                  <a:pt x="0" y="5296"/>
                </a:moveTo>
                <a:cubicBezTo>
                  <a:pt x="3551" y="2187"/>
                  <a:pt x="8022" y="327"/>
                  <a:pt x="12730" y="-1"/>
                </a:cubicBezTo>
                <a:lnTo>
                  <a:pt x="14228" y="2154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Freeform 172"/>
          <p:cNvSpPr>
            <a:spLocks/>
          </p:cNvSpPr>
          <p:nvPr/>
        </p:nvSpPr>
        <p:spPr bwMode="auto">
          <a:xfrm>
            <a:off x="3530600" y="1835150"/>
            <a:ext cx="112713" cy="119063"/>
          </a:xfrm>
          <a:custGeom>
            <a:avLst/>
            <a:gdLst>
              <a:gd name="T0" fmla="*/ 0 w 71"/>
              <a:gd name="T1" fmla="*/ 75 h 75"/>
              <a:gd name="T2" fmla="*/ 71 w 71"/>
              <a:gd name="T3" fmla="*/ 33 h 75"/>
              <a:gd name="T4" fmla="*/ 37 w 71"/>
              <a:gd name="T5" fmla="*/ 0 h 75"/>
              <a:gd name="T6" fmla="*/ 0 w 71"/>
              <a:gd name="T7" fmla="*/ 75 h 75"/>
            </a:gdLst>
            <a:ahLst/>
            <a:cxnLst>
              <a:cxn ang="0">
                <a:pos x="T0" y="T1"/>
              </a:cxn>
              <a:cxn ang="0">
                <a:pos x="T2" y="T3"/>
              </a:cxn>
              <a:cxn ang="0">
                <a:pos x="T4" y="T5"/>
              </a:cxn>
              <a:cxn ang="0">
                <a:pos x="T6" y="T7"/>
              </a:cxn>
            </a:cxnLst>
            <a:rect l="0" t="0" r="r" b="b"/>
            <a:pathLst>
              <a:path w="71" h="75">
                <a:moveTo>
                  <a:pt x="0" y="75"/>
                </a:moveTo>
                <a:lnTo>
                  <a:pt x="71" y="33"/>
                </a:lnTo>
                <a:lnTo>
                  <a:pt x="37" y="0"/>
                </a:lnTo>
                <a:lnTo>
                  <a:pt x="0" y="75"/>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Rectangle 173"/>
          <p:cNvSpPr>
            <a:spLocks noChangeArrowheads="1"/>
          </p:cNvSpPr>
          <p:nvPr/>
        </p:nvSpPr>
        <p:spPr bwMode="auto">
          <a:xfrm>
            <a:off x="3829050" y="166846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2" name="Arc 69"/>
          <p:cNvSpPr>
            <a:spLocks/>
          </p:cNvSpPr>
          <p:nvPr/>
        </p:nvSpPr>
        <p:spPr bwMode="auto">
          <a:xfrm>
            <a:off x="4778375" y="2632075"/>
            <a:ext cx="325438" cy="325438"/>
          </a:xfrm>
          <a:custGeom>
            <a:avLst/>
            <a:gdLst>
              <a:gd name="G0" fmla="+- 21600 0 0"/>
              <a:gd name="G1" fmla="+- 21600 0 0"/>
              <a:gd name="G2" fmla="+- 21600 0 0"/>
              <a:gd name="T0" fmla="*/ 43199 w 43199"/>
              <a:gd name="T1" fmla="*/ 21804 h 43200"/>
              <a:gd name="T2" fmla="*/ 21810 w 43199"/>
              <a:gd name="T3" fmla="*/ 1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670" y="0"/>
                  <a:pt x="21740" y="0"/>
                  <a:pt x="21809" y="1"/>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670" y="0"/>
                  <a:pt x="21740" y="0"/>
                  <a:pt x="21809" y="1"/>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Freeform 70"/>
          <p:cNvSpPr>
            <a:spLocks/>
          </p:cNvSpPr>
          <p:nvPr/>
        </p:nvSpPr>
        <p:spPr bwMode="auto">
          <a:xfrm>
            <a:off x="5083175" y="2705100"/>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Rectangle 71"/>
          <p:cNvSpPr>
            <a:spLocks noChangeArrowheads="1"/>
          </p:cNvSpPr>
          <p:nvPr/>
        </p:nvSpPr>
        <p:spPr bwMode="auto">
          <a:xfrm>
            <a:off x="4897438" y="2690813"/>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058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ChangeArrowheads="1"/>
          </p:cNvSpPr>
          <p:nvPr/>
        </p:nvSpPr>
        <p:spPr bwMode="auto">
          <a:xfrm>
            <a:off x="9771063" y="2120900"/>
            <a:ext cx="9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Calibri" panose="020F0502020204030204" pitchFamily="34" charset="0"/>
              </a:rPr>
              <a:t>Elite Favorable</a:t>
            </a:r>
            <a:endParaRPr kumimoji="0" lang="en-US" altLang="en-US" sz="1800" b="0" i="0" u="none" strike="noStrike" cap="none" normalizeH="0" baseline="0" dirty="0" smtClean="0">
              <a:ln>
                <a:noFill/>
              </a:ln>
              <a:effectLst/>
            </a:endParaRPr>
          </a:p>
        </p:txBody>
      </p:sp>
      <p:sp>
        <p:nvSpPr>
          <p:cNvPr id="26" name="Rectangle 12"/>
          <p:cNvSpPr>
            <a:spLocks noChangeArrowheads="1"/>
          </p:cNvSpPr>
          <p:nvPr/>
        </p:nvSpPr>
        <p:spPr bwMode="auto">
          <a:xfrm>
            <a:off x="10042525" y="2306638"/>
            <a:ext cx="3640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effectLst/>
                <a:latin typeface="Calibri" panose="020F0502020204030204" pitchFamily="34" charset="0"/>
              </a:rPr>
              <a:t>Policy</a:t>
            </a:r>
            <a:endParaRPr kumimoji="0" lang="en-US" altLang="en-US" sz="1800" b="0" i="0" u="none" strike="noStrike" cap="none" normalizeH="0" baseline="0" smtClean="0">
              <a:ln>
                <a:noFill/>
              </a:ln>
              <a:effectLst/>
            </a:endParaRPr>
          </a:p>
        </p:txBody>
      </p:sp>
      <p:sp>
        <p:nvSpPr>
          <p:cNvPr id="27" name="Rectangle 13"/>
          <p:cNvSpPr>
            <a:spLocks noChangeArrowheads="1"/>
          </p:cNvSpPr>
          <p:nvPr/>
        </p:nvSpPr>
        <p:spPr bwMode="auto">
          <a:xfrm>
            <a:off x="9750425" y="5002213"/>
            <a:ext cx="797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bg1">
                  <a:lumMod val="65000"/>
                </a:schemeClr>
              </a:solidFill>
              <a:effectLst/>
            </a:endParaRPr>
          </a:p>
        </p:txBody>
      </p:sp>
      <p:sp>
        <p:nvSpPr>
          <p:cNvPr id="28" name="Rectangle 14"/>
          <p:cNvSpPr>
            <a:spLocks noChangeArrowheads="1"/>
          </p:cNvSpPr>
          <p:nvPr/>
        </p:nvSpPr>
        <p:spPr bwMode="auto">
          <a:xfrm>
            <a:off x="9790113" y="5187950"/>
            <a:ext cx="7013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Investment</a:t>
            </a:r>
            <a:endParaRPr kumimoji="0" lang="en-US" altLang="en-US" sz="1800" b="0" i="0" u="none" strike="noStrike" cap="none" normalizeH="0" baseline="0" smtClean="0">
              <a:ln>
                <a:noFill/>
              </a:ln>
              <a:solidFill>
                <a:schemeClr val="bg1">
                  <a:lumMod val="65000"/>
                </a:schemeClr>
              </a:solidFill>
              <a:effectLst/>
            </a:endParaRPr>
          </a:p>
        </p:txBody>
      </p:sp>
      <p:sp>
        <p:nvSpPr>
          <p:cNvPr id="29" name="Rectangle 15"/>
          <p:cNvSpPr>
            <a:spLocks noChangeArrowheads="1"/>
          </p:cNvSpPr>
          <p:nvPr/>
        </p:nvSpPr>
        <p:spPr bwMode="auto">
          <a:xfrm>
            <a:off x="10315575" y="3527425"/>
            <a:ext cx="772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Income</a:t>
            </a:r>
            <a:endParaRPr kumimoji="0" lang="en-US" altLang="en-US" sz="1800" b="0" i="0" u="none" strike="noStrike" cap="none" normalizeH="0" baseline="0" smtClean="0">
              <a:ln>
                <a:noFill/>
              </a:ln>
              <a:solidFill>
                <a:schemeClr val="bg1">
                  <a:lumMod val="65000"/>
                </a:schemeClr>
              </a:solidFill>
              <a:effectLst/>
            </a:endParaRPr>
          </a:p>
        </p:txBody>
      </p:sp>
      <p:sp>
        <p:nvSpPr>
          <p:cNvPr id="46" name="Rectangle 32"/>
          <p:cNvSpPr>
            <a:spLocks noChangeArrowheads="1"/>
          </p:cNvSpPr>
          <p:nvPr/>
        </p:nvSpPr>
        <p:spPr bwMode="auto">
          <a:xfrm>
            <a:off x="6862763" y="3128963"/>
            <a:ext cx="8268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Transparency</a:t>
            </a:r>
            <a:endParaRPr kumimoji="0" lang="en-US" altLang="en-US" sz="1800" b="0" i="0" u="none" strike="noStrike" cap="none" normalizeH="0" baseline="0" smtClean="0">
              <a:ln>
                <a:noFill/>
              </a:ln>
              <a:solidFill>
                <a:schemeClr val="bg1">
                  <a:lumMod val="65000"/>
                </a:schemeClr>
              </a:solidFill>
              <a:effectLst/>
            </a:endParaRPr>
          </a:p>
        </p:txBody>
      </p:sp>
      <p:sp>
        <p:nvSpPr>
          <p:cNvPr id="47" name="Rectangle 33"/>
          <p:cNvSpPr>
            <a:spLocks noChangeArrowheads="1"/>
          </p:cNvSpPr>
          <p:nvPr/>
        </p:nvSpPr>
        <p:spPr bwMode="auto">
          <a:xfrm>
            <a:off x="6802438" y="3314700"/>
            <a:ext cx="943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bg1">
                  <a:lumMod val="65000"/>
                </a:schemeClr>
              </a:solidFill>
              <a:effectLst/>
            </a:endParaRPr>
          </a:p>
        </p:txBody>
      </p:sp>
      <p:sp>
        <p:nvSpPr>
          <p:cNvPr id="48" name="Rectangle 34"/>
          <p:cNvSpPr>
            <a:spLocks noChangeArrowheads="1"/>
          </p:cNvSpPr>
          <p:nvPr/>
        </p:nvSpPr>
        <p:spPr bwMode="auto">
          <a:xfrm>
            <a:off x="7720013" y="3733800"/>
            <a:ext cx="6587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Registered</a:t>
            </a:r>
            <a:endParaRPr kumimoji="0" lang="en-US" altLang="en-US" sz="1800" b="0" i="0" u="none" strike="noStrike" cap="none" normalizeH="0" baseline="0" smtClean="0">
              <a:ln>
                <a:noFill/>
              </a:ln>
              <a:solidFill>
                <a:schemeClr val="bg1">
                  <a:lumMod val="65000"/>
                </a:schemeClr>
              </a:solidFill>
              <a:effectLst/>
            </a:endParaRPr>
          </a:p>
        </p:txBody>
      </p:sp>
      <p:sp>
        <p:nvSpPr>
          <p:cNvPr id="49" name="Rectangle 35"/>
          <p:cNvSpPr>
            <a:spLocks noChangeArrowheads="1"/>
          </p:cNvSpPr>
          <p:nvPr/>
        </p:nvSpPr>
        <p:spPr bwMode="auto">
          <a:xfrm>
            <a:off x="7751763" y="3919538"/>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50" name="Rectangle 36"/>
          <p:cNvSpPr>
            <a:spLocks noChangeArrowheads="1"/>
          </p:cNvSpPr>
          <p:nvPr/>
        </p:nvSpPr>
        <p:spPr bwMode="auto">
          <a:xfrm>
            <a:off x="6026150" y="3879850"/>
            <a:ext cx="1103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indicated number</a:t>
            </a:r>
            <a:endParaRPr kumimoji="0" lang="en-US" altLang="en-US" sz="1800" b="0" i="0" u="none" strike="noStrike" cap="none" normalizeH="0" baseline="0" dirty="0" smtClean="0">
              <a:ln>
                <a:noFill/>
              </a:ln>
              <a:solidFill>
                <a:schemeClr val="bg1">
                  <a:lumMod val="65000"/>
                </a:schemeClr>
              </a:solidFill>
              <a:effectLst/>
            </a:endParaRPr>
          </a:p>
        </p:txBody>
      </p:sp>
      <p:sp>
        <p:nvSpPr>
          <p:cNvPr id="51" name="Rectangle 37"/>
          <p:cNvSpPr>
            <a:spLocks noChangeArrowheads="1"/>
          </p:cNvSpPr>
          <p:nvPr/>
        </p:nvSpPr>
        <p:spPr bwMode="auto">
          <a:xfrm>
            <a:off x="6218238" y="4025900"/>
            <a:ext cx="715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of lobbyists</a:t>
            </a:r>
            <a:endParaRPr kumimoji="0" lang="en-US" altLang="en-US" sz="1800" b="0" i="0" u="none" strike="noStrike" cap="none" normalizeH="0" baseline="0" smtClean="0">
              <a:ln>
                <a:noFill/>
              </a:ln>
              <a:solidFill>
                <a:schemeClr val="bg1">
                  <a:lumMod val="65000"/>
                </a:schemeClr>
              </a:solidFill>
              <a:effectLst/>
            </a:endParaRPr>
          </a:p>
        </p:txBody>
      </p:sp>
      <p:sp>
        <p:nvSpPr>
          <p:cNvPr id="52" name="Rectangle 38"/>
          <p:cNvSpPr>
            <a:spLocks noChangeArrowheads="1"/>
          </p:cNvSpPr>
          <p:nvPr/>
        </p:nvSpPr>
        <p:spPr bwMode="auto">
          <a:xfrm>
            <a:off x="6577013" y="4762500"/>
            <a:ext cx="829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bg1">
                  <a:lumMod val="65000"/>
                </a:schemeClr>
              </a:solidFill>
              <a:effectLst/>
            </a:endParaRPr>
          </a:p>
        </p:txBody>
      </p:sp>
      <p:sp>
        <p:nvSpPr>
          <p:cNvPr id="55" name="Rectangle 41"/>
          <p:cNvSpPr>
            <a:spLocks noChangeArrowheads="1"/>
          </p:cNvSpPr>
          <p:nvPr/>
        </p:nvSpPr>
        <p:spPr bwMode="auto">
          <a:xfrm>
            <a:off x="6503988" y="5772150"/>
            <a:ext cx="114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bg1">
                  <a:lumMod val="65000"/>
                </a:schemeClr>
              </a:solidFill>
              <a:effectLst/>
            </a:endParaRPr>
          </a:p>
        </p:txBody>
      </p:sp>
      <p:sp>
        <p:nvSpPr>
          <p:cNvPr id="56" name="Rectangle 42"/>
          <p:cNvSpPr>
            <a:spLocks noChangeArrowheads="1"/>
          </p:cNvSpPr>
          <p:nvPr/>
        </p:nvSpPr>
        <p:spPr bwMode="auto">
          <a:xfrm>
            <a:off x="6457950" y="5930900"/>
            <a:ext cx="1245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bg1">
                  <a:lumMod val="65000"/>
                </a:schemeClr>
              </a:solidFill>
              <a:effectLst/>
            </a:endParaRPr>
          </a:p>
        </p:txBody>
      </p:sp>
      <p:sp>
        <p:nvSpPr>
          <p:cNvPr id="57" name="Rectangle 43"/>
          <p:cNvSpPr>
            <a:spLocks noChangeArrowheads="1"/>
          </p:cNvSpPr>
          <p:nvPr/>
        </p:nvSpPr>
        <p:spPr bwMode="auto">
          <a:xfrm>
            <a:off x="8456613" y="5699125"/>
            <a:ext cx="559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Potential</a:t>
            </a:r>
            <a:endParaRPr kumimoji="0" lang="en-US" altLang="en-US" sz="1800" b="0" i="0" u="none" strike="noStrike" cap="none" normalizeH="0" baseline="0" smtClean="0">
              <a:ln>
                <a:noFill/>
              </a:ln>
              <a:solidFill>
                <a:schemeClr val="bg1">
                  <a:lumMod val="65000"/>
                </a:schemeClr>
              </a:solidFill>
              <a:effectLst/>
            </a:endParaRPr>
          </a:p>
        </p:txBody>
      </p:sp>
      <p:sp>
        <p:nvSpPr>
          <p:cNvPr id="58" name="Rectangle 44"/>
          <p:cNvSpPr>
            <a:spLocks noChangeArrowheads="1"/>
          </p:cNvSpPr>
          <p:nvPr/>
        </p:nvSpPr>
        <p:spPr bwMode="auto">
          <a:xfrm>
            <a:off x="8350250" y="5845175"/>
            <a:ext cx="772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Spending on</a:t>
            </a:r>
            <a:endParaRPr kumimoji="0" lang="en-US" altLang="en-US" sz="1800" b="0" i="0" u="none" strike="noStrike" cap="none" normalizeH="0" baseline="0" smtClean="0">
              <a:ln>
                <a:noFill/>
              </a:ln>
              <a:solidFill>
                <a:schemeClr val="bg1">
                  <a:lumMod val="65000"/>
                </a:schemeClr>
              </a:solidFill>
              <a:effectLst/>
            </a:endParaRPr>
          </a:p>
        </p:txBody>
      </p:sp>
      <p:sp>
        <p:nvSpPr>
          <p:cNvPr id="59" name="Rectangle 45"/>
          <p:cNvSpPr>
            <a:spLocks noChangeArrowheads="1"/>
          </p:cNvSpPr>
          <p:nvPr/>
        </p:nvSpPr>
        <p:spPr bwMode="auto">
          <a:xfrm>
            <a:off x="8442325" y="5991225"/>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smtClean="0">
              <a:ln>
                <a:noFill/>
              </a:ln>
              <a:solidFill>
                <a:schemeClr val="bg1">
                  <a:lumMod val="65000"/>
                </a:schemeClr>
              </a:solidFill>
              <a:effectLst/>
            </a:endParaRPr>
          </a:p>
        </p:txBody>
      </p:sp>
      <p:sp>
        <p:nvSpPr>
          <p:cNvPr id="60" name="Rectangle 46"/>
          <p:cNvSpPr>
            <a:spLocks noChangeArrowheads="1"/>
          </p:cNvSpPr>
          <p:nvPr/>
        </p:nvSpPr>
        <p:spPr bwMode="auto">
          <a:xfrm>
            <a:off x="8442325" y="4710113"/>
            <a:ext cx="912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bg1">
                  <a:lumMod val="65000"/>
                </a:schemeClr>
              </a:solidFill>
              <a:effectLst/>
            </a:endParaRPr>
          </a:p>
        </p:txBody>
      </p:sp>
      <p:sp>
        <p:nvSpPr>
          <p:cNvPr id="61" name="Rectangle 47"/>
          <p:cNvSpPr>
            <a:spLocks noChangeArrowheads="1"/>
          </p:cNvSpPr>
          <p:nvPr/>
        </p:nvSpPr>
        <p:spPr bwMode="auto">
          <a:xfrm>
            <a:off x="8515350" y="4895850"/>
            <a:ext cx="778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on Lobbyists</a:t>
            </a:r>
            <a:endParaRPr kumimoji="0" lang="en-US" altLang="en-US" sz="1800" b="0" i="0" u="none" strike="noStrike" cap="none" normalizeH="0" baseline="0" smtClean="0">
              <a:ln>
                <a:noFill/>
              </a:ln>
              <a:solidFill>
                <a:schemeClr val="bg1">
                  <a:lumMod val="65000"/>
                </a:schemeClr>
              </a:solidFill>
              <a:effectLst/>
            </a:endParaRPr>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3" name="Rectangle 59"/>
          <p:cNvSpPr>
            <a:spLocks noChangeArrowheads="1"/>
          </p:cNvSpPr>
          <p:nvPr/>
        </p:nvSpPr>
        <p:spPr bwMode="auto">
          <a:xfrm>
            <a:off x="7712075" y="53736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B</a:t>
            </a:r>
            <a:endParaRPr kumimoji="0" lang="en-US" altLang="en-US" sz="1800" b="0" i="0" u="none" strike="noStrike" cap="none" normalizeH="0" baseline="0" dirty="0" smtClean="0">
              <a:ln>
                <a:noFill/>
              </a:ln>
              <a:solidFill>
                <a:schemeClr val="bg1">
                  <a:lumMod val="65000"/>
                </a:schemeClr>
              </a:solidFill>
              <a:effectLst/>
            </a:endParaRPr>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77" name="Rectangle 63"/>
          <p:cNvSpPr>
            <a:spLocks noChangeArrowheads="1"/>
          </p:cNvSpPr>
          <p:nvPr/>
        </p:nvSpPr>
        <p:spPr bwMode="auto">
          <a:xfrm>
            <a:off x="5727700" y="5273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1" name="Rectangle 67"/>
          <p:cNvSpPr>
            <a:spLocks noChangeArrowheads="1"/>
          </p:cNvSpPr>
          <p:nvPr/>
        </p:nvSpPr>
        <p:spPr bwMode="auto">
          <a:xfrm>
            <a:off x="8091488" y="27908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94" name="Rectangle 80"/>
          <p:cNvSpPr>
            <a:spLocks noChangeArrowheads="1"/>
          </p:cNvSpPr>
          <p:nvPr/>
        </p:nvSpPr>
        <p:spPr bwMode="auto">
          <a:xfrm>
            <a:off x="5561013" y="4722813"/>
            <a:ext cx="31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Elite</a:t>
            </a:r>
            <a:endParaRPr kumimoji="0" lang="en-US" altLang="en-US" sz="1800" b="0" i="0" u="none" strike="noStrike" cap="none" normalizeH="0" baseline="0" smtClean="0">
              <a:ln>
                <a:noFill/>
              </a:ln>
              <a:solidFill>
                <a:schemeClr val="bg1">
                  <a:lumMod val="65000"/>
                </a:schemeClr>
              </a:solidFill>
              <a:effectLst/>
            </a:endParaRPr>
          </a:p>
        </p:txBody>
      </p:sp>
      <p:sp>
        <p:nvSpPr>
          <p:cNvPr id="95" name="Rectangle 81"/>
          <p:cNvSpPr>
            <a:spLocks noChangeArrowheads="1"/>
          </p:cNvSpPr>
          <p:nvPr/>
        </p:nvSpPr>
        <p:spPr bwMode="auto">
          <a:xfrm>
            <a:off x="5395913" y="4881563"/>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96" name="Rectangle 82"/>
          <p:cNvSpPr>
            <a:spLocks noChangeArrowheads="1"/>
          </p:cNvSpPr>
          <p:nvPr/>
        </p:nvSpPr>
        <p:spPr bwMode="auto">
          <a:xfrm>
            <a:off x="7573963" y="2286000"/>
            <a:ext cx="12270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bg1">
                  <a:lumMod val="65000"/>
                </a:schemeClr>
              </a:solidFill>
              <a:effectLst/>
            </a:endParaRPr>
          </a:p>
        </p:txBody>
      </p:sp>
      <p:sp>
        <p:nvSpPr>
          <p:cNvPr id="97" name="Rectangle 83"/>
          <p:cNvSpPr>
            <a:spLocks noChangeArrowheads="1"/>
          </p:cNvSpPr>
          <p:nvPr/>
        </p:nvSpPr>
        <p:spPr bwMode="auto">
          <a:xfrm>
            <a:off x="7964488" y="2498725"/>
            <a:ext cx="420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Loops</a:t>
            </a:r>
            <a:endParaRPr kumimoji="0" lang="en-US" altLang="en-US" sz="1800" b="0" i="0" u="none" strike="noStrike" cap="none" normalizeH="0" baseline="0" smtClean="0">
              <a:ln>
                <a:noFill/>
              </a:ln>
              <a:solidFill>
                <a:schemeClr val="bg1">
                  <a:lumMod val="65000"/>
                </a:schemeClr>
              </a:solidFill>
              <a:effectLst/>
            </a:endParaRPr>
          </a:p>
        </p:txBody>
      </p:sp>
      <p:sp>
        <p:nvSpPr>
          <p:cNvPr id="98" name="Rectangle 84"/>
          <p:cNvSpPr>
            <a:spLocks noChangeArrowheads="1"/>
          </p:cNvSpPr>
          <p:nvPr/>
        </p:nvSpPr>
        <p:spPr bwMode="auto">
          <a:xfrm>
            <a:off x="7546975" y="4848225"/>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bg1">
                  <a:lumMod val="65000"/>
                </a:schemeClr>
              </a:solidFill>
              <a:effectLst/>
            </a:endParaRPr>
          </a:p>
        </p:txBody>
      </p:sp>
      <p:sp>
        <p:nvSpPr>
          <p:cNvPr id="99" name="Rectangle 85"/>
          <p:cNvSpPr>
            <a:spLocks noChangeArrowheads="1"/>
          </p:cNvSpPr>
          <p:nvPr/>
        </p:nvSpPr>
        <p:spPr bwMode="auto">
          <a:xfrm>
            <a:off x="7480300" y="5060950"/>
            <a:ext cx="67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bg1">
                  <a:lumMod val="65000"/>
                </a:schemeClr>
              </a:solidFill>
              <a:effectLst/>
            </a:endParaRPr>
          </a:p>
        </p:txBody>
      </p:sp>
      <p:sp>
        <p:nvSpPr>
          <p:cNvPr id="108" name="Rectangle 94"/>
          <p:cNvSpPr>
            <a:spLocks noChangeArrowheads="1"/>
          </p:cNvSpPr>
          <p:nvPr/>
        </p:nvSpPr>
        <p:spPr bwMode="auto">
          <a:xfrm>
            <a:off x="8702675" y="2963863"/>
            <a:ext cx="919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bg1">
                  <a:lumMod val="65000"/>
                </a:schemeClr>
              </a:solidFill>
              <a:effectLst/>
            </a:endParaRPr>
          </a:p>
        </p:txBody>
      </p:sp>
      <p:sp>
        <p:nvSpPr>
          <p:cNvPr id="109" name="Rectangle 95"/>
          <p:cNvSpPr>
            <a:spLocks noChangeArrowheads="1"/>
          </p:cNvSpPr>
          <p:nvPr/>
        </p:nvSpPr>
        <p:spPr bwMode="auto">
          <a:xfrm>
            <a:off x="8734425" y="3149600"/>
            <a:ext cx="851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bg1">
                  <a:lumMod val="65000"/>
                </a:schemeClr>
              </a:solidFill>
              <a:effectLst/>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8" name="Rectangle 104"/>
          <p:cNvSpPr>
            <a:spLocks noChangeArrowheads="1"/>
          </p:cNvSpPr>
          <p:nvPr/>
        </p:nvSpPr>
        <p:spPr bwMode="auto">
          <a:xfrm>
            <a:off x="5678950" y="6025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1" name="Rectangle 107"/>
          <p:cNvSpPr>
            <a:spLocks noChangeArrowheads="1"/>
          </p:cNvSpPr>
          <p:nvPr/>
        </p:nvSpPr>
        <p:spPr bwMode="auto">
          <a:xfrm>
            <a:off x="9385300" y="55260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1" name="Rectangle 137"/>
          <p:cNvSpPr>
            <a:spLocks noChangeArrowheads="1"/>
          </p:cNvSpPr>
          <p:nvPr/>
        </p:nvSpPr>
        <p:spPr bwMode="auto">
          <a:xfrm>
            <a:off x="10494963" y="30035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4" name="Rectangle 140"/>
          <p:cNvSpPr>
            <a:spLocks noChangeArrowheads="1"/>
          </p:cNvSpPr>
          <p:nvPr/>
        </p:nvSpPr>
        <p:spPr bwMode="auto">
          <a:xfrm>
            <a:off x="10355263" y="4491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0" name="Rectangle 146"/>
          <p:cNvSpPr>
            <a:spLocks noChangeArrowheads="1"/>
          </p:cNvSpPr>
          <p:nvPr/>
        </p:nvSpPr>
        <p:spPr bwMode="auto">
          <a:xfrm>
            <a:off x="9539288" y="25050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3" name="Rectangle 149"/>
          <p:cNvSpPr>
            <a:spLocks noChangeArrowheads="1"/>
          </p:cNvSpPr>
          <p:nvPr/>
        </p:nvSpPr>
        <p:spPr bwMode="auto">
          <a:xfrm>
            <a:off x="8018463" y="313690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6" name="Rectangle 152"/>
          <p:cNvSpPr>
            <a:spLocks noChangeArrowheads="1"/>
          </p:cNvSpPr>
          <p:nvPr/>
        </p:nvSpPr>
        <p:spPr bwMode="auto">
          <a:xfrm>
            <a:off x="8369300" y="3435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9" name="Rectangle 155"/>
          <p:cNvSpPr>
            <a:spLocks noChangeArrowheads="1"/>
          </p:cNvSpPr>
          <p:nvPr/>
        </p:nvSpPr>
        <p:spPr bwMode="auto">
          <a:xfrm>
            <a:off x="8801100" y="42449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2" name="Rectangle 158"/>
          <p:cNvSpPr>
            <a:spLocks noChangeArrowheads="1"/>
          </p:cNvSpPr>
          <p:nvPr/>
        </p:nvSpPr>
        <p:spPr bwMode="auto">
          <a:xfrm>
            <a:off x="7281863" y="380047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5" name="Rectangle 161"/>
          <p:cNvSpPr>
            <a:spLocks noChangeArrowheads="1"/>
          </p:cNvSpPr>
          <p:nvPr/>
        </p:nvSpPr>
        <p:spPr bwMode="auto">
          <a:xfrm>
            <a:off x="6332538" y="4344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78" name="Rectangle 164"/>
          <p:cNvSpPr>
            <a:spLocks noChangeArrowheads="1"/>
          </p:cNvSpPr>
          <p:nvPr/>
        </p:nvSpPr>
        <p:spPr bwMode="auto">
          <a:xfrm>
            <a:off x="6750050" y="51482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81" name="Rectangle 167"/>
          <p:cNvSpPr>
            <a:spLocks noChangeArrowheads="1"/>
          </p:cNvSpPr>
          <p:nvPr/>
        </p:nvSpPr>
        <p:spPr bwMode="auto">
          <a:xfrm>
            <a:off x="8243888" y="43640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1" name="Rectangle 197"/>
          <p:cNvSpPr>
            <a:spLocks noChangeArrowheads="1"/>
          </p:cNvSpPr>
          <p:nvPr/>
        </p:nvSpPr>
        <p:spPr bwMode="auto">
          <a:xfrm>
            <a:off x="6737350" y="43243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4" name="Rectangle 200"/>
          <p:cNvSpPr>
            <a:spLocks noChangeArrowheads="1"/>
          </p:cNvSpPr>
          <p:nvPr/>
        </p:nvSpPr>
        <p:spPr bwMode="auto">
          <a:xfrm>
            <a:off x="8396288" y="534670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9" name="Rectangle 207"/>
          <p:cNvSpPr>
            <a:spLocks noChangeArrowheads="1"/>
          </p:cNvSpPr>
          <p:nvPr/>
        </p:nvSpPr>
        <p:spPr bwMode="auto">
          <a:xfrm>
            <a:off x="5973763" y="35877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2" name="Rectangle 210"/>
          <p:cNvSpPr>
            <a:spLocks noChangeArrowheads="1"/>
          </p:cNvSpPr>
          <p:nvPr/>
        </p:nvSpPr>
        <p:spPr bwMode="auto">
          <a:xfrm>
            <a:off x="7646988" y="61690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6" name="Rectangle 214"/>
          <p:cNvSpPr>
            <a:spLocks noChangeArrowheads="1"/>
          </p:cNvSpPr>
          <p:nvPr/>
        </p:nvSpPr>
        <p:spPr bwMode="auto">
          <a:xfrm>
            <a:off x="9783763" y="425767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smtClean="0">
              <a:ln>
                <a:noFill/>
              </a:ln>
              <a:solidFill>
                <a:schemeClr val="bg1">
                  <a:lumMod val="65000"/>
                </a:schemeClr>
              </a:solidFill>
              <a:effectLst/>
            </a:endParaRPr>
          </a:p>
        </p:txBody>
      </p:sp>
      <p:sp>
        <p:nvSpPr>
          <p:cNvPr id="17" name="Rectangle 215"/>
          <p:cNvSpPr>
            <a:spLocks noChangeArrowheads="1"/>
          </p:cNvSpPr>
          <p:nvPr/>
        </p:nvSpPr>
        <p:spPr bwMode="auto">
          <a:xfrm>
            <a:off x="9412288" y="3733800"/>
            <a:ext cx="659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Lobbying</a:t>
            </a:r>
            <a:endParaRPr kumimoji="0" lang="en-US" altLang="en-US" sz="1800" b="0" i="0" u="none" strike="noStrike" cap="none" normalizeH="0" baseline="0" smtClean="0">
              <a:ln>
                <a:noFill/>
              </a:ln>
              <a:solidFill>
                <a:schemeClr val="bg1">
                  <a:lumMod val="65000"/>
                </a:schemeClr>
              </a:solidFill>
              <a:effectLst/>
            </a:endParaRPr>
          </a:p>
        </p:txBody>
      </p:sp>
      <p:sp>
        <p:nvSpPr>
          <p:cNvPr id="18" name="Rectangle 216"/>
          <p:cNvSpPr>
            <a:spLocks noChangeArrowheads="1"/>
          </p:cNvSpPr>
          <p:nvPr/>
        </p:nvSpPr>
        <p:spPr bwMode="auto">
          <a:xfrm>
            <a:off x="9531350" y="3919538"/>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Gains</a:t>
            </a:r>
            <a:endParaRPr kumimoji="0" lang="en-US" altLang="en-US" sz="1800" b="0" i="0" u="none" strike="noStrike" cap="none" normalizeH="0" baseline="0" smtClean="0">
              <a:ln>
                <a:noFill/>
              </a:ln>
              <a:solidFill>
                <a:schemeClr val="bg1">
                  <a:lumMod val="65000"/>
                </a:schemeClr>
              </a:solidFill>
              <a:effectLst/>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9"/>
          <p:cNvSpPr>
            <a:spLocks noChangeArrowheads="1"/>
          </p:cNvSpPr>
          <p:nvPr/>
        </p:nvSpPr>
        <p:spPr bwMode="auto">
          <a:xfrm>
            <a:off x="5654675" y="2592388"/>
            <a:ext cx="1552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bg1">
                  <a:lumMod val="65000"/>
                </a:schemeClr>
              </a:solidFill>
              <a:effectLst/>
            </a:endParaRPr>
          </a:p>
        </p:txBody>
      </p:sp>
      <p:sp>
        <p:nvSpPr>
          <p:cNvPr id="123" name="Rectangle 10"/>
          <p:cNvSpPr>
            <a:spLocks noChangeArrowheads="1"/>
          </p:cNvSpPr>
          <p:nvPr/>
        </p:nvSpPr>
        <p:spPr bwMode="auto">
          <a:xfrm>
            <a:off x="6013450" y="2778125"/>
            <a:ext cx="8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bg1">
                  <a:lumMod val="65000"/>
                </a:schemeClr>
              </a:solidFill>
              <a:effectLst/>
            </a:endParaRPr>
          </a:p>
        </p:txBody>
      </p:sp>
      <p:sp>
        <p:nvSpPr>
          <p:cNvPr id="124" name="Rectangle 16"/>
          <p:cNvSpPr>
            <a:spLocks noChangeArrowheads="1"/>
          </p:cNvSpPr>
          <p:nvPr/>
        </p:nvSpPr>
        <p:spPr bwMode="auto">
          <a:xfrm>
            <a:off x="4724400" y="3679825"/>
            <a:ext cx="8852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bg1">
                  <a:lumMod val="65000"/>
                </a:schemeClr>
              </a:solidFill>
              <a:effectLst/>
            </a:endParaRPr>
          </a:p>
        </p:txBody>
      </p:sp>
      <p:sp>
        <p:nvSpPr>
          <p:cNvPr id="125" name="Rectangle 17"/>
          <p:cNvSpPr>
            <a:spLocks noChangeArrowheads="1"/>
          </p:cNvSpPr>
          <p:nvPr/>
        </p:nvSpPr>
        <p:spPr bwMode="auto">
          <a:xfrm>
            <a:off x="4878388" y="3865563"/>
            <a:ext cx="5793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smtClean="0">
              <a:ln>
                <a:noFill/>
              </a:ln>
              <a:solidFill>
                <a:schemeClr val="bg1">
                  <a:lumMod val="65000"/>
                </a:schemeClr>
              </a:solidFill>
              <a:effectLst/>
            </a:endParaRPr>
          </a:p>
        </p:txBody>
      </p:sp>
      <p:sp>
        <p:nvSpPr>
          <p:cNvPr id="126"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5"/>
          <p:cNvSpPr>
            <a:spLocks noChangeArrowheads="1"/>
          </p:cNvSpPr>
          <p:nvPr/>
        </p:nvSpPr>
        <p:spPr bwMode="auto">
          <a:xfrm>
            <a:off x="5117900" y="43243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31"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2"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133" name="Rectangle 143"/>
          <p:cNvSpPr>
            <a:spLocks noChangeArrowheads="1"/>
          </p:cNvSpPr>
          <p:nvPr/>
        </p:nvSpPr>
        <p:spPr bwMode="auto">
          <a:xfrm>
            <a:off x="9299575" y="18748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34"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03"/>
          <p:cNvSpPr>
            <a:spLocks noChangeArrowheads="1"/>
          </p:cNvSpPr>
          <p:nvPr/>
        </p:nvSpPr>
        <p:spPr bwMode="auto">
          <a:xfrm>
            <a:off x="6080125" y="30495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40"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Rectangle 20"/>
          <p:cNvSpPr>
            <a:spLocks noChangeArrowheads="1"/>
          </p:cNvSpPr>
          <p:nvPr/>
        </p:nvSpPr>
        <p:spPr bwMode="auto">
          <a:xfrm>
            <a:off x="2905125" y="4191000"/>
            <a:ext cx="1441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Contributions 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21"/>
          <p:cNvSpPr>
            <a:spLocks noChangeArrowheads="1"/>
          </p:cNvSpPr>
          <p:nvPr/>
        </p:nvSpPr>
        <p:spPr bwMode="auto">
          <a:xfrm>
            <a:off x="2971800" y="4364038"/>
            <a:ext cx="1301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Winning Campaigns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9"/>
          <p:cNvSpPr>
            <a:spLocks noChangeArrowheads="1"/>
          </p:cNvSpPr>
          <p:nvPr/>
        </p:nvSpPr>
        <p:spPr bwMode="auto">
          <a:xfrm>
            <a:off x="1279525" y="5060950"/>
            <a:ext cx="1295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Expected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40"/>
          <p:cNvSpPr>
            <a:spLocks noChangeArrowheads="1"/>
          </p:cNvSpPr>
          <p:nvPr/>
        </p:nvSpPr>
        <p:spPr bwMode="auto">
          <a:xfrm>
            <a:off x="1617663" y="5246688"/>
            <a:ext cx="604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Shortfall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48"/>
          <p:cNvSpPr>
            <a:spLocks noChangeArrowheads="1"/>
          </p:cNvSpPr>
          <p:nvPr/>
        </p:nvSpPr>
        <p:spPr bwMode="auto">
          <a:xfrm>
            <a:off x="1139825" y="3362325"/>
            <a:ext cx="9575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Total Campaign</a:t>
            </a:r>
            <a:endParaRPr kumimoji="0" lang="en-US" altLang="en-US" sz="1800" b="0" i="0" u="none" strike="noStrike" cap="none" normalizeH="0" baseline="0" smtClean="0">
              <a:ln>
                <a:noFill/>
              </a:ln>
              <a:solidFill>
                <a:schemeClr val="bg1">
                  <a:lumMod val="65000"/>
                </a:schemeClr>
              </a:solidFill>
              <a:effectLst/>
            </a:endParaRPr>
          </a:p>
        </p:txBody>
      </p:sp>
      <p:sp>
        <p:nvSpPr>
          <p:cNvPr id="147" name="Rectangle 49"/>
          <p:cNvSpPr>
            <a:spLocks noChangeArrowheads="1"/>
          </p:cNvSpPr>
          <p:nvPr/>
        </p:nvSpPr>
        <p:spPr bwMode="auto">
          <a:xfrm>
            <a:off x="1219200" y="3548063"/>
            <a:ext cx="8154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Expenditures</a:t>
            </a:r>
            <a:endParaRPr kumimoji="0" lang="en-US" altLang="en-US" sz="1800" b="0" i="0" u="none" strike="noStrike" cap="none" normalizeH="0" baseline="0" smtClean="0">
              <a:ln>
                <a:noFill/>
              </a:ln>
              <a:solidFill>
                <a:schemeClr val="bg1">
                  <a:lumMod val="65000"/>
                </a:schemeClr>
              </a:solidFill>
              <a:effectLst/>
            </a:endParaRPr>
          </a:p>
        </p:txBody>
      </p:sp>
      <p:sp>
        <p:nvSpPr>
          <p:cNvPr id="148" name="Arc 111"/>
          <p:cNvSpPr>
            <a:spLocks/>
          </p:cNvSpPr>
          <p:nvPr/>
        </p:nvSpPr>
        <p:spPr bwMode="auto">
          <a:xfrm>
            <a:off x="1584325" y="3733800"/>
            <a:ext cx="2719388" cy="1185863"/>
          </a:xfrm>
          <a:custGeom>
            <a:avLst/>
            <a:gdLst>
              <a:gd name="G0" fmla="+- 21600 0 0"/>
              <a:gd name="G1" fmla="+- 2082 0 0"/>
              <a:gd name="G2" fmla="+- 21600 0 0"/>
              <a:gd name="T0" fmla="*/ 1288 w 21600"/>
              <a:gd name="T1" fmla="*/ 9430 h 9430"/>
              <a:gd name="T2" fmla="*/ 101 w 21600"/>
              <a:gd name="T3" fmla="*/ 0 h 9430"/>
              <a:gd name="T4" fmla="*/ 21600 w 21600"/>
              <a:gd name="T5" fmla="*/ 2082 h 9430"/>
            </a:gdLst>
            <a:ahLst/>
            <a:cxnLst>
              <a:cxn ang="0">
                <a:pos x="T0" y="T1"/>
              </a:cxn>
              <a:cxn ang="0">
                <a:pos x="T2" y="T3"/>
              </a:cxn>
              <a:cxn ang="0">
                <a:pos x="T4" y="T5"/>
              </a:cxn>
            </a:cxnLst>
            <a:rect l="0" t="0" r="r" b="b"/>
            <a:pathLst>
              <a:path w="21600" h="9430" fill="none" extrusionOk="0">
                <a:moveTo>
                  <a:pt x="1288" y="9429"/>
                </a:moveTo>
                <a:cubicBezTo>
                  <a:pt x="435" y="7073"/>
                  <a:pt x="0" y="4587"/>
                  <a:pt x="0" y="2082"/>
                </a:cubicBezTo>
                <a:cubicBezTo>
                  <a:pt x="0" y="1386"/>
                  <a:pt x="33" y="691"/>
                  <a:pt x="100" y="-1"/>
                </a:cubicBezTo>
              </a:path>
              <a:path w="21600" h="9430" stroke="0" extrusionOk="0">
                <a:moveTo>
                  <a:pt x="1288" y="9429"/>
                </a:moveTo>
                <a:cubicBezTo>
                  <a:pt x="435" y="7073"/>
                  <a:pt x="0" y="4587"/>
                  <a:pt x="0" y="2082"/>
                </a:cubicBezTo>
                <a:cubicBezTo>
                  <a:pt x="0" y="1386"/>
                  <a:pt x="33" y="691"/>
                  <a:pt x="100" y="-1"/>
                </a:cubicBezTo>
                <a:lnTo>
                  <a:pt x="21600" y="2082"/>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2"/>
          <p:cNvSpPr>
            <a:spLocks/>
          </p:cNvSpPr>
          <p:nvPr/>
        </p:nvSpPr>
        <p:spPr bwMode="auto">
          <a:xfrm>
            <a:off x="1711325" y="4908550"/>
            <a:ext cx="85725" cy="133350"/>
          </a:xfrm>
          <a:custGeom>
            <a:avLst/>
            <a:gdLst>
              <a:gd name="T0" fmla="*/ 54 w 54"/>
              <a:gd name="T1" fmla="*/ 84 h 84"/>
              <a:gd name="T2" fmla="*/ 41 w 54"/>
              <a:gd name="T3" fmla="*/ 0 h 84"/>
              <a:gd name="T4" fmla="*/ 0 w 54"/>
              <a:gd name="T5" fmla="*/ 17 h 84"/>
              <a:gd name="T6" fmla="*/ 54 w 54"/>
              <a:gd name="T7" fmla="*/ 84 h 84"/>
            </a:gdLst>
            <a:ahLst/>
            <a:cxnLst>
              <a:cxn ang="0">
                <a:pos x="T0" y="T1"/>
              </a:cxn>
              <a:cxn ang="0">
                <a:pos x="T2" y="T3"/>
              </a:cxn>
              <a:cxn ang="0">
                <a:pos x="T4" y="T5"/>
              </a:cxn>
              <a:cxn ang="0">
                <a:pos x="T6" y="T7"/>
              </a:cxn>
            </a:cxnLst>
            <a:rect l="0" t="0" r="r" b="b"/>
            <a:pathLst>
              <a:path w="54" h="84">
                <a:moveTo>
                  <a:pt x="54" y="84"/>
                </a:moveTo>
                <a:lnTo>
                  <a:pt x="41" y="0"/>
                </a:lnTo>
                <a:lnTo>
                  <a:pt x="0" y="17"/>
                </a:lnTo>
                <a:lnTo>
                  <a:pt x="54"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Rectangle 113"/>
          <p:cNvSpPr>
            <a:spLocks noChangeArrowheads="1"/>
          </p:cNvSpPr>
          <p:nvPr/>
        </p:nvSpPr>
        <p:spPr bwMode="auto">
          <a:xfrm>
            <a:off x="1697038" y="45037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57" name="Arc 114"/>
          <p:cNvSpPr>
            <a:spLocks/>
          </p:cNvSpPr>
          <p:nvPr/>
        </p:nvSpPr>
        <p:spPr bwMode="auto">
          <a:xfrm>
            <a:off x="1909763" y="5203825"/>
            <a:ext cx="1192213" cy="1011238"/>
          </a:xfrm>
          <a:custGeom>
            <a:avLst/>
            <a:gdLst>
              <a:gd name="G0" fmla="+- 21142 0 0"/>
              <a:gd name="G1" fmla="+- 0 0 0"/>
              <a:gd name="G2" fmla="+- 21600 0 0"/>
              <a:gd name="T0" fmla="*/ 9095 w 21142"/>
              <a:gd name="T1" fmla="*/ 17928 h 17928"/>
              <a:gd name="T2" fmla="*/ 0 w 21142"/>
              <a:gd name="T3" fmla="*/ 4423 h 17928"/>
              <a:gd name="T4" fmla="*/ 21142 w 21142"/>
              <a:gd name="T5" fmla="*/ 0 h 17928"/>
            </a:gdLst>
            <a:ahLst/>
            <a:cxnLst>
              <a:cxn ang="0">
                <a:pos x="T0" y="T1"/>
              </a:cxn>
              <a:cxn ang="0">
                <a:pos x="T2" y="T3"/>
              </a:cxn>
              <a:cxn ang="0">
                <a:pos x="T4" y="T5"/>
              </a:cxn>
            </a:cxnLst>
            <a:rect l="0" t="0" r="r" b="b"/>
            <a:pathLst>
              <a:path w="21142" h="17928" fill="none" extrusionOk="0">
                <a:moveTo>
                  <a:pt x="9094" y="17928"/>
                </a:moveTo>
                <a:cubicBezTo>
                  <a:pt x="4417" y="14785"/>
                  <a:pt x="1153" y="9938"/>
                  <a:pt x="-1" y="4423"/>
                </a:cubicBezTo>
              </a:path>
              <a:path w="21142" h="17928" stroke="0" extrusionOk="0">
                <a:moveTo>
                  <a:pt x="9094" y="17928"/>
                </a:moveTo>
                <a:cubicBezTo>
                  <a:pt x="4417" y="14785"/>
                  <a:pt x="1153" y="9938"/>
                  <a:pt x="-1" y="4423"/>
                </a:cubicBezTo>
                <a:lnTo>
                  <a:pt x="21142"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p:nvSpPr>
        <p:spPr bwMode="auto">
          <a:xfrm>
            <a:off x="2401888" y="6189663"/>
            <a:ext cx="131763" cy="93663"/>
          </a:xfrm>
          <a:custGeom>
            <a:avLst/>
            <a:gdLst>
              <a:gd name="T0" fmla="*/ 83 w 83"/>
              <a:gd name="T1" fmla="*/ 59 h 59"/>
              <a:gd name="T2" fmla="*/ 25 w 83"/>
              <a:gd name="T3" fmla="*/ 0 h 59"/>
              <a:gd name="T4" fmla="*/ 0 w 83"/>
              <a:gd name="T5" fmla="*/ 38 h 59"/>
              <a:gd name="T6" fmla="*/ 83 w 83"/>
              <a:gd name="T7" fmla="*/ 59 h 59"/>
            </a:gdLst>
            <a:ahLst/>
            <a:cxnLst>
              <a:cxn ang="0">
                <a:pos x="T0" y="T1"/>
              </a:cxn>
              <a:cxn ang="0">
                <a:pos x="T2" y="T3"/>
              </a:cxn>
              <a:cxn ang="0">
                <a:pos x="T4" y="T5"/>
              </a:cxn>
              <a:cxn ang="0">
                <a:pos x="T6" y="T7"/>
              </a:cxn>
            </a:cxnLst>
            <a:rect l="0" t="0" r="r" b="b"/>
            <a:pathLst>
              <a:path w="83" h="59">
                <a:moveTo>
                  <a:pt x="83" y="59"/>
                </a:moveTo>
                <a:lnTo>
                  <a:pt x="25" y="0"/>
                </a:lnTo>
                <a:lnTo>
                  <a:pt x="0" y="38"/>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16"/>
          <p:cNvSpPr>
            <a:spLocks noChangeArrowheads="1"/>
          </p:cNvSpPr>
          <p:nvPr/>
        </p:nvSpPr>
        <p:spPr bwMode="auto">
          <a:xfrm>
            <a:off x="2241550" y="58590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4" name="Arc 192"/>
          <p:cNvSpPr>
            <a:spLocks/>
          </p:cNvSpPr>
          <p:nvPr/>
        </p:nvSpPr>
        <p:spPr bwMode="auto">
          <a:xfrm>
            <a:off x="2078038" y="4413250"/>
            <a:ext cx="1216025" cy="1495425"/>
          </a:xfrm>
          <a:custGeom>
            <a:avLst/>
            <a:gdLst>
              <a:gd name="G0" fmla="+- 16870 0 0"/>
              <a:gd name="G1" fmla="+- 20760 0 0"/>
              <a:gd name="G2" fmla="+- 21600 0 0"/>
              <a:gd name="T0" fmla="*/ 0 w 16870"/>
              <a:gd name="T1" fmla="*/ 7270 h 20760"/>
              <a:gd name="T2" fmla="*/ 10904 w 16870"/>
              <a:gd name="T3" fmla="*/ 0 h 20760"/>
              <a:gd name="T4" fmla="*/ 16870 w 16870"/>
              <a:gd name="T5" fmla="*/ 20760 h 20760"/>
            </a:gdLst>
            <a:ahLst/>
            <a:cxnLst>
              <a:cxn ang="0">
                <a:pos x="T0" y="T1"/>
              </a:cxn>
              <a:cxn ang="0">
                <a:pos x="T2" y="T3"/>
              </a:cxn>
              <a:cxn ang="0">
                <a:pos x="T4" y="T5"/>
              </a:cxn>
            </a:cxnLst>
            <a:rect l="0" t="0" r="r" b="b"/>
            <a:pathLst>
              <a:path w="16870" h="20760" fill="none" extrusionOk="0">
                <a:moveTo>
                  <a:pt x="0" y="7270"/>
                </a:moveTo>
                <a:cubicBezTo>
                  <a:pt x="2794" y="3776"/>
                  <a:pt x="6604" y="1235"/>
                  <a:pt x="10904" y="0"/>
                </a:cubicBezTo>
              </a:path>
              <a:path w="16870" h="20760" stroke="0" extrusionOk="0">
                <a:moveTo>
                  <a:pt x="0" y="7270"/>
                </a:moveTo>
                <a:cubicBezTo>
                  <a:pt x="2794" y="3776"/>
                  <a:pt x="6604" y="1235"/>
                  <a:pt x="10904" y="0"/>
                </a:cubicBezTo>
                <a:lnTo>
                  <a:pt x="16870" y="2076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93"/>
          <p:cNvSpPr>
            <a:spLocks/>
          </p:cNvSpPr>
          <p:nvPr/>
        </p:nvSpPr>
        <p:spPr bwMode="auto">
          <a:xfrm>
            <a:off x="2003425" y="4914900"/>
            <a:ext cx="98425" cy="127000"/>
          </a:xfrm>
          <a:custGeom>
            <a:avLst/>
            <a:gdLst>
              <a:gd name="T0" fmla="*/ 0 w 62"/>
              <a:gd name="T1" fmla="*/ 80 h 80"/>
              <a:gd name="T2" fmla="*/ 62 w 62"/>
              <a:gd name="T3" fmla="*/ 25 h 80"/>
              <a:gd name="T4" fmla="*/ 25 w 62"/>
              <a:gd name="T5" fmla="*/ 0 h 80"/>
              <a:gd name="T6" fmla="*/ 0 w 62"/>
              <a:gd name="T7" fmla="*/ 80 h 80"/>
            </a:gdLst>
            <a:ahLst/>
            <a:cxnLst>
              <a:cxn ang="0">
                <a:pos x="T0" y="T1"/>
              </a:cxn>
              <a:cxn ang="0">
                <a:pos x="T2" y="T3"/>
              </a:cxn>
              <a:cxn ang="0">
                <a:pos x="T4" y="T5"/>
              </a:cxn>
              <a:cxn ang="0">
                <a:pos x="T6" y="T7"/>
              </a:cxn>
            </a:cxnLst>
            <a:rect l="0" t="0" r="r" b="b"/>
            <a:pathLst>
              <a:path w="62" h="80">
                <a:moveTo>
                  <a:pt x="0" y="80"/>
                </a:moveTo>
                <a:lnTo>
                  <a:pt x="62" y="25"/>
                </a:lnTo>
                <a:lnTo>
                  <a:pt x="25" y="0"/>
                </a:lnTo>
                <a:lnTo>
                  <a:pt x="0" y="8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94"/>
          <p:cNvSpPr>
            <a:spLocks noChangeArrowheads="1"/>
          </p:cNvSpPr>
          <p:nvPr/>
        </p:nvSpPr>
        <p:spPr bwMode="auto">
          <a:xfrm>
            <a:off x="2235200" y="46894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7" name="Rectangle 5"/>
          <p:cNvSpPr>
            <a:spLocks noChangeArrowheads="1"/>
          </p:cNvSpPr>
          <p:nvPr/>
        </p:nvSpPr>
        <p:spPr bwMode="auto">
          <a:xfrm>
            <a:off x="3503613" y="374650"/>
            <a:ext cx="4632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Trust In</a:t>
            </a:r>
            <a:endParaRPr kumimoji="0" lang="en-US" altLang="en-US" sz="1800" b="0" i="0" u="none" strike="noStrike" cap="none" normalizeH="0" baseline="0" smtClean="0">
              <a:ln>
                <a:noFill/>
              </a:ln>
              <a:solidFill>
                <a:schemeClr val="bg1">
                  <a:lumMod val="65000"/>
                </a:schemeClr>
              </a:solidFill>
              <a:effectLst/>
            </a:endParaRPr>
          </a:p>
        </p:txBody>
      </p:sp>
      <p:sp>
        <p:nvSpPr>
          <p:cNvPr id="188" name="Rectangle 6"/>
          <p:cNvSpPr>
            <a:spLocks noChangeArrowheads="1"/>
          </p:cNvSpPr>
          <p:nvPr/>
        </p:nvSpPr>
        <p:spPr bwMode="auto">
          <a:xfrm>
            <a:off x="3351213" y="533400"/>
            <a:ext cx="7866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Government</a:t>
            </a:r>
            <a:endParaRPr kumimoji="0" lang="en-US" altLang="en-US" sz="1800" b="0" i="0" u="none" strike="noStrike" cap="none" normalizeH="0" baseline="0" dirty="0" smtClean="0">
              <a:ln>
                <a:noFill/>
              </a:ln>
              <a:solidFill>
                <a:schemeClr val="bg1">
                  <a:lumMod val="65000"/>
                </a:schemeClr>
              </a:solidFill>
              <a:effectLst/>
            </a:endParaRPr>
          </a:p>
        </p:txBody>
      </p:sp>
      <p:sp>
        <p:nvSpPr>
          <p:cNvPr id="189" name="Rectangle 24"/>
          <p:cNvSpPr>
            <a:spLocks noChangeArrowheads="1"/>
          </p:cNvSpPr>
          <p:nvPr/>
        </p:nvSpPr>
        <p:spPr bwMode="auto">
          <a:xfrm>
            <a:off x="1724025" y="1635125"/>
            <a:ext cx="5192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Cost per</a:t>
            </a:r>
            <a:endParaRPr kumimoji="0" lang="en-US" altLang="en-US" sz="1800" b="0" i="0" u="none" strike="noStrike" cap="none" normalizeH="0" baseline="0" dirty="0" smtClean="0">
              <a:ln>
                <a:noFill/>
              </a:ln>
              <a:solidFill>
                <a:schemeClr val="bg1">
                  <a:lumMod val="65000"/>
                </a:schemeClr>
              </a:solidFill>
              <a:effectLst/>
            </a:endParaRPr>
          </a:p>
        </p:txBody>
      </p:sp>
      <p:sp>
        <p:nvSpPr>
          <p:cNvPr id="190" name="Rectangle 25"/>
          <p:cNvSpPr>
            <a:spLocks noChangeArrowheads="1"/>
          </p:cNvSpPr>
          <p:nvPr/>
        </p:nvSpPr>
        <p:spPr bwMode="auto">
          <a:xfrm>
            <a:off x="1644650" y="1822450"/>
            <a:ext cx="6888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Impression</a:t>
            </a:r>
            <a:endParaRPr kumimoji="0" lang="en-US" altLang="en-US" sz="1800" b="0" i="0" u="none" strike="noStrike" cap="none" normalizeH="0" baseline="0" smtClean="0">
              <a:ln>
                <a:noFill/>
              </a:ln>
              <a:solidFill>
                <a:schemeClr val="bg1">
                  <a:lumMod val="65000"/>
                </a:schemeClr>
              </a:solidFill>
              <a:effectLst/>
            </a:endParaRPr>
          </a:p>
        </p:txBody>
      </p:sp>
      <p:sp>
        <p:nvSpPr>
          <p:cNvPr id="191" name="Arc 108"/>
          <p:cNvSpPr>
            <a:spLocks/>
          </p:cNvSpPr>
          <p:nvPr/>
        </p:nvSpPr>
        <p:spPr bwMode="auto">
          <a:xfrm>
            <a:off x="1557338" y="2005013"/>
            <a:ext cx="2055813" cy="1230313"/>
          </a:xfrm>
          <a:custGeom>
            <a:avLst/>
            <a:gdLst>
              <a:gd name="G0" fmla="+- 21600 0 0"/>
              <a:gd name="G1" fmla="+- 11155 0 0"/>
              <a:gd name="G2" fmla="+- 21600 0 0"/>
              <a:gd name="T0" fmla="*/ 73 w 21600"/>
              <a:gd name="T1" fmla="*/ 12924 h 12924"/>
              <a:gd name="T2" fmla="*/ 3103 w 21600"/>
              <a:gd name="T3" fmla="*/ 0 h 12924"/>
              <a:gd name="T4" fmla="*/ 21600 w 21600"/>
              <a:gd name="T5" fmla="*/ 11155 h 12924"/>
            </a:gdLst>
            <a:ahLst/>
            <a:cxnLst>
              <a:cxn ang="0">
                <a:pos x="T0" y="T1"/>
              </a:cxn>
              <a:cxn ang="0">
                <a:pos x="T2" y="T3"/>
              </a:cxn>
              <a:cxn ang="0">
                <a:pos x="T4" y="T5"/>
              </a:cxn>
            </a:cxnLst>
            <a:rect l="0" t="0" r="r" b="b"/>
            <a:pathLst>
              <a:path w="21600" h="12924" fill="none" extrusionOk="0">
                <a:moveTo>
                  <a:pt x="72" y="12924"/>
                </a:moveTo>
                <a:cubicBezTo>
                  <a:pt x="24" y="12335"/>
                  <a:pt x="0" y="11745"/>
                  <a:pt x="0" y="11155"/>
                </a:cubicBezTo>
                <a:cubicBezTo>
                  <a:pt x="0" y="7223"/>
                  <a:pt x="1072" y="3366"/>
                  <a:pt x="3103" y="0"/>
                </a:cubicBezTo>
              </a:path>
              <a:path w="21600" h="12924" stroke="0" extrusionOk="0">
                <a:moveTo>
                  <a:pt x="72" y="12924"/>
                </a:moveTo>
                <a:cubicBezTo>
                  <a:pt x="24" y="12335"/>
                  <a:pt x="0" y="11745"/>
                  <a:pt x="0" y="11155"/>
                </a:cubicBezTo>
                <a:cubicBezTo>
                  <a:pt x="0" y="7223"/>
                  <a:pt x="1072" y="3366"/>
                  <a:pt x="3103" y="0"/>
                </a:cubicBezTo>
                <a:lnTo>
                  <a:pt x="21600" y="11155"/>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9"/>
          <p:cNvSpPr>
            <a:spLocks/>
          </p:cNvSpPr>
          <p:nvPr/>
        </p:nvSpPr>
        <p:spPr bwMode="auto">
          <a:xfrm>
            <a:off x="1525588" y="3228975"/>
            <a:ext cx="73025" cy="133350"/>
          </a:xfrm>
          <a:custGeom>
            <a:avLst/>
            <a:gdLst>
              <a:gd name="T0" fmla="*/ 37 w 46"/>
              <a:gd name="T1" fmla="*/ 84 h 84"/>
              <a:gd name="T2" fmla="*/ 46 w 46"/>
              <a:gd name="T3" fmla="*/ 0 h 84"/>
              <a:gd name="T4" fmla="*/ 0 w 46"/>
              <a:gd name="T5" fmla="*/ 8 h 84"/>
              <a:gd name="T6" fmla="*/ 37 w 46"/>
              <a:gd name="T7" fmla="*/ 84 h 84"/>
            </a:gdLst>
            <a:ahLst/>
            <a:cxnLst>
              <a:cxn ang="0">
                <a:pos x="T0" y="T1"/>
              </a:cxn>
              <a:cxn ang="0">
                <a:pos x="T2" y="T3"/>
              </a:cxn>
              <a:cxn ang="0">
                <a:pos x="T4" y="T5"/>
              </a:cxn>
              <a:cxn ang="0">
                <a:pos x="T6" y="T7"/>
              </a:cxn>
            </a:cxnLst>
            <a:rect l="0" t="0" r="r" b="b"/>
            <a:pathLst>
              <a:path w="46" h="84">
                <a:moveTo>
                  <a:pt x="37" y="84"/>
                </a:moveTo>
                <a:lnTo>
                  <a:pt x="46" y="0"/>
                </a:lnTo>
                <a:lnTo>
                  <a:pt x="0" y="8"/>
                </a:lnTo>
                <a:lnTo>
                  <a:pt x="37" y="8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Rectangle 110"/>
          <p:cNvSpPr>
            <a:spLocks noChangeArrowheads="1"/>
          </p:cNvSpPr>
          <p:nvPr/>
        </p:nvSpPr>
        <p:spPr bwMode="auto">
          <a:xfrm>
            <a:off x="1611313" y="27511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94" name="Arc 186"/>
          <p:cNvSpPr>
            <a:spLocks/>
          </p:cNvSpPr>
          <p:nvPr/>
        </p:nvSpPr>
        <p:spPr bwMode="auto">
          <a:xfrm>
            <a:off x="2141538" y="661988"/>
            <a:ext cx="1876425" cy="2125663"/>
          </a:xfrm>
          <a:custGeom>
            <a:avLst/>
            <a:gdLst>
              <a:gd name="G0" fmla="+- 17928 0 0"/>
              <a:gd name="G1" fmla="+- 20313 0 0"/>
              <a:gd name="G2" fmla="+- 21600 0 0"/>
              <a:gd name="T0" fmla="*/ 0 w 17928"/>
              <a:gd name="T1" fmla="*/ 8265 h 20313"/>
              <a:gd name="T2" fmla="*/ 10584 w 17928"/>
              <a:gd name="T3" fmla="*/ 0 h 20313"/>
              <a:gd name="T4" fmla="*/ 17928 w 17928"/>
              <a:gd name="T5" fmla="*/ 20313 h 20313"/>
            </a:gdLst>
            <a:ahLst/>
            <a:cxnLst>
              <a:cxn ang="0">
                <a:pos x="T0" y="T1"/>
              </a:cxn>
              <a:cxn ang="0">
                <a:pos x="T2" y="T3"/>
              </a:cxn>
              <a:cxn ang="0">
                <a:pos x="T4" y="T5"/>
              </a:cxn>
            </a:cxnLst>
            <a:rect l="0" t="0" r="r" b="b"/>
            <a:pathLst>
              <a:path w="17928" h="20313" fill="none" extrusionOk="0">
                <a:moveTo>
                  <a:pt x="0" y="8265"/>
                </a:moveTo>
                <a:cubicBezTo>
                  <a:pt x="2560" y="4455"/>
                  <a:pt x="6267" y="1560"/>
                  <a:pt x="10583" y="-1"/>
                </a:cubicBezTo>
              </a:path>
              <a:path w="17928" h="20313" stroke="0" extrusionOk="0">
                <a:moveTo>
                  <a:pt x="0" y="8265"/>
                </a:moveTo>
                <a:cubicBezTo>
                  <a:pt x="2560" y="4455"/>
                  <a:pt x="6267" y="1560"/>
                  <a:pt x="10583" y="-1"/>
                </a:cubicBezTo>
                <a:lnTo>
                  <a:pt x="17928" y="2031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7"/>
          <p:cNvSpPr>
            <a:spLocks/>
          </p:cNvSpPr>
          <p:nvPr/>
        </p:nvSpPr>
        <p:spPr bwMode="auto">
          <a:xfrm>
            <a:off x="2076450" y="1503363"/>
            <a:ext cx="92075" cy="131763"/>
          </a:xfrm>
          <a:custGeom>
            <a:avLst/>
            <a:gdLst>
              <a:gd name="T0" fmla="*/ 0 w 58"/>
              <a:gd name="T1" fmla="*/ 83 h 83"/>
              <a:gd name="T2" fmla="*/ 58 w 58"/>
              <a:gd name="T3" fmla="*/ 25 h 83"/>
              <a:gd name="T4" fmla="*/ 21 w 58"/>
              <a:gd name="T5" fmla="*/ 0 h 83"/>
              <a:gd name="T6" fmla="*/ 0 w 58"/>
              <a:gd name="T7" fmla="*/ 83 h 83"/>
            </a:gdLst>
            <a:ahLst/>
            <a:cxnLst>
              <a:cxn ang="0">
                <a:pos x="T0" y="T1"/>
              </a:cxn>
              <a:cxn ang="0">
                <a:pos x="T2" y="T3"/>
              </a:cxn>
              <a:cxn ang="0">
                <a:pos x="T4" y="T5"/>
              </a:cxn>
              <a:cxn ang="0">
                <a:pos x="T6" y="T7"/>
              </a:cxn>
            </a:cxnLst>
            <a:rect l="0" t="0" r="r" b="b"/>
            <a:pathLst>
              <a:path w="58" h="83">
                <a:moveTo>
                  <a:pt x="0" y="83"/>
                </a:moveTo>
                <a:lnTo>
                  <a:pt x="58" y="25"/>
                </a:lnTo>
                <a:lnTo>
                  <a:pt x="21" y="0"/>
                </a:lnTo>
                <a:lnTo>
                  <a:pt x="0" y="83"/>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Rectangle 188"/>
          <p:cNvSpPr>
            <a:spLocks noChangeArrowheads="1"/>
          </p:cNvSpPr>
          <p:nvPr/>
        </p:nvSpPr>
        <p:spPr bwMode="auto">
          <a:xfrm>
            <a:off x="2314575" y="12382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197" name="Rectangle 7"/>
          <p:cNvSpPr>
            <a:spLocks noChangeArrowheads="1"/>
          </p:cNvSpPr>
          <p:nvPr/>
        </p:nvSpPr>
        <p:spPr bwMode="auto">
          <a:xfrm>
            <a:off x="6019800" y="215900"/>
            <a:ext cx="8890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bg1">
                  <a:lumMod val="65000"/>
                </a:schemeClr>
              </a:solidFill>
              <a:effectLst/>
            </a:endParaRPr>
          </a:p>
        </p:txBody>
      </p:sp>
      <p:sp>
        <p:nvSpPr>
          <p:cNvPr id="198" name="Rectangle 8"/>
          <p:cNvSpPr>
            <a:spLocks noChangeArrowheads="1"/>
          </p:cNvSpPr>
          <p:nvPr/>
        </p:nvSpPr>
        <p:spPr bwMode="auto">
          <a:xfrm>
            <a:off x="6111875" y="401638"/>
            <a:ext cx="6927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policy ratio</a:t>
            </a:r>
            <a:endParaRPr kumimoji="0" lang="en-US" altLang="en-US" sz="1800" b="0" i="0" u="none" strike="noStrike" cap="none" normalizeH="0" baseline="0" smtClean="0">
              <a:ln>
                <a:noFill/>
              </a:ln>
              <a:solidFill>
                <a:schemeClr val="bg1">
                  <a:lumMod val="65000"/>
                </a:schemeClr>
              </a:solidFill>
              <a:effectLst/>
            </a:endParaRPr>
          </a:p>
        </p:txBody>
      </p:sp>
      <p:sp>
        <p:nvSpPr>
          <p:cNvPr id="199" name="Rectangle 30"/>
          <p:cNvSpPr>
            <a:spLocks noChangeArrowheads="1"/>
          </p:cNvSpPr>
          <p:nvPr/>
        </p:nvSpPr>
        <p:spPr bwMode="auto">
          <a:xfrm>
            <a:off x="6291263" y="1516063"/>
            <a:ext cx="7870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Middle Class</a:t>
            </a:r>
            <a:endParaRPr kumimoji="0" lang="en-US" altLang="en-US" sz="1800" b="0" i="0" u="none" strike="noStrike" cap="none" normalizeH="0" baseline="0" smtClean="0">
              <a:ln>
                <a:noFill/>
              </a:ln>
              <a:solidFill>
                <a:schemeClr val="bg1">
                  <a:lumMod val="65000"/>
                </a:schemeClr>
              </a:solidFill>
              <a:effectLst/>
            </a:endParaRPr>
          </a:p>
        </p:txBody>
      </p:sp>
      <p:sp>
        <p:nvSpPr>
          <p:cNvPr id="200" name="Rectangle 31"/>
          <p:cNvSpPr>
            <a:spLocks noChangeArrowheads="1"/>
          </p:cNvSpPr>
          <p:nvPr/>
        </p:nvSpPr>
        <p:spPr bwMode="auto">
          <a:xfrm>
            <a:off x="6178550" y="1701800"/>
            <a:ext cx="10020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Favorable Policy</a:t>
            </a:r>
            <a:endParaRPr kumimoji="0" lang="en-US" altLang="en-US" sz="1800" b="0" i="0" u="none" strike="noStrike" cap="none" normalizeH="0" baseline="0" smtClean="0">
              <a:ln>
                <a:noFill/>
              </a:ln>
              <a:solidFill>
                <a:schemeClr val="bg1">
                  <a:lumMod val="65000"/>
                </a:schemeClr>
              </a:solidFill>
              <a:effectLst/>
            </a:endParaRPr>
          </a:p>
        </p:txBody>
      </p:sp>
      <p:sp>
        <p:nvSpPr>
          <p:cNvPr id="202" name="Arc 73"/>
          <p:cNvSpPr>
            <a:spLocks/>
          </p:cNvSpPr>
          <p:nvPr/>
        </p:nvSpPr>
        <p:spPr bwMode="auto">
          <a:xfrm>
            <a:off x="2274888" y="3268663"/>
            <a:ext cx="325438" cy="325438"/>
          </a:xfrm>
          <a:custGeom>
            <a:avLst/>
            <a:gdLst>
              <a:gd name="G0" fmla="+- 21600 0 0"/>
              <a:gd name="G1" fmla="+- 21600 0 0"/>
              <a:gd name="G2" fmla="+- 21600 0 0"/>
              <a:gd name="T0" fmla="*/ 43196 w 43196"/>
              <a:gd name="T1" fmla="*/ 22007 h 43200"/>
              <a:gd name="T2" fmla="*/ 22019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path>
              <a:path w="43196" h="43200" stroke="0"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Rectangle 75"/>
          <p:cNvSpPr>
            <a:spLocks noChangeArrowheads="1"/>
          </p:cNvSpPr>
          <p:nvPr/>
        </p:nvSpPr>
        <p:spPr bwMode="auto">
          <a:xfrm>
            <a:off x="2393950" y="3328988"/>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dirty="0" smtClean="0">
              <a:ln>
                <a:noFill/>
              </a:ln>
              <a:solidFill>
                <a:schemeClr val="bg1">
                  <a:lumMod val="65000"/>
                </a:schemeClr>
              </a:solidFill>
              <a:effectLst/>
            </a:endParaRPr>
          </a:p>
        </p:txBody>
      </p:sp>
      <p:sp>
        <p:nvSpPr>
          <p:cNvPr id="204" name="Rectangle 88"/>
          <p:cNvSpPr>
            <a:spLocks noChangeArrowheads="1"/>
          </p:cNvSpPr>
          <p:nvPr/>
        </p:nvSpPr>
        <p:spPr bwMode="auto">
          <a:xfrm>
            <a:off x="2247900" y="2684463"/>
            <a:ext cx="3911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Voter</a:t>
            </a:r>
            <a:endParaRPr kumimoji="0" lang="en-US" altLang="en-US" sz="1800" b="0" i="0" u="none" strike="noStrike" cap="none" normalizeH="0" baseline="0" smtClean="0">
              <a:ln>
                <a:noFill/>
              </a:ln>
              <a:solidFill>
                <a:schemeClr val="bg1">
                  <a:lumMod val="65000"/>
                </a:schemeClr>
              </a:solidFill>
              <a:effectLst/>
            </a:endParaRPr>
          </a:p>
        </p:txBody>
      </p:sp>
      <p:sp>
        <p:nvSpPr>
          <p:cNvPr id="205" name="Rectangle 89"/>
          <p:cNvSpPr>
            <a:spLocks noChangeArrowheads="1"/>
          </p:cNvSpPr>
          <p:nvPr/>
        </p:nvSpPr>
        <p:spPr bwMode="auto">
          <a:xfrm>
            <a:off x="2003425" y="2897188"/>
            <a:ext cx="9233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Engagement</a:t>
            </a:r>
            <a:endParaRPr kumimoji="0" lang="en-US" altLang="en-US" sz="1800" b="0" i="0" u="none" strike="noStrike" cap="none" normalizeH="0" baseline="0" smtClean="0">
              <a:ln>
                <a:noFill/>
              </a:ln>
              <a:solidFill>
                <a:schemeClr val="bg1">
                  <a:lumMod val="65000"/>
                </a:schemeClr>
              </a:solidFill>
              <a:effectLst/>
            </a:endParaRPr>
          </a:p>
        </p:txBody>
      </p:sp>
      <p:sp>
        <p:nvSpPr>
          <p:cNvPr id="206" name="Arc 132"/>
          <p:cNvSpPr>
            <a:spLocks/>
          </p:cNvSpPr>
          <p:nvPr/>
        </p:nvSpPr>
        <p:spPr bwMode="auto">
          <a:xfrm>
            <a:off x="6713538" y="400050"/>
            <a:ext cx="3375025" cy="4146550"/>
          </a:xfrm>
          <a:custGeom>
            <a:avLst/>
            <a:gdLst>
              <a:gd name="G0" fmla="+- 0 0 0"/>
              <a:gd name="G1" fmla="+- 21533 0 0"/>
              <a:gd name="G2" fmla="+- 21600 0 0"/>
              <a:gd name="T0" fmla="*/ 1704 w 17527"/>
              <a:gd name="T1" fmla="*/ 0 h 21533"/>
              <a:gd name="T2" fmla="*/ 17527 w 17527"/>
              <a:gd name="T3" fmla="*/ 8909 h 21533"/>
              <a:gd name="T4" fmla="*/ 0 w 17527"/>
              <a:gd name="T5" fmla="*/ 21533 h 21533"/>
            </a:gdLst>
            <a:ahLst/>
            <a:cxnLst>
              <a:cxn ang="0">
                <a:pos x="T0" y="T1"/>
              </a:cxn>
              <a:cxn ang="0">
                <a:pos x="T2" y="T3"/>
              </a:cxn>
              <a:cxn ang="0">
                <a:pos x="T4" y="T5"/>
              </a:cxn>
            </a:cxnLst>
            <a:rect l="0" t="0" r="r" b="b"/>
            <a:pathLst>
              <a:path w="17527" h="21533" fill="none" extrusionOk="0">
                <a:moveTo>
                  <a:pt x="1703" y="0"/>
                </a:moveTo>
                <a:cubicBezTo>
                  <a:pt x="8030" y="501"/>
                  <a:pt x="13817" y="3759"/>
                  <a:pt x="17526" y="8909"/>
                </a:cubicBezTo>
              </a:path>
              <a:path w="17527" h="21533" stroke="0" extrusionOk="0">
                <a:moveTo>
                  <a:pt x="1703" y="0"/>
                </a:moveTo>
                <a:cubicBezTo>
                  <a:pt x="8030" y="501"/>
                  <a:pt x="13817" y="3759"/>
                  <a:pt x="17526" y="8909"/>
                </a:cubicBezTo>
                <a:lnTo>
                  <a:pt x="0" y="2153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07" name="Freeform 133"/>
          <p:cNvSpPr>
            <a:spLocks/>
          </p:cNvSpPr>
          <p:nvPr/>
        </p:nvSpPr>
        <p:spPr bwMode="auto">
          <a:xfrm>
            <a:off x="6923088" y="361950"/>
            <a:ext cx="125413" cy="73025"/>
          </a:xfrm>
          <a:custGeom>
            <a:avLst/>
            <a:gdLst>
              <a:gd name="T0" fmla="*/ 0 w 79"/>
              <a:gd name="T1" fmla="*/ 21 h 46"/>
              <a:gd name="T2" fmla="*/ 75 w 79"/>
              <a:gd name="T3" fmla="*/ 46 h 46"/>
              <a:gd name="T4" fmla="*/ 79 w 79"/>
              <a:gd name="T5" fmla="*/ 0 h 46"/>
              <a:gd name="T6" fmla="*/ 0 w 79"/>
              <a:gd name="T7" fmla="*/ 21 h 46"/>
            </a:gdLst>
            <a:ahLst/>
            <a:cxnLst>
              <a:cxn ang="0">
                <a:pos x="T0" y="T1"/>
              </a:cxn>
              <a:cxn ang="0">
                <a:pos x="T2" y="T3"/>
              </a:cxn>
              <a:cxn ang="0">
                <a:pos x="T4" y="T5"/>
              </a:cxn>
              <a:cxn ang="0">
                <a:pos x="T6" y="T7"/>
              </a:cxn>
            </a:cxnLst>
            <a:rect l="0" t="0" r="r" b="b"/>
            <a:pathLst>
              <a:path w="79" h="46">
                <a:moveTo>
                  <a:pt x="0" y="21"/>
                </a:moveTo>
                <a:lnTo>
                  <a:pt x="75" y="46"/>
                </a:lnTo>
                <a:lnTo>
                  <a:pt x="79" y="0"/>
                </a:lnTo>
                <a:lnTo>
                  <a:pt x="0" y="21"/>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08" name="Rectangle 134"/>
          <p:cNvSpPr>
            <a:spLocks noChangeArrowheads="1"/>
          </p:cNvSpPr>
          <p:nvPr/>
        </p:nvSpPr>
        <p:spPr bwMode="auto">
          <a:xfrm>
            <a:off x="7386638" y="4206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5" name="Arc 177"/>
          <p:cNvSpPr>
            <a:spLocks/>
          </p:cNvSpPr>
          <p:nvPr/>
        </p:nvSpPr>
        <p:spPr bwMode="auto">
          <a:xfrm>
            <a:off x="5359400" y="695325"/>
            <a:ext cx="1384300" cy="820738"/>
          </a:xfrm>
          <a:custGeom>
            <a:avLst/>
            <a:gdLst>
              <a:gd name="G0" fmla="+- 0 0 0"/>
              <a:gd name="G1" fmla="+- 8628 0 0"/>
              <a:gd name="G2" fmla="+- 21600 0 0"/>
              <a:gd name="T0" fmla="*/ 19802 w 21600"/>
              <a:gd name="T1" fmla="*/ 0 h 12798"/>
              <a:gd name="T2" fmla="*/ 21194 w 21600"/>
              <a:gd name="T3" fmla="*/ 12798 h 12798"/>
              <a:gd name="T4" fmla="*/ 0 w 21600"/>
              <a:gd name="T5" fmla="*/ 8628 h 12798"/>
            </a:gdLst>
            <a:ahLst/>
            <a:cxnLst>
              <a:cxn ang="0">
                <a:pos x="T0" y="T1"/>
              </a:cxn>
              <a:cxn ang="0">
                <a:pos x="T2" y="T3"/>
              </a:cxn>
              <a:cxn ang="0">
                <a:pos x="T4" y="T5"/>
              </a:cxn>
            </a:cxnLst>
            <a:rect l="0" t="0" r="r" b="b"/>
            <a:pathLst>
              <a:path w="21600" h="12798" fill="none" extrusionOk="0">
                <a:moveTo>
                  <a:pt x="19801" y="0"/>
                </a:moveTo>
                <a:cubicBezTo>
                  <a:pt x="20987" y="2721"/>
                  <a:pt x="21600" y="5658"/>
                  <a:pt x="21600" y="8628"/>
                </a:cubicBezTo>
                <a:cubicBezTo>
                  <a:pt x="21600" y="10027"/>
                  <a:pt x="21463" y="11424"/>
                  <a:pt x="21193" y="12797"/>
                </a:cubicBezTo>
              </a:path>
              <a:path w="21600" h="12798" stroke="0" extrusionOk="0">
                <a:moveTo>
                  <a:pt x="19801" y="0"/>
                </a:moveTo>
                <a:cubicBezTo>
                  <a:pt x="20987" y="2721"/>
                  <a:pt x="21600" y="5658"/>
                  <a:pt x="21600" y="8628"/>
                </a:cubicBezTo>
                <a:cubicBezTo>
                  <a:pt x="21600" y="10027"/>
                  <a:pt x="21463" y="11424"/>
                  <a:pt x="21193" y="12797"/>
                </a:cubicBezTo>
                <a:lnTo>
                  <a:pt x="0" y="862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6" name="Freeform 178"/>
          <p:cNvSpPr>
            <a:spLocks/>
          </p:cNvSpPr>
          <p:nvPr/>
        </p:nvSpPr>
        <p:spPr bwMode="auto">
          <a:xfrm>
            <a:off x="6577013" y="587375"/>
            <a:ext cx="87313" cy="125413"/>
          </a:xfrm>
          <a:custGeom>
            <a:avLst/>
            <a:gdLst>
              <a:gd name="T0" fmla="*/ 0 w 55"/>
              <a:gd name="T1" fmla="*/ 0 h 79"/>
              <a:gd name="T2" fmla="*/ 13 w 55"/>
              <a:gd name="T3" fmla="*/ 79 h 79"/>
              <a:gd name="T4" fmla="*/ 55 w 55"/>
              <a:gd name="T5" fmla="*/ 58 h 79"/>
              <a:gd name="T6" fmla="*/ 0 w 55"/>
              <a:gd name="T7" fmla="*/ 0 h 79"/>
            </a:gdLst>
            <a:ahLst/>
            <a:cxnLst>
              <a:cxn ang="0">
                <a:pos x="T0" y="T1"/>
              </a:cxn>
              <a:cxn ang="0">
                <a:pos x="T2" y="T3"/>
              </a:cxn>
              <a:cxn ang="0">
                <a:pos x="T4" y="T5"/>
              </a:cxn>
              <a:cxn ang="0">
                <a:pos x="T6" y="T7"/>
              </a:cxn>
            </a:cxnLst>
            <a:rect l="0" t="0" r="r" b="b"/>
            <a:pathLst>
              <a:path w="55" h="79">
                <a:moveTo>
                  <a:pt x="0" y="0"/>
                </a:moveTo>
                <a:lnTo>
                  <a:pt x="13" y="79"/>
                </a:lnTo>
                <a:lnTo>
                  <a:pt x="55" y="58"/>
                </a:lnTo>
                <a:lnTo>
                  <a:pt x="0"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17" name="Rectangle 179"/>
          <p:cNvSpPr>
            <a:spLocks noChangeArrowheads="1"/>
          </p:cNvSpPr>
          <p:nvPr/>
        </p:nvSpPr>
        <p:spPr bwMode="auto">
          <a:xfrm>
            <a:off x="6564313" y="712788"/>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19" name="Arc 180"/>
          <p:cNvSpPr>
            <a:spLocks/>
          </p:cNvSpPr>
          <p:nvPr/>
        </p:nvSpPr>
        <p:spPr bwMode="auto">
          <a:xfrm>
            <a:off x="4762500" y="1819275"/>
            <a:ext cx="1900238" cy="752475"/>
          </a:xfrm>
          <a:custGeom>
            <a:avLst/>
            <a:gdLst>
              <a:gd name="G0" fmla="+- 0 0 0"/>
              <a:gd name="G1" fmla="+- 0 0 0"/>
              <a:gd name="G2" fmla="+- 21600 0 0"/>
              <a:gd name="T0" fmla="*/ 21494 w 21494"/>
              <a:gd name="T1" fmla="*/ 2135 h 8509"/>
              <a:gd name="T2" fmla="*/ 19854 w 21494"/>
              <a:gd name="T3" fmla="*/ 8509 h 8509"/>
              <a:gd name="T4" fmla="*/ 0 w 21494"/>
              <a:gd name="T5" fmla="*/ 0 h 8509"/>
            </a:gdLst>
            <a:ahLst/>
            <a:cxnLst>
              <a:cxn ang="0">
                <a:pos x="T0" y="T1"/>
              </a:cxn>
              <a:cxn ang="0">
                <a:pos x="T2" y="T3"/>
              </a:cxn>
              <a:cxn ang="0">
                <a:pos x="T4" y="T5"/>
              </a:cxn>
            </a:cxnLst>
            <a:rect l="0" t="0" r="r" b="b"/>
            <a:pathLst>
              <a:path w="21494" h="8509" fill="none" extrusionOk="0">
                <a:moveTo>
                  <a:pt x="21494" y="2135"/>
                </a:moveTo>
                <a:cubicBezTo>
                  <a:pt x="21276" y="4330"/>
                  <a:pt x="20722" y="6480"/>
                  <a:pt x="19853" y="8508"/>
                </a:cubicBezTo>
              </a:path>
              <a:path w="21494" h="8509" stroke="0" extrusionOk="0">
                <a:moveTo>
                  <a:pt x="21494" y="2135"/>
                </a:moveTo>
                <a:cubicBezTo>
                  <a:pt x="21276" y="4330"/>
                  <a:pt x="20722" y="6480"/>
                  <a:pt x="19853" y="8508"/>
                </a:cubicBezTo>
                <a:lnTo>
                  <a:pt x="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1"/>
          <p:cNvSpPr>
            <a:spLocks/>
          </p:cNvSpPr>
          <p:nvPr/>
        </p:nvSpPr>
        <p:spPr bwMode="auto">
          <a:xfrm>
            <a:off x="6630988" y="1887538"/>
            <a:ext cx="66675" cy="127000"/>
          </a:xfrm>
          <a:custGeom>
            <a:avLst/>
            <a:gdLst>
              <a:gd name="T0" fmla="*/ 25 w 42"/>
              <a:gd name="T1" fmla="*/ 0 h 80"/>
              <a:gd name="T2" fmla="*/ 0 w 42"/>
              <a:gd name="T3" fmla="*/ 76 h 80"/>
              <a:gd name="T4" fmla="*/ 42 w 42"/>
              <a:gd name="T5" fmla="*/ 80 h 80"/>
              <a:gd name="T6" fmla="*/ 25 w 42"/>
              <a:gd name="T7" fmla="*/ 0 h 80"/>
            </a:gdLst>
            <a:ahLst/>
            <a:cxnLst>
              <a:cxn ang="0">
                <a:pos x="T0" y="T1"/>
              </a:cxn>
              <a:cxn ang="0">
                <a:pos x="T2" y="T3"/>
              </a:cxn>
              <a:cxn ang="0">
                <a:pos x="T4" y="T5"/>
              </a:cxn>
              <a:cxn ang="0">
                <a:pos x="T6" y="T7"/>
              </a:cxn>
            </a:cxnLst>
            <a:rect l="0" t="0" r="r" b="b"/>
            <a:pathLst>
              <a:path w="42" h="80">
                <a:moveTo>
                  <a:pt x="25" y="0"/>
                </a:moveTo>
                <a:lnTo>
                  <a:pt x="0" y="76"/>
                </a:lnTo>
                <a:lnTo>
                  <a:pt x="42" y="80"/>
                </a:lnTo>
                <a:lnTo>
                  <a:pt x="25" y="0"/>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182"/>
          <p:cNvSpPr>
            <a:spLocks noChangeArrowheads="1"/>
          </p:cNvSpPr>
          <p:nvPr/>
        </p:nvSpPr>
        <p:spPr bwMode="auto">
          <a:xfrm>
            <a:off x="6524625" y="1987550"/>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22" name="Arc 183"/>
          <p:cNvSpPr>
            <a:spLocks/>
          </p:cNvSpPr>
          <p:nvPr/>
        </p:nvSpPr>
        <p:spPr bwMode="auto">
          <a:xfrm>
            <a:off x="4202113" y="142875"/>
            <a:ext cx="1790700" cy="2963863"/>
          </a:xfrm>
          <a:custGeom>
            <a:avLst/>
            <a:gdLst>
              <a:gd name="G0" fmla="+- 7514 0 0"/>
              <a:gd name="G1" fmla="+- 21600 0 0"/>
              <a:gd name="G2" fmla="+- 21600 0 0"/>
              <a:gd name="T0" fmla="*/ 0 w 13042"/>
              <a:gd name="T1" fmla="*/ 1349 h 21600"/>
              <a:gd name="T2" fmla="*/ 13042 w 13042"/>
              <a:gd name="T3" fmla="*/ 719 h 21600"/>
              <a:gd name="T4" fmla="*/ 7514 w 13042"/>
              <a:gd name="T5" fmla="*/ 21600 h 21600"/>
            </a:gdLst>
            <a:ahLst/>
            <a:cxnLst>
              <a:cxn ang="0">
                <a:pos x="T0" y="T1"/>
              </a:cxn>
              <a:cxn ang="0">
                <a:pos x="T2" y="T3"/>
              </a:cxn>
              <a:cxn ang="0">
                <a:pos x="T4" y="T5"/>
              </a:cxn>
            </a:cxnLst>
            <a:rect l="0" t="0" r="r" b="b"/>
            <a:pathLst>
              <a:path w="13042" h="21600" fill="none" extrusionOk="0">
                <a:moveTo>
                  <a:pt x="0" y="1349"/>
                </a:moveTo>
                <a:cubicBezTo>
                  <a:pt x="2404" y="456"/>
                  <a:pt x="4949" y="0"/>
                  <a:pt x="7514" y="0"/>
                </a:cubicBezTo>
                <a:cubicBezTo>
                  <a:pt x="9379" y="0"/>
                  <a:pt x="11238" y="241"/>
                  <a:pt x="13041" y="719"/>
                </a:cubicBezTo>
              </a:path>
              <a:path w="13042" h="21600" stroke="0" extrusionOk="0">
                <a:moveTo>
                  <a:pt x="0" y="1349"/>
                </a:moveTo>
                <a:cubicBezTo>
                  <a:pt x="2404" y="456"/>
                  <a:pt x="4949" y="0"/>
                  <a:pt x="7514" y="0"/>
                </a:cubicBezTo>
                <a:cubicBezTo>
                  <a:pt x="9379" y="0"/>
                  <a:pt x="11238" y="241"/>
                  <a:pt x="13041" y="719"/>
                </a:cubicBezTo>
                <a:lnTo>
                  <a:pt x="7514"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23" name="Freeform 184"/>
          <p:cNvSpPr>
            <a:spLocks/>
          </p:cNvSpPr>
          <p:nvPr/>
        </p:nvSpPr>
        <p:spPr bwMode="auto">
          <a:xfrm>
            <a:off x="4087813" y="288925"/>
            <a:ext cx="125413" cy="85725"/>
          </a:xfrm>
          <a:custGeom>
            <a:avLst/>
            <a:gdLst>
              <a:gd name="T0" fmla="*/ 0 w 79"/>
              <a:gd name="T1" fmla="*/ 54 h 54"/>
              <a:gd name="T2" fmla="*/ 79 w 79"/>
              <a:gd name="T3" fmla="*/ 41 h 54"/>
              <a:gd name="T4" fmla="*/ 63 w 79"/>
              <a:gd name="T5" fmla="*/ 0 h 54"/>
              <a:gd name="T6" fmla="*/ 0 w 79"/>
              <a:gd name="T7" fmla="*/ 54 h 54"/>
            </a:gdLst>
            <a:ahLst/>
            <a:cxnLst>
              <a:cxn ang="0">
                <a:pos x="T0" y="T1"/>
              </a:cxn>
              <a:cxn ang="0">
                <a:pos x="T2" y="T3"/>
              </a:cxn>
              <a:cxn ang="0">
                <a:pos x="T4" y="T5"/>
              </a:cxn>
              <a:cxn ang="0">
                <a:pos x="T6" y="T7"/>
              </a:cxn>
            </a:cxnLst>
            <a:rect l="0" t="0" r="r" b="b"/>
            <a:pathLst>
              <a:path w="79" h="54">
                <a:moveTo>
                  <a:pt x="0" y="54"/>
                </a:moveTo>
                <a:lnTo>
                  <a:pt x="79" y="41"/>
                </a:lnTo>
                <a:lnTo>
                  <a:pt x="63" y="0"/>
                </a:lnTo>
                <a:lnTo>
                  <a:pt x="0" y="54"/>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24" name="Freeform 74"/>
          <p:cNvSpPr>
            <a:spLocks/>
          </p:cNvSpPr>
          <p:nvPr/>
        </p:nvSpPr>
        <p:spPr bwMode="auto">
          <a:xfrm>
            <a:off x="2581275" y="3341688"/>
            <a:ext cx="52388" cy="93663"/>
          </a:xfrm>
          <a:custGeom>
            <a:avLst/>
            <a:gdLst>
              <a:gd name="T0" fmla="*/ 16 w 33"/>
              <a:gd name="T1" fmla="*/ 0 h 59"/>
              <a:gd name="T2" fmla="*/ 0 w 33"/>
              <a:gd name="T3" fmla="*/ 59 h 59"/>
              <a:gd name="T4" fmla="*/ 33 w 33"/>
              <a:gd name="T5" fmla="*/ 59 h 59"/>
              <a:gd name="T6" fmla="*/ 16 w 33"/>
              <a:gd name="T7" fmla="*/ 0 h 59"/>
            </a:gdLst>
            <a:ahLst/>
            <a:cxnLst>
              <a:cxn ang="0">
                <a:pos x="T0" y="T1"/>
              </a:cxn>
              <a:cxn ang="0">
                <a:pos x="T2" y="T3"/>
              </a:cxn>
              <a:cxn ang="0">
                <a:pos x="T4" y="T5"/>
              </a:cxn>
              <a:cxn ang="0">
                <a:pos x="T6" y="T7"/>
              </a:cxn>
            </a:cxnLst>
            <a:rect l="0" t="0" r="r" b="b"/>
            <a:pathLst>
              <a:path w="33" h="59">
                <a:moveTo>
                  <a:pt x="16" y="0"/>
                </a:moveTo>
                <a:lnTo>
                  <a:pt x="0" y="59"/>
                </a:lnTo>
                <a:lnTo>
                  <a:pt x="33" y="59"/>
                </a:lnTo>
                <a:lnTo>
                  <a:pt x="16"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185"/>
          <p:cNvSpPr>
            <a:spLocks noChangeArrowheads="1"/>
          </p:cNvSpPr>
          <p:nvPr/>
        </p:nvSpPr>
        <p:spPr bwMode="auto">
          <a:xfrm>
            <a:off x="4532313" y="149225"/>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201" name="Rectangle 22"/>
          <p:cNvSpPr>
            <a:spLocks noChangeArrowheads="1"/>
          </p:cNvSpPr>
          <p:nvPr/>
        </p:nvSpPr>
        <p:spPr bwMode="auto">
          <a:xfrm>
            <a:off x="3436938" y="3043238"/>
            <a:ext cx="7870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Middle Class</a:t>
            </a:r>
            <a:endParaRPr kumimoji="0" lang="en-US" altLang="en-US" sz="1800" b="0" i="0" u="none" strike="noStrike" cap="none" normalizeH="0" baseline="0" smtClean="0">
              <a:ln>
                <a:noFill/>
              </a:ln>
              <a:solidFill>
                <a:schemeClr val="bg1">
                  <a:lumMod val="65000"/>
                </a:schemeClr>
              </a:solidFill>
              <a:effectLst/>
            </a:endParaRPr>
          </a:p>
        </p:txBody>
      </p:sp>
      <p:sp>
        <p:nvSpPr>
          <p:cNvPr id="226" name="Rectangle 23"/>
          <p:cNvSpPr>
            <a:spLocks noChangeArrowheads="1"/>
          </p:cNvSpPr>
          <p:nvPr/>
        </p:nvSpPr>
        <p:spPr bwMode="auto">
          <a:xfrm>
            <a:off x="3011488" y="3228975"/>
            <a:ext cx="16256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Contributions Under $200</a:t>
            </a:r>
            <a:endParaRPr kumimoji="0" lang="en-US" altLang="en-US" sz="1800" b="0" i="0" u="none" strike="noStrike" cap="none" normalizeH="0" baseline="0" dirty="0" smtClean="0">
              <a:ln>
                <a:noFill/>
              </a:ln>
              <a:solidFill>
                <a:schemeClr val="bg1">
                  <a:lumMod val="65000"/>
                </a:schemeClr>
              </a:solidFill>
              <a:effectLst/>
            </a:endParaRPr>
          </a:p>
        </p:txBody>
      </p:sp>
      <p:sp>
        <p:nvSpPr>
          <p:cNvPr id="227" name="Rectangle 26"/>
          <p:cNvSpPr>
            <a:spLocks noChangeArrowheads="1"/>
          </p:cNvSpPr>
          <p:nvPr/>
        </p:nvSpPr>
        <p:spPr bwMode="auto">
          <a:xfrm>
            <a:off x="2971800" y="1981200"/>
            <a:ext cx="7870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bg1">
                    <a:lumMod val="65000"/>
                  </a:schemeClr>
                </a:solidFill>
                <a:effectLst/>
                <a:latin typeface="Calibri" panose="020F0502020204030204" pitchFamily="34" charset="0"/>
              </a:rPr>
              <a:t>Middle Class</a:t>
            </a:r>
            <a:endParaRPr kumimoji="0" lang="en-US" altLang="en-US" sz="1800" b="0" i="0" u="none" strike="noStrike" cap="none" normalizeH="0" baseline="0" dirty="0" smtClean="0">
              <a:ln>
                <a:noFill/>
              </a:ln>
              <a:solidFill>
                <a:schemeClr val="bg1">
                  <a:lumMod val="65000"/>
                </a:schemeClr>
              </a:solidFill>
              <a:effectLst/>
            </a:endParaRPr>
          </a:p>
        </p:txBody>
      </p:sp>
      <p:sp>
        <p:nvSpPr>
          <p:cNvPr id="228" name="Rectangle 27"/>
          <p:cNvSpPr>
            <a:spLocks noChangeArrowheads="1"/>
          </p:cNvSpPr>
          <p:nvPr/>
        </p:nvSpPr>
        <p:spPr bwMode="auto">
          <a:xfrm>
            <a:off x="2746375" y="2166938"/>
            <a:ext cx="12259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Political Investment</a:t>
            </a:r>
            <a:endParaRPr kumimoji="0" lang="en-US" altLang="en-US" sz="1800" b="0" i="0" u="none" strike="noStrike" cap="none" normalizeH="0" baseline="0" smtClean="0">
              <a:ln>
                <a:noFill/>
              </a:ln>
              <a:solidFill>
                <a:schemeClr val="bg1">
                  <a:lumMod val="65000"/>
                </a:schemeClr>
              </a:solidFill>
              <a:effectLst/>
            </a:endParaRPr>
          </a:p>
        </p:txBody>
      </p:sp>
      <p:sp>
        <p:nvSpPr>
          <p:cNvPr id="229" name="Arc 126"/>
          <p:cNvSpPr>
            <a:spLocks/>
          </p:cNvSpPr>
          <p:nvPr/>
        </p:nvSpPr>
        <p:spPr bwMode="auto">
          <a:xfrm>
            <a:off x="3357563" y="3446463"/>
            <a:ext cx="674688" cy="623888"/>
          </a:xfrm>
          <a:custGeom>
            <a:avLst/>
            <a:gdLst>
              <a:gd name="G0" fmla="+- 21600 0 0"/>
              <a:gd name="G1" fmla="+- 13580 0 0"/>
              <a:gd name="G2" fmla="+- 21600 0 0"/>
              <a:gd name="T0" fmla="*/ 976 w 21600"/>
              <a:gd name="T1" fmla="*/ 20000 h 20000"/>
              <a:gd name="T2" fmla="*/ 4803 w 21600"/>
              <a:gd name="T3" fmla="*/ 0 h 20000"/>
              <a:gd name="T4" fmla="*/ 21600 w 21600"/>
              <a:gd name="T5" fmla="*/ 13580 h 20000"/>
            </a:gdLst>
            <a:ahLst/>
            <a:cxnLst>
              <a:cxn ang="0">
                <a:pos x="T0" y="T1"/>
              </a:cxn>
              <a:cxn ang="0">
                <a:pos x="T2" y="T3"/>
              </a:cxn>
              <a:cxn ang="0">
                <a:pos x="T4" y="T5"/>
              </a:cxn>
            </a:cxnLst>
            <a:rect l="0" t="0" r="r" b="b"/>
            <a:pathLst>
              <a:path w="21600" h="20000" fill="none" extrusionOk="0">
                <a:moveTo>
                  <a:pt x="976" y="19999"/>
                </a:moveTo>
                <a:cubicBezTo>
                  <a:pt x="329" y="17921"/>
                  <a:pt x="0" y="15756"/>
                  <a:pt x="0" y="13580"/>
                </a:cubicBezTo>
                <a:cubicBezTo>
                  <a:pt x="0" y="8637"/>
                  <a:pt x="1695" y="3843"/>
                  <a:pt x="4802" y="-1"/>
                </a:cubicBezTo>
              </a:path>
              <a:path w="21600" h="20000" stroke="0" extrusionOk="0">
                <a:moveTo>
                  <a:pt x="976" y="19999"/>
                </a:moveTo>
                <a:cubicBezTo>
                  <a:pt x="329" y="17921"/>
                  <a:pt x="0" y="15756"/>
                  <a:pt x="0" y="13580"/>
                </a:cubicBezTo>
                <a:cubicBezTo>
                  <a:pt x="0" y="8637"/>
                  <a:pt x="1695" y="3843"/>
                  <a:pt x="4802" y="-1"/>
                </a:cubicBezTo>
                <a:lnTo>
                  <a:pt x="21600" y="1358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7"/>
          <p:cNvSpPr>
            <a:spLocks/>
          </p:cNvSpPr>
          <p:nvPr/>
        </p:nvSpPr>
        <p:spPr bwMode="auto">
          <a:xfrm>
            <a:off x="3351213" y="4059238"/>
            <a:ext cx="85725" cy="131763"/>
          </a:xfrm>
          <a:custGeom>
            <a:avLst/>
            <a:gdLst>
              <a:gd name="T0" fmla="*/ 54 w 54"/>
              <a:gd name="T1" fmla="*/ 83 h 83"/>
              <a:gd name="T2" fmla="*/ 42 w 54"/>
              <a:gd name="T3" fmla="*/ 0 h 83"/>
              <a:gd name="T4" fmla="*/ 0 w 54"/>
              <a:gd name="T5" fmla="*/ 16 h 83"/>
              <a:gd name="T6" fmla="*/ 54 w 54"/>
              <a:gd name="T7" fmla="*/ 83 h 83"/>
            </a:gdLst>
            <a:ahLst/>
            <a:cxnLst>
              <a:cxn ang="0">
                <a:pos x="T0" y="T1"/>
              </a:cxn>
              <a:cxn ang="0">
                <a:pos x="T2" y="T3"/>
              </a:cxn>
              <a:cxn ang="0">
                <a:pos x="T4" y="T5"/>
              </a:cxn>
              <a:cxn ang="0">
                <a:pos x="T6" y="T7"/>
              </a:cxn>
            </a:cxnLst>
            <a:rect l="0" t="0" r="r" b="b"/>
            <a:pathLst>
              <a:path w="54" h="83">
                <a:moveTo>
                  <a:pt x="54" y="83"/>
                </a:moveTo>
                <a:lnTo>
                  <a:pt x="42" y="0"/>
                </a:lnTo>
                <a:lnTo>
                  <a:pt x="0" y="16"/>
                </a:lnTo>
                <a:lnTo>
                  <a:pt x="54" y="83"/>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128"/>
          <p:cNvSpPr>
            <a:spLocks noChangeArrowheads="1"/>
          </p:cNvSpPr>
          <p:nvPr/>
        </p:nvSpPr>
        <p:spPr bwMode="auto">
          <a:xfrm>
            <a:off x="3403600" y="370681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32" name="Arc 129"/>
          <p:cNvSpPr>
            <a:spLocks/>
          </p:cNvSpPr>
          <p:nvPr/>
        </p:nvSpPr>
        <p:spPr bwMode="auto">
          <a:xfrm>
            <a:off x="3297238" y="2379663"/>
            <a:ext cx="808038" cy="523875"/>
          </a:xfrm>
          <a:custGeom>
            <a:avLst/>
            <a:gdLst>
              <a:gd name="G0" fmla="+- 21600 0 0"/>
              <a:gd name="G1" fmla="+- 2383 0 0"/>
              <a:gd name="G2" fmla="+- 21600 0 0"/>
              <a:gd name="T0" fmla="*/ 3401 w 21600"/>
              <a:gd name="T1" fmla="*/ 14018 h 14018"/>
              <a:gd name="T2" fmla="*/ 132 w 21600"/>
              <a:gd name="T3" fmla="*/ 0 h 14018"/>
              <a:gd name="T4" fmla="*/ 21600 w 21600"/>
              <a:gd name="T5" fmla="*/ 2383 h 14018"/>
            </a:gdLst>
            <a:ahLst/>
            <a:cxnLst>
              <a:cxn ang="0">
                <a:pos x="T0" y="T1"/>
              </a:cxn>
              <a:cxn ang="0">
                <a:pos x="T2" y="T3"/>
              </a:cxn>
              <a:cxn ang="0">
                <a:pos x="T4" y="T5"/>
              </a:cxn>
            </a:cxnLst>
            <a:rect l="0" t="0" r="r" b="b"/>
            <a:pathLst>
              <a:path w="21600" h="14018" fill="none" extrusionOk="0">
                <a:moveTo>
                  <a:pt x="3401" y="14017"/>
                </a:moveTo>
                <a:cubicBezTo>
                  <a:pt x="1180" y="10543"/>
                  <a:pt x="0" y="6506"/>
                  <a:pt x="0" y="2383"/>
                </a:cubicBezTo>
                <a:cubicBezTo>
                  <a:pt x="0" y="1586"/>
                  <a:pt x="44" y="791"/>
                  <a:pt x="131" y="-1"/>
                </a:cubicBezTo>
              </a:path>
              <a:path w="21600" h="14018" stroke="0" extrusionOk="0">
                <a:moveTo>
                  <a:pt x="3401" y="14017"/>
                </a:moveTo>
                <a:cubicBezTo>
                  <a:pt x="1180" y="10543"/>
                  <a:pt x="0" y="6506"/>
                  <a:pt x="0" y="2383"/>
                </a:cubicBezTo>
                <a:cubicBezTo>
                  <a:pt x="0" y="1586"/>
                  <a:pt x="44" y="791"/>
                  <a:pt x="131" y="-1"/>
                </a:cubicBezTo>
                <a:lnTo>
                  <a:pt x="21600" y="2383"/>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0"/>
          <p:cNvSpPr>
            <a:spLocks/>
          </p:cNvSpPr>
          <p:nvPr/>
        </p:nvSpPr>
        <p:spPr bwMode="auto">
          <a:xfrm>
            <a:off x="3397250" y="2884488"/>
            <a:ext cx="106363" cy="125413"/>
          </a:xfrm>
          <a:custGeom>
            <a:avLst/>
            <a:gdLst>
              <a:gd name="T0" fmla="*/ 67 w 67"/>
              <a:gd name="T1" fmla="*/ 79 h 79"/>
              <a:gd name="T2" fmla="*/ 33 w 67"/>
              <a:gd name="T3" fmla="*/ 0 h 79"/>
              <a:gd name="T4" fmla="*/ 0 w 67"/>
              <a:gd name="T5" fmla="*/ 29 h 79"/>
              <a:gd name="T6" fmla="*/ 67 w 67"/>
              <a:gd name="T7" fmla="*/ 79 h 79"/>
            </a:gdLst>
            <a:ahLst/>
            <a:cxnLst>
              <a:cxn ang="0">
                <a:pos x="T0" y="T1"/>
              </a:cxn>
              <a:cxn ang="0">
                <a:pos x="T2" y="T3"/>
              </a:cxn>
              <a:cxn ang="0">
                <a:pos x="T4" y="T5"/>
              </a:cxn>
              <a:cxn ang="0">
                <a:pos x="T6" y="T7"/>
              </a:cxn>
            </a:cxnLst>
            <a:rect l="0" t="0" r="r" b="b"/>
            <a:pathLst>
              <a:path w="67" h="79">
                <a:moveTo>
                  <a:pt x="67" y="79"/>
                </a:moveTo>
                <a:lnTo>
                  <a:pt x="33" y="0"/>
                </a:lnTo>
                <a:lnTo>
                  <a:pt x="0" y="29"/>
                </a:lnTo>
                <a:lnTo>
                  <a:pt x="67" y="7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Rectangle 131"/>
          <p:cNvSpPr>
            <a:spLocks noChangeArrowheads="1"/>
          </p:cNvSpPr>
          <p:nvPr/>
        </p:nvSpPr>
        <p:spPr bwMode="auto">
          <a:xfrm>
            <a:off x="3357563" y="25114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35" name="Arc 189"/>
          <p:cNvSpPr>
            <a:spLocks/>
          </p:cNvSpPr>
          <p:nvPr/>
        </p:nvSpPr>
        <p:spPr bwMode="auto">
          <a:xfrm>
            <a:off x="4003675" y="2468563"/>
            <a:ext cx="996950" cy="1331913"/>
          </a:xfrm>
          <a:custGeom>
            <a:avLst/>
            <a:gdLst>
              <a:gd name="G0" fmla="+- 15420 0 0"/>
              <a:gd name="G1" fmla="+- 0 0 0"/>
              <a:gd name="G2" fmla="+- 21600 0 0"/>
              <a:gd name="T0" fmla="*/ 8920 w 15420"/>
              <a:gd name="T1" fmla="*/ 20599 h 20599"/>
              <a:gd name="T2" fmla="*/ 0 w 15420"/>
              <a:gd name="T3" fmla="*/ 15126 h 20599"/>
              <a:gd name="T4" fmla="*/ 15420 w 15420"/>
              <a:gd name="T5" fmla="*/ 0 h 20599"/>
            </a:gdLst>
            <a:ahLst/>
            <a:cxnLst>
              <a:cxn ang="0">
                <a:pos x="T0" y="T1"/>
              </a:cxn>
              <a:cxn ang="0">
                <a:pos x="T2" y="T3"/>
              </a:cxn>
              <a:cxn ang="0">
                <a:pos x="T4" y="T5"/>
              </a:cxn>
            </a:cxnLst>
            <a:rect l="0" t="0" r="r" b="b"/>
            <a:pathLst>
              <a:path w="15420" h="20599" fill="none" extrusionOk="0">
                <a:moveTo>
                  <a:pt x="8920" y="20598"/>
                </a:moveTo>
                <a:cubicBezTo>
                  <a:pt x="5543" y="19533"/>
                  <a:pt x="2479" y="17653"/>
                  <a:pt x="0" y="15125"/>
                </a:cubicBezTo>
              </a:path>
              <a:path w="15420" h="20599" stroke="0" extrusionOk="0">
                <a:moveTo>
                  <a:pt x="8920" y="20598"/>
                </a:moveTo>
                <a:cubicBezTo>
                  <a:pt x="5543" y="19533"/>
                  <a:pt x="2479" y="17653"/>
                  <a:pt x="0" y="15125"/>
                </a:cubicBezTo>
                <a:lnTo>
                  <a:pt x="15420" y="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190"/>
          <p:cNvSpPr>
            <a:spLocks/>
          </p:cNvSpPr>
          <p:nvPr/>
        </p:nvSpPr>
        <p:spPr bwMode="auto">
          <a:xfrm>
            <a:off x="4572000" y="3767138"/>
            <a:ext cx="133350" cy="73025"/>
          </a:xfrm>
          <a:custGeom>
            <a:avLst/>
            <a:gdLst>
              <a:gd name="T0" fmla="*/ 84 w 84"/>
              <a:gd name="T1" fmla="*/ 46 h 46"/>
              <a:gd name="T2" fmla="*/ 9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9" y="0"/>
                </a:lnTo>
                <a:lnTo>
                  <a:pt x="0" y="46"/>
                </a:lnTo>
                <a:lnTo>
                  <a:pt x="84" y="46"/>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Rectangle 191"/>
          <p:cNvSpPr>
            <a:spLocks noChangeArrowheads="1"/>
          </p:cNvSpPr>
          <p:nvPr/>
        </p:nvSpPr>
        <p:spPr bwMode="auto">
          <a:xfrm>
            <a:off x="4440238" y="3521075"/>
            <a:ext cx="817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38" name="Arc 77"/>
          <p:cNvSpPr>
            <a:spLocks/>
          </p:cNvSpPr>
          <p:nvPr/>
        </p:nvSpPr>
        <p:spPr bwMode="auto">
          <a:xfrm>
            <a:off x="4951413" y="979488"/>
            <a:ext cx="325438" cy="323850"/>
          </a:xfrm>
          <a:custGeom>
            <a:avLst/>
            <a:gdLst>
              <a:gd name="G0" fmla="+- 21600 0 0"/>
              <a:gd name="G1" fmla="+- 21600 0 0"/>
              <a:gd name="G2" fmla="+- 21600 0 0"/>
              <a:gd name="T0" fmla="*/ 43196 w 43196"/>
              <a:gd name="T1" fmla="*/ 22009 h 43200"/>
              <a:gd name="T2" fmla="*/ 21811 w 43196"/>
              <a:gd name="T3" fmla="*/ 1 h 43200"/>
              <a:gd name="T4" fmla="*/ 21600 w 43196"/>
              <a:gd name="T5" fmla="*/ 21600 h 43200"/>
            </a:gdLst>
            <a:ahLst/>
            <a:cxnLst>
              <a:cxn ang="0">
                <a:pos x="T0" y="T1"/>
              </a:cxn>
              <a:cxn ang="0">
                <a:pos x="T2" y="T3"/>
              </a:cxn>
              <a:cxn ang="0">
                <a:pos x="T4" y="T5"/>
              </a:cxn>
            </a:cxnLst>
            <a:rect l="0" t="0" r="r" b="b"/>
            <a:pathLst>
              <a:path w="43196" h="43200" fill="none"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path>
              <a:path w="43196" h="43200" stroke="0"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lnTo>
                  <a:pt x="21600" y="21600"/>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39" name="Freeform 78"/>
          <p:cNvSpPr>
            <a:spLocks/>
          </p:cNvSpPr>
          <p:nvPr/>
        </p:nvSpPr>
        <p:spPr bwMode="auto">
          <a:xfrm>
            <a:off x="5256213" y="1052513"/>
            <a:ext cx="52388" cy="92075"/>
          </a:xfrm>
          <a:custGeom>
            <a:avLst/>
            <a:gdLst>
              <a:gd name="T0" fmla="*/ 17 w 33"/>
              <a:gd name="T1" fmla="*/ 0 h 58"/>
              <a:gd name="T2" fmla="*/ 0 w 33"/>
              <a:gd name="T3" fmla="*/ 58 h 58"/>
              <a:gd name="T4" fmla="*/ 33 w 33"/>
              <a:gd name="T5" fmla="*/ 58 h 58"/>
              <a:gd name="T6" fmla="*/ 17 w 33"/>
              <a:gd name="T7" fmla="*/ 0 h 58"/>
            </a:gdLst>
            <a:ahLst/>
            <a:cxnLst>
              <a:cxn ang="0">
                <a:pos x="T0" y="T1"/>
              </a:cxn>
              <a:cxn ang="0">
                <a:pos x="T2" y="T3"/>
              </a:cxn>
              <a:cxn ang="0">
                <a:pos x="T4" y="T5"/>
              </a:cxn>
              <a:cxn ang="0">
                <a:pos x="T6" y="T7"/>
              </a:cxn>
            </a:cxnLst>
            <a:rect l="0" t="0" r="r" b="b"/>
            <a:pathLst>
              <a:path w="33" h="58">
                <a:moveTo>
                  <a:pt x="17" y="0"/>
                </a:moveTo>
                <a:lnTo>
                  <a:pt x="0" y="58"/>
                </a:lnTo>
                <a:lnTo>
                  <a:pt x="33"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40" name="Rectangle 79"/>
          <p:cNvSpPr>
            <a:spLocks noChangeArrowheads="1"/>
          </p:cNvSpPr>
          <p:nvPr/>
        </p:nvSpPr>
        <p:spPr bwMode="auto">
          <a:xfrm>
            <a:off x="5070475" y="1038225"/>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dirty="0" smtClean="0">
              <a:ln>
                <a:noFill/>
              </a:ln>
              <a:solidFill>
                <a:schemeClr val="bg1">
                  <a:lumMod val="65000"/>
                </a:schemeClr>
              </a:solidFill>
              <a:effectLst/>
            </a:endParaRPr>
          </a:p>
        </p:txBody>
      </p:sp>
      <p:sp>
        <p:nvSpPr>
          <p:cNvPr id="241" name="Rectangle 90"/>
          <p:cNvSpPr>
            <a:spLocks noChangeArrowheads="1"/>
          </p:cNvSpPr>
          <p:nvPr/>
        </p:nvSpPr>
        <p:spPr bwMode="auto">
          <a:xfrm>
            <a:off x="4911725" y="481013"/>
            <a:ext cx="3911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Voter</a:t>
            </a:r>
            <a:endParaRPr kumimoji="0" lang="en-US" altLang="en-US" sz="1800" b="0" i="0" u="none" strike="noStrike" cap="none" normalizeH="0" baseline="0" smtClean="0">
              <a:ln>
                <a:noFill/>
              </a:ln>
              <a:solidFill>
                <a:schemeClr val="bg1">
                  <a:lumMod val="65000"/>
                </a:schemeClr>
              </a:solidFill>
              <a:effectLst/>
            </a:endParaRPr>
          </a:p>
        </p:txBody>
      </p:sp>
      <p:sp>
        <p:nvSpPr>
          <p:cNvPr id="242" name="Rectangle 91"/>
          <p:cNvSpPr>
            <a:spLocks noChangeArrowheads="1"/>
          </p:cNvSpPr>
          <p:nvPr/>
        </p:nvSpPr>
        <p:spPr bwMode="auto">
          <a:xfrm>
            <a:off x="4659313" y="693738"/>
            <a:ext cx="9360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Participation</a:t>
            </a:r>
            <a:endParaRPr kumimoji="0" lang="en-US" altLang="en-US" sz="1800" b="0" i="0" u="none" strike="noStrike" cap="none" normalizeH="0" baseline="0" smtClean="0">
              <a:ln>
                <a:noFill/>
              </a:ln>
              <a:solidFill>
                <a:schemeClr val="bg1">
                  <a:lumMod val="65000"/>
                </a:schemeClr>
              </a:solidFill>
              <a:effectLst/>
            </a:endParaRPr>
          </a:p>
        </p:txBody>
      </p:sp>
      <p:sp>
        <p:nvSpPr>
          <p:cNvPr id="243" name="Arc 174"/>
          <p:cNvSpPr>
            <a:spLocks/>
          </p:cNvSpPr>
          <p:nvPr/>
        </p:nvSpPr>
        <p:spPr bwMode="auto">
          <a:xfrm>
            <a:off x="3211513" y="715963"/>
            <a:ext cx="1277938" cy="1111250"/>
          </a:xfrm>
          <a:custGeom>
            <a:avLst/>
            <a:gdLst>
              <a:gd name="G0" fmla="+- 21600 0 0"/>
              <a:gd name="G1" fmla="+- 14586 0 0"/>
              <a:gd name="G2" fmla="+- 21600 0 0"/>
              <a:gd name="T0" fmla="*/ 411 w 21600"/>
              <a:gd name="T1" fmla="*/ 18781 h 18781"/>
              <a:gd name="T2" fmla="*/ 5669 w 21600"/>
              <a:gd name="T3" fmla="*/ 0 h 18781"/>
              <a:gd name="T4" fmla="*/ 21600 w 21600"/>
              <a:gd name="T5" fmla="*/ 14586 h 18781"/>
            </a:gdLst>
            <a:ahLst/>
            <a:cxnLst>
              <a:cxn ang="0">
                <a:pos x="T0" y="T1"/>
              </a:cxn>
              <a:cxn ang="0">
                <a:pos x="T2" y="T3"/>
              </a:cxn>
              <a:cxn ang="0">
                <a:pos x="T4" y="T5"/>
              </a:cxn>
            </a:cxnLst>
            <a:rect l="0" t="0" r="r" b="b"/>
            <a:pathLst>
              <a:path w="21600" h="18781" fill="none" extrusionOk="0">
                <a:moveTo>
                  <a:pt x="411" y="18780"/>
                </a:moveTo>
                <a:cubicBezTo>
                  <a:pt x="137" y="17399"/>
                  <a:pt x="0" y="15994"/>
                  <a:pt x="0" y="14586"/>
                </a:cubicBezTo>
                <a:cubicBezTo>
                  <a:pt x="0" y="9186"/>
                  <a:pt x="2022" y="3982"/>
                  <a:pt x="5668" y="-1"/>
                </a:cubicBezTo>
              </a:path>
              <a:path w="21600" h="18781" stroke="0" extrusionOk="0">
                <a:moveTo>
                  <a:pt x="411" y="18780"/>
                </a:moveTo>
                <a:cubicBezTo>
                  <a:pt x="137" y="17399"/>
                  <a:pt x="0" y="15994"/>
                  <a:pt x="0" y="14586"/>
                </a:cubicBezTo>
                <a:cubicBezTo>
                  <a:pt x="0" y="9186"/>
                  <a:pt x="2022" y="3982"/>
                  <a:pt x="5668" y="-1"/>
                </a:cubicBezTo>
                <a:lnTo>
                  <a:pt x="21600" y="14586"/>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44" name="Freeform 175"/>
          <p:cNvSpPr>
            <a:spLocks/>
          </p:cNvSpPr>
          <p:nvPr/>
        </p:nvSpPr>
        <p:spPr bwMode="auto">
          <a:xfrm>
            <a:off x="3197225" y="1822450"/>
            <a:ext cx="73025" cy="131763"/>
          </a:xfrm>
          <a:custGeom>
            <a:avLst/>
            <a:gdLst>
              <a:gd name="T0" fmla="*/ 46 w 46"/>
              <a:gd name="T1" fmla="*/ 83 h 83"/>
              <a:gd name="T2" fmla="*/ 42 w 46"/>
              <a:gd name="T3" fmla="*/ 0 h 83"/>
              <a:gd name="T4" fmla="*/ 0 w 46"/>
              <a:gd name="T5" fmla="*/ 12 h 83"/>
              <a:gd name="T6" fmla="*/ 46 w 46"/>
              <a:gd name="T7" fmla="*/ 83 h 83"/>
            </a:gdLst>
            <a:ahLst/>
            <a:cxnLst>
              <a:cxn ang="0">
                <a:pos x="T0" y="T1"/>
              </a:cxn>
              <a:cxn ang="0">
                <a:pos x="T2" y="T3"/>
              </a:cxn>
              <a:cxn ang="0">
                <a:pos x="T4" y="T5"/>
              </a:cxn>
              <a:cxn ang="0">
                <a:pos x="T6" y="T7"/>
              </a:cxn>
            </a:cxnLst>
            <a:rect l="0" t="0" r="r" b="b"/>
            <a:pathLst>
              <a:path w="46" h="83">
                <a:moveTo>
                  <a:pt x="46" y="83"/>
                </a:moveTo>
                <a:lnTo>
                  <a:pt x="42" y="0"/>
                </a:lnTo>
                <a:lnTo>
                  <a:pt x="0" y="12"/>
                </a:lnTo>
                <a:lnTo>
                  <a:pt x="46" y="83"/>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65000"/>
                </a:schemeClr>
              </a:solidFill>
            </a:endParaRPr>
          </a:p>
        </p:txBody>
      </p:sp>
      <p:sp>
        <p:nvSpPr>
          <p:cNvPr id="245" name="Rectangle 176"/>
          <p:cNvSpPr>
            <a:spLocks noChangeArrowheads="1"/>
          </p:cNvSpPr>
          <p:nvPr/>
        </p:nvSpPr>
        <p:spPr bwMode="auto">
          <a:xfrm>
            <a:off x="3257550" y="1416050"/>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dirty="0" smtClean="0">
              <a:ln>
                <a:noFill/>
              </a:ln>
              <a:solidFill>
                <a:schemeClr val="bg1">
                  <a:lumMod val="65000"/>
                </a:schemeClr>
              </a:solidFill>
              <a:effectLst/>
            </a:endParaRPr>
          </a:p>
        </p:txBody>
      </p:sp>
      <p:sp>
        <p:nvSpPr>
          <p:cNvPr id="246" name="Rectangle 28"/>
          <p:cNvSpPr>
            <a:spLocks noChangeArrowheads="1"/>
          </p:cNvSpPr>
          <p:nvPr/>
        </p:nvSpPr>
        <p:spPr bwMode="auto">
          <a:xfrm>
            <a:off x="4545013" y="1350963"/>
            <a:ext cx="7870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Middle Class</a:t>
            </a:r>
            <a:endParaRPr kumimoji="0" lang="en-US" altLang="en-US" sz="1800" b="0" i="0" u="none" strike="noStrike" cap="none" normalizeH="0" baseline="0" smtClean="0">
              <a:ln>
                <a:noFill/>
              </a:ln>
              <a:solidFill>
                <a:schemeClr val="bg1">
                  <a:lumMod val="65000"/>
                </a:schemeClr>
              </a:solidFill>
              <a:effectLst/>
            </a:endParaRPr>
          </a:p>
        </p:txBody>
      </p:sp>
      <p:sp>
        <p:nvSpPr>
          <p:cNvPr id="247" name="Rectangle 29"/>
          <p:cNvSpPr>
            <a:spLocks noChangeArrowheads="1"/>
          </p:cNvSpPr>
          <p:nvPr/>
        </p:nvSpPr>
        <p:spPr bwMode="auto">
          <a:xfrm>
            <a:off x="4699000" y="1522413"/>
            <a:ext cx="4651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bg1">
                    <a:lumMod val="65000"/>
                  </a:schemeClr>
                </a:solidFill>
                <a:effectLst/>
                <a:latin typeface="Calibri" panose="020F0502020204030204" pitchFamily="34" charset="0"/>
              </a:rPr>
              <a:t>Income</a:t>
            </a:r>
            <a:endParaRPr kumimoji="0" lang="en-US" altLang="en-US" sz="1800" b="0" i="0" u="none" strike="noStrike" cap="none" normalizeH="0" baseline="0" smtClean="0">
              <a:ln>
                <a:noFill/>
              </a:ln>
              <a:solidFill>
                <a:schemeClr val="bg1">
                  <a:lumMod val="65000"/>
                </a:schemeClr>
              </a:solidFill>
              <a:effectLst/>
            </a:endParaRPr>
          </a:p>
        </p:txBody>
      </p:sp>
      <p:sp>
        <p:nvSpPr>
          <p:cNvPr id="251" name="Rectangle 92"/>
          <p:cNvSpPr>
            <a:spLocks noChangeArrowheads="1"/>
          </p:cNvSpPr>
          <p:nvPr/>
        </p:nvSpPr>
        <p:spPr bwMode="auto">
          <a:xfrm>
            <a:off x="4778375" y="2100263"/>
            <a:ext cx="3911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chemeClr val="bg1">
                    <a:lumMod val="65000"/>
                  </a:schemeClr>
                </a:solidFill>
                <a:effectLst/>
                <a:latin typeface="Calibri" panose="020F0502020204030204" pitchFamily="34" charset="0"/>
              </a:rPr>
              <a:t>Voter</a:t>
            </a:r>
            <a:endParaRPr kumimoji="0" lang="en-US" altLang="en-US" sz="1800" b="0" i="0" u="none" strike="noStrike" cap="none" normalizeH="0" baseline="0" smtClean="0">
              <a:ln>
                <a:noFill/>
              </a:ln>
              <a:solidFill>
                <a:schemeClr val="bg1">
                  <a:lumMod val="65000"/>
                </a:schemeClr>
              </a:solidFill>
              <a:effectLst/>
            </a:endParaRPr>
          </a:p>
        </p:txBody>
      </p:sp>
      <p:sp>
        <p:nvSpPr>
          <p:cNvPr id="252" name="Rectangle 93"/>
          <p:cNvSpPr>
            <a:spLocks noChangeArrowheads="1"/>
          </p:cNvSpPr>
          <p:nvPr/>
        </p:nvSpPr>
        <p:spPr bwMode="auto">
          <a:xfrm>
            <a:off x="4651375" y="2286000"/>
            <a:ext cx="6640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bg1">
                    <a:lumMod val="65000"/>
                  </a:schemeClr>
                </a:solidFill>
                <a:effectLst/>
                <a:latin typeface="Calibri" panose="020F0502020204030204" pitchFamily="34" charset="0"/>
              </a:rPr>
              <a:t>Influence</a:t>
            </a:r>
            <a:endParaRPr kumimoji="0" lang="en-US" altLang="en-US" sz="1800" b="0" i="0" u="none" strike="noStrike" cap="none" normalizeH="0" baseline="0" dirty="0" smtClean="0">
              <a:ln>
                <a:noFill/>
              </a:ln>
              <a:solidFill>
                <a:schemeClr val="bg1">
                  <a:lumMod val="65000"/>
                </a:schemeClr>
              </a:solidFill>
              <a:effectLst/>
            </a:endParaRPr>
          </a:p>
        </p:txBody>
      </p:sp>
      <p:sp>
        <p:nvSpPr>
          <p:cNvPr id="253" name="Arc 168"/>
          <p:cNvSpPr>
            <a:spLocks/>
          </p:cNvSpPr>
          <p:nvPr/>
        </p:nvSpPr>
        <p:spPr bwMode="auto">
          <a:xfrm>
            <a:off x="5481638" y="1470025"/>
            <a:ext cx="673100" cy="3063875"/>
          </a:xfrm>
          <a:custGeom>
            <a:avLst/>
            <a:gdLst>
              <a:gd name="G0" fmla="+- 213 0 0"/>
              <a:gd name="G1" fmla="+- 21600 0 0"/>
              <a:gd name="G2" fmla="+- 21600 0 0"/>
              <a:gd name="T0" fmla="*/ 0 w 4742"/>
              <a:gd name="T1" fmla="*/ 1 h 21600"/>
              <a:gd name="T2" fmla="*/ 4742 w 4742"/>
              <a:gd name="T3" fmla="*/ 480 h 21600"/>
              <a:gd name="T4" fmla="*/ 213 w 4742"/>
              <a:gd name="T5" fmla="*/ 21600 h 21600"/>
            </a:gdLst>
            <a:ahLst/>
            <a:cxnLst>
              <a:cxn ang="0">
                <a:pos x="T0" y="T1"/>
              </a:cxn>
              <a:cxn ang="0">
                <a:pos x="T2" y="T3"/>
              </a:cxn>
              <a:cxn ang="0">
                <a:pos x="T4" y="T5"/>
              </a:cxn>
            </a:cxnLst>
            <a:rect l="0" t="0" r="r" b="b"/>
            <a:pathLst>
              <a:path w="4742" h="21600" fill="none" extrusionOk="0">
                <a:moveTo>
                  <a:pt x="0" y="1"/>
                </a:moveTo>
                <a:cubicBezTo>
                  <a:pt x="70" y="0"/>
                  <a:pt x="141" y="0"/>
                  <a:pt x="213" y="0"/>
                </a:cubicBezTo>
                <a:cubicBezTo>
                  <a:pt x="1735" y="0"/>
                  <a:pt x="3253" y="160"/>
                  <a:pt x="4741" y="480"/>
                </a:cubicBezTo>
              </a:path>
              <a:path w="4742" h="21600" stroke="0" extrusionOk="0">
                <a:moveTo>
                  <a:pt x="0" y="1"/>
                </a:moveTo>
                <a:cubicBezTo>
                  <a:pt x="70" y="0"/>
                  <a:pt x="141" y="0"/>
                  <a:pt x="213" y="0"/>
                </a:cubicBezTo>
                <a:cubicBezTo>
                  <a:pt x="1735" y="0"/>
                  <a:pt x="3253" y="160"/>
                  <a:pt x="4741" y="480"/>
                </a:cubicBezTo>
                <a:lnTo>
                  <a:pt x="213" y="21600"/>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169"/>
          <p:cNvSpPr>
            <a:spLocks/>
          </p:cNvSpPr>
          <p:nvPr/>
        </p:nvSpPr>
        <p:spPr bwMode="auto">
          <a:xfrm>
            <a:off x="5362575" y="1430338"/>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Rectangle 170"/>
          <p:cNvSpPr>
            <a:spLocks noChangeArrowheads="1"/>
          </p:cNvSpPr>
          <p:nvPr/>
        </p:nvSpPr>
        <p:spPr bwMode="auto">
          <a:xfrm>
            <a:off x="5788025" y="1457325"/>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56" name="Arc 171"/>
          <p:cNvSpPr>
            <a:spLocks/>
          </p:cNvSpPr>
          <p:nvPr/>
        </p:nvSpPr>
        <p:spPr bwMode="auto">
          <a:xfrm>
            <a:off x="3619500" y="1501775"/>
            <a:ext cx="982663" cy="1485900"/>
          </a:xfrm>
          <a:custGeom>
            <a:avLst/>
            <a:gdLst>
              <a:gd name="G0" fmla="+- 14228 0 0"/>
              <a:gd name="G1" fmla="+- 21548 0 0"/>
              <a:gd name="G2" fmla="+- 21600 0 0"/>
              <a:gd name="T0" fmla="*/ 0 w 14228"/>
              <a:gd name="T1" fmla="*/ 5296 h 21548"/>
              <a:gd name="T2" fmla="*/ 12731 w 14228"/>
              <a:gd name="T3" fmla="*/ 0 h 21548"/>
              <a:gd name="T4" fmla="*/ 14228 w 14228"/>
              <a:gd name="T5" fmla="*/ 21548 h 21548"/>
            </a:gdLst>
            <a:ahLst/>
            <a:cxnLst>
              <a:cxn ang="0">
                <a:pos x="T0" y="T1"/>
              </a:cxn>
              <a:cxn ang="0">
                <a:pos x="T2" y="T3"/>
              </a:cxn>
              <a:cxn ang="0">
                <a:pos x="T4" y="T5"/>
              </a:cxn>
            </a:cxnLst>
            <a:rect l="0" t="0" r="r" b="b"/>
            <a:pathLst>
              <a:path w="14228" h="21548" fill="none" extrusionOk="0">
                <a:moveTo>
                  <a:pt x="0" y="5296"/>
                </a:moveTo>
                <a:cubicBezTo>
                  <a:pt x="3551" y="2187"/>
                  <a:pt x="8022" y="327"/>
                  <a:pt x="12730" y="-1"/>
                </a:cubicBezTo>
              </a:path>
              <a:path w="14228" h="21548" stroke="0" extrusionOk="0">
                <a:moveTo>
                  <a:pt x="0" y="5296"/>
                </a:moveTo>
                <a:cubicBezTo>
                  <a:pt x="3551" y="2187"/>
                  <a:pt x="8022" y="327"/>
                  <a:pt x="12730" y="-1"/>
                </a:cubicBezTo>
                <a:lnTo>
                  <a:pt x="14228" y="21548"/>
                </a:lnTo>
                <a:close/>
              </a:path>
            </a:pathLst>
          </a:custGeom>
          <a:noFill/>
          <a:ln w="20638">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Freeform 172"/>
          <p:cNvSpPr>
            <a:spLocks/>
          </p:cNvSpPr>
          <p:nvPr/>
        </p:nvSpPr>
        <p:spPr bwMode="auto">
          <a:xfrm>
            <a:off x="3530600" y="1835150"/>
            <a:ext cx="112713" cy="119063"/>
          </a:xfrm>
          <a:custGeom>
            <a:avLst/>
            <a:gdLst>
              <a:gd name="T0" fmla="*/ 0 w 71"/>
              <a:gd name="T1" fmla="*/ 75 h 75"/>
              <a:gd name="T2" fmla="*/ 71 w 71"/>
              <a:gd name="T3" fmla="*/ 33 h 75"/>
              <a:gd name="T4" fmla="*/ 37 w 71"/>
              <a:gd name="T5" fmla="*/ 0 h 75"/>
              <a:gd name="T6" fmla="*/ 0 w 71"/>
              <a:gd name="T7" fmla="*/ 75 h 75"/>
            </a:gdLst>
            <a:ahLst/>
            <a:cxnLst>
              <a:cxn ang="0">
                <a:pos x="T0" y="T1"/>
              </a:cxn>
              <a:cxn ang="0">
                <a:pos x="T2" y="T3"/>
              </a:cxn>
              <a:cxn ang="0">
                <a:pos x="T4" y="T5"/>
              </a:cxn>
              <a:cxn ang="0">
                <a:pos x="T6" y="T7"/>
              </a:cxn>
            </a:cxnLst>
            <a:rect l="0" t="0" r="r" b="b"/>
            <a:pathLst>
              <a:path w="71" h="75">
                <a:moveTo>
                  <a:pt x="0" y="75"/>
                </a:moveTo>
                <a:lnTo>
                  <a:pt x="71" y="33"/>
                </a:lnTo>
                <a:lnTo>
                  <a:pt x="37" y="0"/>
                </a:lnTo>
                <a:lnTo>
                  <a:pt x="0" y="75"/>
                </a:lnTo>
                <a:close/>
              </a:path>
            </a:pathLst>
          </a:custGeom>
          <a:solidFill>
            <a:schemeClr val="bg1">
              <a:lumMod val="65000"/>
            </a:schemeClr>
          </a:solidFill>
          <a:ln w="63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Rectangle 173"/>
          <p:cNvSpPr>
            <a:spLocks noChangeArrowheads="1"/>
          </p:cNvSpPr>
          <p:nvPr/>
        </p:nvSpPr>
        <p:spPr bwMode="auto">
          <a:xfrm>
            <a:off x="3829050" y="16684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lumMod val="65000"/>
                  </a:schemeClr>
                </a:solidFill>
                <a:effectLst/>
                <a:latin typeface="Calibri" panose="020F0502020204030204" pitchFamily="34" charset="0"/>
              </a:rPr>
              <a:t>+</a:t>
            </a:r>
            <a:endParaRPr kumimoji="0" lang="en-US" altLang="en-US" sz="1800" b="0" i="0" u="none" strike="noStrike" cap="none" normalizeH="0" baseline="0" smtClean="0">
              <a:ln>
                <a:noFill/>
              </a:ln>
              <a:solidFill>
                <a:schemeClr val="bg1">
                  <a:lumMod val="65000"/>
                </a:schemeClr>
              </a:solidFill>
              <a:effectLst/>
            </a:endParaRPr>
          </a:p>
        </p:txBody>
      </p:sp>
      <p:sp>
        <p:nvSpPr>
          <p:cNvPr id="262" name="Arc 69"/>
          <p:cNvSpPr>
            <a:spLocks/>
          </p:cNvSpPr>
          <p:nvPr/>
        </p:nvSpPr>
        <p:spPr bwMode="auto">
          <a:xfrm>
            <a:off x="4778375" y="2632075"/>
            <a:ext cx="325438" cy="325438"/>
          </a:xfrm>
          <a:custGeom>
            <a:avLst/>
            <a:gdLst>
              <a:gd name="G0" fmla="+- 21600 0 0"/>
              <a:gd name="G1" fmla="+- 21600 0 0"/>
              <a:gd name="G2" fmla="+- 21600 0 0"/>
              <a:gd name="T0" fmla="*/ 43199 w 43199"/>
              <a:gd name="T1" fmla="*/ 21804 h 43200"/>
              <a:gd name="T2" fmla="*/ 21810 w 43199"/>
              <a:gd name="T3" fmla="*/ 1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670" y="0"/>
                  <a:pt x="21740" y="0"/>
                  <a:pt x="21809" y="1"/>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670" y="0"/>
                  <a:pt x="21740" y="0"/>
                  <a:pt x="21809" y="1"/>
                </a:cubicBezTo>
                <a:lnTo>
                  <a:pt x="21600" y="21600"/>
                </a:lnTo>
                <a:close/>
              </a:path>
            </a:pathLst>
          </a:custGeom>
          <a:noFill/>
          <a:ln w="12700">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Freeform 70"/>
          <p:cNvSpPr>
            <a:spLocks/>
          </p:cNvSpPr>
          <p:nvPr/>
        </p:nvSpPr>
        <p:spPr bwMode="auto">
          <a:xfrm>
            <a:off x="5083175" y="2705100"/>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chemeClr val="bg1">
              <a:lumMod val="65000"/>
            </a:schemeClr>
          </a:solid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Rectangle 71"/>
          <p:cNvSpPr>
            <a:spLocks noChangeArrowheads="1"/>
          </p:cNvSpPr>
          <p:nvPr/>
        </p:nvSpPr>
        <p:spPr bwMode="auto">
          <a:xfrm>
            <a:off x="4897438" y="2690813"/>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lumMod val="65000"/>
                  </a:schemeClr>
                </a:solidFill>
                <a:effectLst/>
                <a:latin typeface="Calibri" panose="020F0502020204030204" pitchFamily="34" charset="0"/>
              </a:rPr>
              <a:t>R</a:t>
            </a:r>
            <a:endParaRPr kumimoji="0" lang="en-US" altLang="en-US" sz="1800" b="0" i="0" u="none" strike="noStrike" cap="none" normalizeH="0" baseline="0" dirty="0" smtClean="0">
              <a:ln>
                <a:noFill/>
              </a:ln>
              <a:solidFill>
                <a:schemeClr val="bg1">
                  <a:lumMod val="65000"/>
                </a:schemeClr>
              </a:solidFill>
              <a:effectLst/>
            </a:endParaRPr>
          </a:p>
        </p:txBody>
      </p:sp>
      <p:sp>
        <p:nvSpPr>
          <p:cNvPr id="248" name="Oval 52"/>
          <p:cNvSpPr>
            <a:spLocks noChangeArrowheads="1"/>
          </p:cNvSpPr>
          <p:nvPr/>
        </p:nvSpPr>
        <p:spPr bwMode="auto">
          <a:xfrm>
            <a:off x="3344863" y="5419725"/>
            <a:ext cx="323850" cy="325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Arc 53"/>
          <p:cNvSpPr>
            <a:spLocks/>
          </p:cNvSpPr>
          <p:nvPr/>
        </p:nvSpPr>
        <p:spPr bwMode="auto">
          <a:xfrm>
            <a:off x="3344863" y="5419725"/>
            <a:ext cx="323850" cy="325438"/>
          </a:xfrm>
          <a:custGeom>
            <a:avLst/>
            <a:gdLst>
              <a:gd name="G0" fmla="+- 21600 0 0"/>
              <a:gd name="G1" fmla="+- 21600 0 0"/>
              <a:gd name="G2" fmla="+- 21600 0 0"/>
              <a:gd name="T0" fmla="*/ 43196 w 43196"/>
              <a:gd name="T1" fmla="*/ 22002 h 43200"/>
              <a:gd name="T2" fmla="*/ 22021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2"/>
                </a:moveTo>
                <a:cubicBezTo>
                  <a:pt x="42977" y="33772"/>
                  <a:pt x="33372" y="43200"/>
                  <a:pt x="21600" y="43200"/>
                </a:cubicBezTo>
                <a:cubicBezTo>
                  <a:pt x="9670" y="43200"/>
                  <a:pt x="0" y="33529"/>
                  <a:pt x="0" y="21600"/>
                </a:cubicBezTo>
                <a:cubicBezTo>
                  <a:pt x="0" y="9670"/>
                  <a:pt x="9670" y="0"/>
                  <a:pt x="21600" y="0"/>
                </a:cubicBezTo>
                <a:cubicBezTo>
                  <a:pt x="21740" y="0"/>
                  <a:pt x="21880" y="1"/>
                  <a:pt x="22020" y="4"/>
                </a:cubicBezTo>
              </a:path>
              <a:path w="43196" h="43200" stroke="0" extrusionOk="0">
                <a:moveTo>
                  <a:pt x="43196" y="22002"/>
                </a:moveTo>
                <a:cubicBezTo>
                  <a:pt x="42977" y="33772"/>
                  <a:pt x="33372" y="43200"/>
                  <a:pt x="21600" y="43200"/>
                </a:cubicBezTo>
                <a:cubicBezTo>
                  <a:pt x="9670" y="43200"/>
                  <a:pt x="0" y="33529"/>
                  <a:pt x="0" y="21600"/>
                </a:cubicBezTo>
                <a:cubicBezTo>
                  <a:pt x="0" y="9670"/>
                  <a:pt x="9670" y="0"/>
                  <a:pt x="21600" y="0"/>
                </a:cubicBezTo>
                <a:cubicBezTo>
                  <a:pt x="21740" y="0"/>
                  <a:pt x="21880" y="1"/>
                  <a:pt x="22020" y="4"/>
                </a:cubicBezTo>
                <a:lnTo>
                  <a:pt x="21600" y="21600"/>
                </a:lnTo>
                <a:close/>
              </a:path>
            </a:pathLst>
          </a:custGeom>
          <a:noFill/>
          <a:ln w="12700">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54"/>
          <p:cNvSpPr>
            <a:spLocks/>
          </p:cNvSpPr>
          <p:nvPr/>
        </p:nvSpPr>
        <p:spPr bwMode="auto">
          <a:xfrm>
            <a:off x="3649663" y="5492750"/>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3366FF"/>
          </a:solidFill>
          <a:ln w="12700">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Rectangle 55"/>
          <p:cNvSpPr>
            <a:spLocks noChangeArrowheads="1"/>
          </p:cNvSpPr>
          <p:nvPr/>
        </p:nvSpPr>
        <p:spPr bwMode="auto">
          <a:xfrm>
            <a:off x="3463925" y="54800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366FF"/>
                </a:solidFill>
                <a:effectLst/>
                <a:latin typeface="Calibri" panose="020F050202020403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0" name="Rectangle 86"/>
          <p:cNvSpPr>
            <a:spLocks noChangeArrowheads="1"/>
          </p:cNvSpPr>
          <p:nvPr/>
        </p:nvSpPr>
        <p:spPr bwMode="auto">
          <a:xfrm>
            <a:off x="2905125" y="4875213"/>
            <a:ext cx="1420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3366FF"/>
                </a:solidFill>
                <a:effectLst/>
                <a:latin typeface="Calibri" panose="020F0502020204030204" pitchFamily="34" charset="0"/>
              </a:rPr>
              <a:t>Desired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1" name="Rectangle 87"/>
          <p:cNvSpPr>
            <a:spLocks noChangeArrowheads="1"/>
          </p:cNvSpPr>
          <p:nvPr/>
        </p:nvSpPr>
        <p:spPr bwMode="auto">
          <a:xfrm>
            <a:off x="3290888" y="5087938"/>
            <a:ext cx="6111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3366FF"/>
                </a:solidFill>
                <a:effectLst/>
                <a:latin typeface="Calibri" panose="020F0502020204030204" pitchFamily="34" charset="0"/>
              </a:rPr>
              <a:t>Budget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5" name="Arc 120"/>
          <p:cNvSpPr>
            <a:spLocks/>
          </p:cNvSpPr>
          <p:nvPr/>
        </p:nvSpPr>
        <p:spPr bwMode="auto">
          <a:xfrm>
            <a:off x="3692525" y="4573588"/>
            <a:ext cx="1362075" cy="1168400"/>
          </a:xfrm>
          <a:custGeom>
            <a:avLst/>
            <a:gdLst>
              <a:gd name="G0" fmla="+- 0 0 0"/>
              <a:gd name="G1" fmla="+- 18400 0 0"/>
              <a:gd name="G2" fmla="+- 21600 0 0"/>
              <a:gd name="T0" fmla="*/ 11313 w 21461"/>
              <a:gd name="T1" fmla="*/ 0 h 18400"/>
              <a:gd name="T2" fmla="*/ 21461 w 21461"/>
              <a:gd name="T3" fmla="*/ 15953 h 18400"/>
              <a:gd name="T4" fmla="*/ 0 w 21461"/>
              <a:gd name="T5" fmla="*/ 18400 h 18400"/>
            </a:gdLst>
            <a:ahLst/>
            <a:cxnLst>
              <a:cxn ang="0">
                <a:pos x="T0" y="T1"/>
              </a:cxn>
              <a:cxn ang="0">
                <a:pos x="T2" y="T3"/>
              </a:cxn>
              <a:cxn ang="0">
                <a:pos x="T4" y="T5"/>
              </a:cxn>
            </a:cxnLst>
            <a:rect l="0" t="0" r="r" b="b"/>
            <a:pathLst>
              <a:path w="21461" h="18400" fill="none" extrusionOk="0">
                <a:moveTo>
                  <a:pt x="11313" y="-1"/>
                </a:moveTo>
                <a:cubicBezTo>
                  <a:pt x="16967" y="3475"/>
                  <a:pt x="20709" y="9358"/>
                  <a:pt x="21460" y="15953"/>
                </a:cubicBezTo>
              </a:path>
              <a:path w="21461" h="18400" stroke="0" extrusionOk="0">
                <a:moveTo>
                  <a:pt x="11313" y="-1"/>
                </a:moveTo>
                <a:cubicBezTo>
                  <a:pt x="16967" y="3475"/>
                  <a:pt x="20709" y="9358"/>
                  <a:pt x="21460" y="15953"/>
                </a:cubicBezTo>
                <a:lnTo>
                  <a:pt x="0" y="184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121"/>
          <p:cNvSpPr>
            <a:spLocks/>
          </p:cNvSpPr>
          <p:nvPr/>
        </p:nvSpPr>
        <p:spPr bwMode="auto">
          <a:xfrm>
            <a:off x="4300538" y="4516438"/>
            <a:ext cx="125413" cy="87313"/>
          </a:xfrm>
          <a:custGeom>
            <a:avLst/>
            <a:gdLst>
              <a:gd name="T0" fmla="*/ 0 w 79"/>
              <a:gd name="T1" fmla="*/ 0 h 55"/>
              <a:gd name="T2" fmla="*/ 58 w 79"/>
              <a:gd name="T3" fmla="*/ 55 h 55"/>
              <a:gd name="T4" fmla="*/ 79 w 79"/>
              <a:gd name="T5" fmla="*/ 13 h 55"/>
              <a:gd name="T6" fmla="*/ 0 w 79"/>
              <a:gd name="T7" fmla="*/ 0 h 55"/>
            </a:gdLst>
            <a:ahLst/>
            <a:cxnLst>
              <a:cxn ang="0">
                <a:pos x="T0" y="T1"/>
              </a:cxn>
              <a:cxn ang="0">
                <a:pos x="T2" y="T3"/>
              </a:cxn>
              <a:cxn ang="0">
                <a:pos x="T4" y="T5"/>
              </a:cxn>
              <a:cxn ang="0">
                <a:pos x="T6" y="T7"/>
              </a:cxn>
            </a:cxnLst>
            <a:rect l="0" t="0" r="r" b="b"/>
            <a:pathLst>
              <a:path w="79" h="55">
                <a:moveTo>
                  <a:pt x="0" y="0"/>
                </a:moveTo>
                <a:lnTo>
                  <a:pt x="58" y="55"/>
                </a:lnTo>
                <a:lnTo>
                  <a:pt x="79" y="13"/>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Rectangle 122"/>
          <p:cNvSpPr>
            <a:spLocks noChangeArrowheads="1"/>
          </p:cNvSpPr>
          <p:nvPr/>
        </p:nvSpPr>
        <p:spPr bwMode="auto">
          <a:xfrm>
            <a:off x="4525963" y="46831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276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auto">
          <a:xfrm>
            <a:off x="3503613" y="374650"/>
            <a:ext cx="550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Trust In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6"/>
          <p:cNvSpPr>
            <a:spLocks noChangeArrowheads="1"/>
          </p:cNvSpPr>
          <p:nvPr/>
        </p:nvSpPr>
        <p:spPr bwMode="auto">
          <a:xfrm>
            <a:off x="3351213" y="533400"/>
            <a:ext cx="863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Government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7"/>
          <p:cNvSpPr>
            <a:spLocks noChangeArrowheads="1"/>
          </p:cNvSpPr>
          <p:nvPr/>
        </p:nvSpPr>
        <p:spPr bwMode="auto">
          <a:xfrm>
            <a:off x="6019800" y="215900"/>
            <a:ext cx="9699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8"/>
          <p:cNvSpPr>
            <a:spLocks noChangeArrowheads="1"/>
          </p:cNvSpPr>
          <p:nvPr/>
        </p:nvSpPr>
        <p:spPr bwMode="auto">
          <a:xfrm>
            <a:off x="6111875" y="401638"/>
            <a:ext cx="769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policy ratio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9"/>
          <p:cNvSpPr>
            <a:spLocks noChangeArrowheads="1"/>
          </p:cNvSpPr>
          <p:nvPr/>
        </p:nvSpPr>
        <p:spPr bwMode="auto">
          <a:xfrm>
            <a:off x="5654675" y="2592388"/>
            <a:ext cx="16271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Congressional Favoritism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0"/>
          <p:cNvSpPr>
            <a:spLocks noChangeArrowheads="1"/>
          </p:cNvSpPr>
          <p:nvPr/>
        </p:nvSpPr>
        <p:spPr bwMode="auto">
          <a:xfrm>
            <a:off x="6013450" y="2778125"/>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Toward Elites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1"/>
          <p:cNvSpPr>
            <a:spLocks noChangeArrowheads="1"/>
          </p:cNvSpPr>
          <p:nvPr/>
        </p:nvSpPr>
        <p:spPr bwMode="auto">
          <a:xfrm>
            <a:off x="9771063" y="2120900"/>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Favorable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12"/>
          <p:cNvSpPr>
            <a:spLocks noChangeArrowheads="1"/>
          </p:cNvSpPr>
          <p:nvPr/>
        </p:nvSpPr>
        <p:spPr bwMode="auto">
          <a:xfrm>
            <a:off x="10042525" y="2306638"/>
            <a:ext cx="4445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13"/>
          <p:cNvSpPr>
            <a:spLocks noChangeArrowheads="1"/>
          </p:cNvSpPr>
          <p:nvPr/>
        </p:nvSpPr>
        <p:spPr bwMode="auto">
          <a:xfrm>
            <a:off x="9750425" y="5002213"/>
            <a:ext cx="8763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Political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14"/>
          <p:cNvSpPr>
            <a:spLocks noChangeArrowheads="1"/>
          </p:cNvSpPr>
          <p:nvPr/>
        </p:nvSpPr>
        <p:spPr bwMode="auto">
          <a:xfrm>
            <a:off x="9790113" y="5187950"/>
            <a:ext cx="784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Investment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15"/>
          <p:cNvSpPr>
            <a:spLocks noChangeArrowheads="1"/>
          </p:cNvSpPr>
          <p:nvPr/>
        </p:nvSpPr>
        <p:spPr bwMode="auto">
          <a:xfrm>
            <a:off x="10315575" y="3527425"/>
            <a:ext cx="8493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Income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16"/>
          <p:cNvSpPr>
            <a:spLocks noChangeArrowheads="1"/>
          </p:cNvSpPr>
          <p:nvPr/>
        </p:nvSpPr>
        <p:spPr bwMode="auto">
          <a:xfrm>
            <a:off x="4724400" y="3679825"/>
            <a:ext cx="962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17"/>
          <p:cNvSpPr>
            <a:spLocks noChangeArrowheads="1"/>
          </p:cNvSpPr>
          <p:nvPr/>
        </p:nvSpPr>
        <p:spPr bwMode="auto">
          <a:xfrm>
            <a:off x="4878388" y="3865563"/>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18"/>
          <p:cNvSpPr>
            <a:spLocks noChangeArrowheads="1"/>
          </p:cNvSpPr>
          <p:nvPr/>
        </p:nvSpPr>
        <p:spPr bwMode="auto">
          <a:xfrm>
            <a:off x="4498975" y="5592763"/>
            <a:ext cx="1228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Elite 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19"/>
          <p:cNvSpPr>
            <a:spLocks noChangeArrowheads="1"/>
          </p:cNvSpPr>
          <p:nvPr/>
        </p:nvSpPr>
        <p:spPr bwMode="auto">
          <a:xfrm>
            <a:off x="4705350" y="5778500"/>
            <a:ext cx="803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Over $2700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0"/>
          <p:cNvSpPr>
            <a:spLocks noChangeArrowheads="1"/>
          </p:cNvSpPr>
          <p:nvPr/>
        </p:nvSpPr>
        <p:spPr bwMode="auto">
          <a:xfrm>
            <a:off x="2905125" y="4191000"/>
            <a:ext cx="1441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Contributions 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21"/>
          <p:cNvSpPr>
            <a:spLocks noChangeArrowheads="1"/>
          </p:cNvSpPr>
          <p:nvPr/>
        </p:nvSpPr>
        <p:spPr bwMode="auto">
          <a:xfrm>
            <a:off x="2971800" y="4364038"/>
            <a:ext cx="1301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Winning Campaigns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22"/>
          <p:cNvSpPr>
            <a:spLocks noChangeArrowheads="1"/>
          </p:cNvSpPr>
          <p:nvPr/>
        </p:nvSpPr>
        <p:spPr bwMode="auto">
          <a:xfrm>
            <a:off x="3436938" y="3043238"/>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23"/>
          <p:cNvSpPr>
            <a:spLocks noChangeArrowheads="1"/>
          </p:cNvSpPr>
          <p:nvPr/>
        </p:nvSpPr>
        <p:spPr bwMode="auto">
          <a:xfrm>
            <a:off x="3011488" y="3228975"/>
            <a:ext cx="1692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Contributions Under $200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24"/>
          <p:cNvSpPr>
            <a:spLocks noChangeArrowheads="1"/>
          </p:cNvSpPr>
          <p:nvPr/>
        </p:nvSpPr>
        <p:spPr bwMode="auto">
          <a:xfrm>
            <a:off x="1724025" y="1635125"/>
            <a:ext cx="596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Cost per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25"/>
          <p:cNvSpPr>
            <a:spLocks noChangeArrowheads="1"/>
          </p:cNvSpPr>
          <p:nvPr/>
        </p:nvSpPr>
        <p:spPr bwMode="auto">
          <a:xfrm>
            <a:off x="1644650" y="1822450"/>
            <a:ext cx="763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Impression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26"/>
          <p:cNvSpPr>
            <a:spLocks noChangeArrowheads="1"/>
          </p:cNvSpPr>
          <p:nvPr/>
        </p:nvSpPr>
        <p:spPr bwMode="auto">
          <a:xfrm>
            <a:off x="2971800" y="1981200"/>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27"/>
          <p:cNvSpPr>
            <a:spLocks noChangeArrowheads="1"/>
          </p:cNvSpPr>
          <p:nvPr/>
        </p:nvSpPr>
        <p:spPr bwMode="auto">
          <a:xfrm>
            <a:off x="2746375" y="2166938"/>
            <a:ext cx="13081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Political Investment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28"/>
          <p:cNvSpPr>
            <a:spLocks noChangeArrowheads="1"/>
          </p:cNvSpPr>
          <p:nvPr/>
        </p:nvSpPr>
        <p:spPr bwMode="auto">
          <a:xfrm>
            <a:off x="4545013" y="1350963"/>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29"/>
          <p:cNvSpPr>
            <a:spLocks noChangeArrowheads="1"/>
          </p:cNvSpPr>
          <p:nvPr/>
        </p:nvSpPr>
        <p:spPr bwMode="auto">
          <a:xfrm>
            <a:off x="4699000" y="1522413"/>
            <a:ext cx="544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Income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0"/>
          <p:cNvSpPr>
            <a:spLocks noChangeArrowheads="1"/>
          </p:cNvSpPr>
          <p:nvPr/>
        </p:nvSpPr>
        <p:spPr bwMode="auto">
          <a:xfrm>
            <a:off x="6291263" y="1516063"/>
            <a:ext cx="857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Middle Class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31"/>
          <p:cNvSpPr>
            <a:spLocks noChangeArrowheads="1"/>
          </p:cNvSpPr>
          <p:nvPr/>
        </p:nvSpPr>
        <p:spPr bwMode="auto">
          <a:xfrm>
            <a:off x="6178550" y="1701800"/>
            <a:ext cx="1089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Favorable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32"/>
          <p:cNvSpPr>
            <a:spLocks noChangeArrowheads="1"/>
          </p:cNvSpPr>
          <p:nvPr/>
        </p:nvSpPr>
        <p:spPr bwMode="auto">
          <a:xfrm>
            <a:off x="6862763" y="3128963"/>
            <a:ext cx="915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Transparency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Rectangle 33"/>
          <p:cNvSpPr>
            <a:spLocks noChangeArrowheads="1"/>
          </p:cNvSpPr>
          <p:nvPr/>
        </p:nvSpPr>
        <p:spPr bwMode="auto">
          <a:xfrm>
            <a:off x="6802438" y="3314700"/>
            <a:ext cx="1028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Leverage Effect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34"/>
          <p:cNvSpPr>
            <a:spLocks noChangeArrowheads="1"/>
          </p:cNvSpPr>
          <p:nvPr/>
        </p:nvSpPr>
        <p:spPr bwMode="auto">
          <a:xfrm>
            <a:off x="7720013" y="3733800"/>
            <a:ext cx="736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Registered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35"/>
          <p:cNvSpPr>
            <a:spLocks noChangeArrowheads="1"/>
          </p:cNvSpPr>
          <p:nvPr/>
        </p:nvSpPr>
        <p:spPr bwMode="auto">
          <a:xfrm>
            <a:off x="7751763" y="3919538"/>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36"/>
          <p:cNvSpPr>
            <a:spLocks noChangeArrowheads="1"/>
          </p:cNvSpPr>
          <p:nvPr/>
        </p:nvSpPr>
        <p:spPr bwMode="auto">
          <a:xfrm>
            <a:off x="6026150" y="387985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indicated number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Rectangle 37"/>
          <p:cNvSpPr>
            <a:spLocks noChangeArrowheads="1"/>
          </p:cNvSpPr>
          <p:nvPr/>
        </p:nvSpPr>
        <p:spPr bwMode="auto">
          <a:xfrm>
            <a:off x="6218238" y="4025900"/>
            <a:ext cx="7905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of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Rectangle 38"/>
          <p:cNvSpPr>
            <a:spLocks noChangeArrowheads="1"/>
          </p:cNvSpPr>
          <p:nvPr/>
        </p:nvSpPr>
        <p:spPr bwMode="auto">
          <a:xfrm>
            <a:off x="6577013" y="476250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Cost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39"/>
          <p:cNvSpPr>
            <a:spLocks noChangeArrowheads="1"/>
          </p:cNvSpPr>
          <p:nvPr/>
        </p:nvSpPr>
        <p:spPr bwMode="auto">
          <a:xfrm>
            <a:off x="1279525" y="5060950"/>
            <a:ext cx="1295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Expected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40"/>
          <p:cNvSpPr>
            <a:spLocks noChangeArrowheads="1"/>
          </p:cNvSpPr>
          <p:nvPr/>
        </p:nvSpPr>
        <p:spPr bwMode="auto">
          <a:xfrm>
            <a:off x="1617663" y="5246688"/>
            <a:ext cx="604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Shortfall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41"/>
          <p:cNvSpPr>
            <a:spLocks noChangeArrowheads="1"/>
          </p:cNvSpPr>
          <p:nvPr/>
        </p:nvSpPr>
        <p:spPr bwMode="auto">
          <a:xfrm>
            <a:off x="6503988" y="5772150"/>
            <a:ext cx="12223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available funds for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42"/>
          <p:cNvSpPr>
            <a:spLocks noChangeArrowheads="1"/>
          </p:cNvSpPr>
          <p:nvPr/>
        </p:nvSpPr>
        <p:spPr bwMode="auto">
          <a:xfrm>
            <a:off x="6457950" y="5930900"/>
            <a:ext cx="1314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hiring new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43"/>
          <p:cNvSpPr>
            <a:spLocks noChangeArrowheads="1"/>
          </p:cNvSpPr>
          <p:nvPr/>
        </p:nvSpPr>
        <p:spPr bwMode="auto">
          <a:xfrm>
            <a:off x="8456613" y="5699125"/>
            <a:ext cx="636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Potential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Rectangle 44"/>
          <p:cNvSpPr>
            <a:spLocks noChangeArrowheads="1"/>
          </p:cNvSpPr>
          <p:nvPr/>
        </p:nvSpPr>
        <p:spPr bwMode="auto">
          <a:xfrm>
            <a:off x="8350250" y="5845175"/>
            <a:ext cx="8429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Spending 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Rectangle 45"/>
          <p:cNvSpPr>
            <a:spLocks noChangeArrowheads="1"/>
          </p:cNvSpPr>
          <p:nvPr/>
        </p:nvSpPr>
        <p:spPr bwMode="auto">
          <a:xfrm>
            <a:off x="8442325" y="5991225"/>
            <a:ext cx="657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Rectangle 46"/>
          <p:cNvSpPr>
            <a:spLocks noChangeArrowheads="1"/>
          </p:cNvSpPr>
          <p:nvPr/>
        </p:nvSpPr>
        <p:spPr bwMode="auto">
          <a:xfrm>
            <a:off x="8442325" y="4710113"/>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Spending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47"/>
          <p:cNvSpPr>
            <a:spLocks noChangeArrowheads="1"/>
          </p:cNvSpPr>
          <p:nvPr/>
        </p:nvSpPr>
        <p:spPr bwMode="auto">
          <a:xfrm>
            <a:off x="8515350" y="4895850"/>
            <a:ext cx="8493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on 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48"/>
          <p:cNvSpPr>
            <a:spLocks noChangeArrowheads="1"/>
          </p:cNvSpPr>
          <p:nvPr/>
        </p:nvSpPr>
        <p:spPr bwMode="auto">
          <a:xfrm>
            <a:off x="1139825" y="3362325"/>
            <a:ext cx="1042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Total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49"/>
          <p:cNvSpPr>
            <a:spLocks noChangeArrowheads="1"/>
          </p:cNvSpPr>
          <p:nvPr/>
        </p:nvSpPr>
        <p:spPr bwMode="auto">
          <a:xfrm>
            <a:off x="1219200" y="3548063"/>
            <a:ext cx="889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Expenditures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Rectangle 50"/>
          <p:cNvSpPr>
            <a:spLocks noChangeArrowheads="1"/>
          </p:cNvSpPr>
          <p:nvPr/>
        </p:nvSpPr>
        <p:spPr bwMode="auto">
          <a:xfrm>
            <a:off x="2573338" y="6202363"/>
            <a:ext cx="1719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politician effort contacting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Rectangle 51"/>
          <p:cNvSpPr>
            <a:spLocks noChangeArrowheads="1"/>
          </p:cNvSpPr>
          <p:nvPr/>
        </p:nvSpPr>
        <p:spPr bwMode="auto">
          <a:xfrm>
            <a:off x="2852738" y="6388100"/>
            <a:ext cx="1174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important donors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Oval 52"/>
          <p:cNvSpPr>
            <a:spLocks noChangeArrowheads="1"/>
          </p:cNvSpPr>
          <p:nvPr/>
        </p:nvSpPr>
        <p:spPr bwMode="auto">
          <a:xfrm>
            <a:off x="3344863" y="5419725"/>
            <a:ext cx="323850" cy="325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Arc 53"/>
          <p:cNvSpPr>
            <a:spLocks/>
          </p:cNvSpPr>
          <p:nvPr/>
        </p:nvSpPr>
        <p:spPr bwMode="auto">
          <a:xfrm>
            <a:off x="3344863" y="5419725"/>
            <a:ext cx="323850" cy="325438"/>
          </a:xfrm>
          <a:custGeom>
            <a:avLst/>
            <a:gdLst>
              <a:gd name="G0" fmla="+- 21600 0 0"/>
              <a:gd name="G1" fmla="+- 21600 0 0"/>
              <a:gd name="G2" fmla="+- 21600 0 0"/>
              <a:gd name="T0" fmla="*/ 43196 w 43196"/>
              <a:gd name="T1" fmla="*/ 22002 h 43200"/>
              <a:gd name="T2" fmla="*/ 22021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2"/>
                </a:moveTo>
                <a:cubicBezTo>
                  <a:pt x="42977" y="33772"/>
                  <a:pt x="33372" y="43200"/>
                  <a:pt x="21600" y="43200"/>
                </a:cubicBezTo>
                <a:cubicBezTo>
                  <a:pt x="9670" y="43200"/>
                  <a:pt x="0" y="33529"/>
                  <a:pt x="0" y="21600"/>
                </a:cubicBezTo>
                <a:cubicBezTo>
                  <a:pt x="0" y="9670"/>
                  <a:pt x="9670" y="0"/>
                  <a:pt x="21600" y="0"/>
                </a:cubicBezTo>
                <a:cubicBezTo>
                  <a:pt x="21740" y="0"/>
                  <a:pt x="21880" y="1"/>
                  <a:pt x="22020" y="4"/>
                </a:cubicBezTo>
              </a:path>
              <a:path w="43196" h="43200" stroke="0" extrusionOk="0">
                <a:moveTo>
                  <a:pt x="43196" y="22002"/>
                </a:moveTo>
                <a:cubicBezTo>
                  <a:pt x="42977" y="33772"/>
                  <a:pt x="33372" y="43200"/>
                  <a:pt x="21600" y="43200"/>
                </a:cubicBezTo>
                <a:cubicBezTo>
                  <a:pt x="9670" y="43200"/>
                  <a:pt x="0" y="33529"/>
                  <a:pt x="0" y="21600"/>
                </a:cubicBezTo>
                <a:cubicBezTo>
                  <a:pt x="0" y="9670"/>
                  <a:pt x="9670" y="0"/>
                  <a:pt x="21600" y="0"/>
                </a:cubicBezTo>
                <a:cubicBezTo>
                  <a:pt x="21740" y="0"/>
                  <a:pt x="21880" y="1"/>
                  <a:pt x="22020" y="4"/>
                </a:cubicBezTo>
                <a:lnTo>
                  <a:pt x="21600" y="21600"/>
                </a:lnTo>
                <a:close/>
              </a:path>
            </a:pathLst>
          </a:custGeom>
          <a:noFill/>
          <a:ln w="12700">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4"/>
          <p:cNvSpPr>
            <a:spLocks/>
          </p:cNvSpPr>
          <p:nvPr/>
        </p:nvSpPr>
        <p:spPr bwMode="auto">
          <a:xfrm>
            <a:off x="3649663" y="5492750"/>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3366FF"/>
          </a:solidFill>
          <a:ln w="12700">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55"/>
          <p:cNvSpPr>
            <a:spLocks noChangeArrowheads="1"/>
          </p:cNvSpPr>
          <p:nvPr/>
        </p:nvSpPr>
        <p:spPr bwMode="auto">
          <a:xfrm>
            <a:off x="3463925" y="54800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366FF"/>
                </a:solidFill>
                <a:effectLst/>
                <a:latin typeface="Calibri" panose="020F050202020403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Oval 56"/>
          <p:cNvSpPr>
            <a:spLocks noChangeArrowheads="1"/>
          </p:cNvSpPr>
          <p:nvPr/>
        </p:nvSpPr>
        <p:spPr bwMode="auto">
          <a:xfrm>
            <a:off x="7593013" y="5313363"/>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Arc 57"/>
          <p:cNvSpPr>
            <a:spLocks/>
          </p:cNvSpPr>
          <p:nvPr/>
        </p:nvSpPr>
        <p:spPr bwMode="auto">
          <a:xfrm>
            <a:off x="7594600" y="5314950"/>
            <a:ext cx="325438" cy="325438"/>
          </a:xfrm>
          <a:custGeom>
            <a:avLst/>
            <a:gdLst>
              <a:gd name="G0" fmla="+- 21596 0 0"/>
              <a:gd name="G1" fmla="+- 21596 0 0"/>
              <a:gd name="G2" fmla="+- 21600 0 0"/>
              <a:gd name="T0" fmla="*/ 22015 w 43196"/>
              <a:gd name="T1" fmla="*/ 0 h 43196"/>
              <a:gd name="T2" fmla="*/ 0 w 43196"/>
              <a:gd name="T3" fmla="*/ 22015 h 43196"/>
              <a:gd name="T4" fmla="*/ 21596 w 43196"/>
              <a:gd name="T5" fmla="*/ 21596 h 43196"/>
            </a:gdLst>
            <a:ahLst/>
            <a:cxnLst>
              <a:cxn ang="0">
                <a:pos x="T0" y="T1"/>
              </a:cxn>
              <a:cxn ang="0">
                <a:pos x="T2" y="T3"/>
              </a:cxn>
              <a:cxn ang="0">
                <a:pos x="T4" y="T5"/>
              </a:cxn>
            </a:cxnLst>
            <a:rect l="0" t="0" r="r" b="b"/>
            <a:pathLst>
              <a:path w="43196" h="43196" fill="none" extrusionOk="0">
                <a:moveTo>
                  <a:pt x="22014" y="0"/>
                </a:moveTo>
                <a:cubicBezTo>
                  <a:pt x="33778" y="228"/>
                  <a:pt x="43196" y="9829"/>
                  <a:pt x="43196" y="21596"/>
                </a:cubicBezTo>
                <a:cubicBezTo>
                  <a:pt x="43196" y="33525"/>
                  <a:pt x="33525" y="43196"/>
                  <a:pt x="21596" y="43196"/>
                </a:cubicBezTo>
                <a:cubicBezTo>
                  <a:pt x="9829" y="43196"/>
                  <a:pt x="228" y="33778"/>
                  <a:pt x="0" y="22014"/>
                </a:cubicBezTo>
              </a:path>
              <a:path w="43196" h="43196" stroke="0" extrusionOk="0">
                <a:moveTo>
                  <a:pt x="22014" y="0"/>
                </a:moveTo>
                <a:cubicBezTo>
                  <a:pt x="33778" y="228"/>
                  <a:pt x="43196" y="9829"/>
                  <a:pt x="43196" y="21596"/>
                </a:cubicBezTo>
                <a:cubicBezTo>
                  <a:pt x="43196" y="33525"/>
                  <a:pt x="33525" y="43196"/>
                  <a:pt x="21596" y="43196"/>
                </a:cubicBezTo>
                <a:cubicBezTo>
                  <a:pt x="9829" y="43196"/>
                  <a:pt x="228" y="33778"/>
                  <a:pt x="0" y="22014"/>
                </a:cubicBezTo>
                <a:lnTo>
                  <a:pt x="21596" y="21596"/>
                </a:lnTo>
                <a:close/>
              </a:path>
            </a:pathLst>
          </a:custGeom>
          <a:noFill/>
          <a:ln w="12700">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58"/>
          <p:cNvSpPr>
            <a:spLocks/>
          </p:cNvSpPr>
          <p:nvPr/>
        </p:nvSpPr>
        <p:spPr bwMode="auto">
          <a:xfrm>
            <a:off x="7566025" y="5386388"/>
            <a:ext cx="53975" cy="93663"/>
          </a:xfrm>
          <a:custGeom>
            <a:avLst/>
            <a:gdLst>
              <a:gd name="T0" fmla="*/ 17 w 34"/>
              <a:gd name="T1" fmla="*/ 0 h 59"/>
              <a:gd name="T2" fmla="*/ 0 w 34"/>
              <a:gd name="T3" fmla="*/ 59 h 59"/>
              <a:gd name="T4" fmla="*/ 34 w 34"/>
              <a:gd name="T5" fmla="*/ 59 h 59"/>
              <a:gd name="T6" fmla="*/ 17 w 34"/>
              <a:gd name="T7" fmla="*/ 0 h 59"/>
            </a:gdLst>
            <a:ahLst/>
            <a:cxnLst>
              <a:cxn ang="0">
                <a:pos x="T0" y="T1"/>
              </a:cxn>
              <a:cxn ang="0">
                <a:pos x="T2" y="T3"/>
              </a:cxn>
              <a:cxn ang="0">
                <a:pos x="T4" y="T5"/>
              </a:cxn>
              <a:cxn ang="0">
                <a:pos x="T6" y="T7"/>
              </a:cxn>
            </a:cxnLst>
            <a:rect l="0" t="0" r="r" b="b"/>
            <a:pathLst>
              <a:path w="34" h="59">
                <a:moveTo>
                  <a:pt x="17" y="0"/>
                </a:moveTo>
                <a:lnTo>
                  <a:pt x="0" y="59"/>
                </a:lnTo>
                <a:lnTo>
                  <a:pt x="34" y="59"/>
                </a:lnTo>
                <a:lnTo>
                  <a:pt x="17" y="0"/>
                </a:lnTo>
                <a:close/>
              </a:path>
            </a:pathLst>
          </a:custGeom>
          <a:solidFill>
            <a:srgbClr val="3366FF"/>
          </a:solidFill>
          <a:ln w="12700">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59"/>
          <p:cNvSpPr>
            <a:spLocks noChangeArrowheads="1"/>
          </p:cNvSpPr>
          <p:nvPr/>
        </p:nvSpPr>
        <p:spPr bwMode="auto">
          <a:xfrm>
            <a:off x="7712075" y="5373688"/>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366FF"/>
                </a:solidFill>
                <a:effectLst/>
                <a:latin typeface="Calibri" panose="020F050202020403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4" name="Oval 60"/>
          <p:cNvSpPr>
            <a:spLocks noChangeArrowheads="1"/>
          </p:cNvSpPr>
          <p:nvPr/>
        </p:nvSpPr>
        <p:spPr bwMode="auto">
          <a:xfrm>
            <a:off x="5608638" y="5213350"/>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Arc 61"/>
          <p:cNvSpPr>
            <a:spLocks/>
          </p:cNvSpPr>
          <p:nvPr/>
        </p:nvSpPr>
        <p:spPr bwMode="auto">
          <a:xfrm>
            <a:off x="5610225" y="5214938"/>
            <a:ext cx="325438" cy="325438"/>
          </a:xfrm>
          <a:custGeom>
            <a:avLst/>
            <a:gdLst>
              <a:gd name="G0" fmla="+- 21596 0 0"/>
              <a:gd name="G1" fmla="+- 21599 0 0"/>
              <a:gd name="G2" fmla="+- 21600 0 0"/>
              <a:gd name="T0" fmla="*/ 21806 w 43196"/>
              <a:gd name="T1" fmla="*/ 0 h 43199"/>
              <a:gd name="T2" fmla="*/ 0 w 43196"/>
              <a:gd name="T3" fmla="*/ 22018 h 43199"/>
              <a:gd name="T4" fmla="*/ 21596 w 43196"/>
              <a:gd name="T5" fmla="*/ 21599 h 43199"/>
            </a:gdLst>
            <a:ahLst/>
            <a:cxnLst>
              <a:cxn ang="0">
                <a:pos x="T0" y="T1"/>
              </a:cxn>
              <a:cxn ang="0">
                <a:pos x="T2" y="T3"/>
              </a:cxn>
              <a:cxn ang="0">
                <a:pos x="T4" y="T5"/>
              </a:cxn>
            </a:cxnLst>
            <a:rect l="0" t="0" r="r" b="b"/>
            <a:pathLst>
              <a:path w="43196" h="43199" fill="none" extrusionOk="0">
                <a:moveTo>
                  <a:pt x="21805" y="0"/>
                </a:moveTo>
                <a:cubicBezTo>
                  <a:pt x="33652" y="115"/>
                  <a:pt x="43196" y="9751"/>
                  <a:pt x="43196" y="21599"/>
                </a:cubicBezTo>
                <a:cubicBezTo>
                  <a:pt x="43196" y="33528"/>
                  <a:pt x="33525" y="43199"/>
                  <a:pt x="21596" y="43199"/>
                </a:cubicBezTo>
                <a:cubicBezTo>
                  <a:pt x="9829" y="43199"/>
                  <a:pt x="228" y="33781"/>
                  <a:pt x="0" y="22017"/>
                </a:cubicBezTo>
              </a:path>
              <a:path w="43196" h="43199" stroke="0" extrusionOk="0">
                <a:moveTo>
                  <a:pt x="21805" y="0"/>
                </a:moveTo>
                <a:cubicBezTo>
                  <a:pt x="33652" y="115"/>
                  <a:pt x="43196" y="9751"/>
                  <a:pt x="43196" y="21599"/>
                </a:cubicBezTo>
                <a:cubicBezTo>
                  <a:pt x="43196" y="33528"/>
                  <a:pt x="33525" y="43199"/>
                  <a:pt x="21596" y="43199"/>
                </a:cubicBezTo>
                <a:cubicBezTo>
                  <a:pt x="9829" y="43199"/>
                  <a:pt x="228" y="33781"/>
                  <a:pt x="0" y="22017"/>
                </a:cubicBezTo>
                <a:lnTo>
                  <a:pt x="21596" y="21599"/>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2"/>
          <p:cNvSpPr>
            <a:spLocks/>
          </p:cNvSpPr>
          <p:nvPr/>
        </p:nvSpPr>
        <p:spPr bwMode="auto">
          <a:xfrm>
            <a:off x="5581650" y="528637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63"/>
          <p:cNvSpPr>
            <a:spLocks noChangeArrowheads="1"/>
          </p:cNvSpPr>
          <p:nvPr/>
        </p:nvSpPr>
        <p:spPr bwMode="auto">
          <a:xfrm>
            <a:off x="5727700" y="527367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Oval 64"/>
          <p:cNvSpPr>
            <a:spLocks noChangeArrowheads="1"/>
          </p:cNvSpPr>
          <p:nvPr/>
        </p:nvSpPr>
        <p:spPr bwMode="auto">
          <a:xfrm>
            <a:off x="7972425" y="2730500"/>
            <a:ext cx="323850"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Arc 65"/>
          <p:cNvSpPr>
            <a:spLocks/>
          </p:cNvSpPr>
          <p:nvPr/>
        </p:nvSpPr>
        <p:spPr bwMode="auto">
          <a:xfrm>
            <a:off x="7972425" y="2732088"/>
            <a:ext cx="323850" cy="325438"/>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6"/>
          <p:cNvSpPr>
            <a:spLocks/>
          </p:cNvSpPr>
          <p:nvPr/>
        </p:nvSpPr>
        <p:spPr bwMode="auto">
          <a:xfrm>
            <a:off x="7945438" y="2803525"/>
            <a:ext cx="52388" cy="93663"/>
          </a:xfrm>
          <a:custGeom>
            <a:avLst/>
            <a:gdLst>
              <a:gd name="T0" fmla="*/ 17 w 33"/>
              <a:gd name="T1" fmla="*/ 0 h 59"/>
              <a:gd name="T2" fmla="*/ 0 w 33"/>
              <a:gd name="T3" fmla="*/ 59 h 59"/>
              <a:gd name="T4" fmla="*/ 33 w 33"/>
              <a:gd name="T5" fmla="*/ 59 h 59"/>
              <a:gd name="T6" fmla="*/ 17 w 33"/>
              <a:gd name="T7" fmla="*/ 0 h 59"/>
            </a:gdLst>
            <a:ahLst/>
            <a:cxnLst>
              <a:cxn ang="0">
                <a:pos x="T0" y="T1"/>
              </a:cxn>
              <a:cxn ang="0">
                <a:pos x="T2" y="T3"/>
              </a:cxn>
              <a:cxn ang="0">
                <a:pos x="T4" y="T5"/>
              </a:cxn>
              <a:cxn ang="0">
                <a:pos x="T6" y="T7"/>
              </a:cxn>
            </a:cxnLst>
            <a:rect l="0" t="0" r="r" b="b"/>
            <a:pathLst>
              <a:path w="33" h="59">
                <a:moveTo>
                  <a:pt x="17" y="0"/>
                </a:moveTo>
                <a:lnTo>
                  <a:pt x="0" y="59"/>
                </a:lnTo>
                <a:lnTo>
                  <a:pt x="33" y="59"/>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8091488" y="27908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Arc 69"/>
          <p:cNvSpPr>
            <a:spLocks/>
          </p:cNvSpPr>
          <p:nvPr/>
        </p:nvSpPr>
        <p:spPr bwMode="auto">
          <a:xfrm>
            <a:off x="4778375" y="2632075"/>
            <a:ext cx="325438" cy="325438"/>
          </a:xfrm>
          <a:custGeom>
            <a:avLst/>
            <a:gdLst>
              <a:gd name="G0" fmla="+- 21600 0 0"/>
              <a:gd name="G1" fmla="+- 21600 0 0"/>
              <a:gd name="G2" fmla="+- 21600 0 0"/>
              <a:gd name="T0" fmla="*/ 43199 w 43199"/>
              <a:gd name="T1" fmla="*/ 21804 h 43200"/>
              <a:gd name="T2" fmla="*/ 21810 w 43199"/>
              <a:gd name="T3" fmla="*/ 1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670" y="0"/>
                  <a:pt x="21740" y="0"/>
                  <a:pt x="21809" y="1"/>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670" y="0"/>
                  <a:pt x="21740" y="0"/>
                  <a:pt x="21809" y="1"/>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70"/>
          <p:cNvSpPr>
            <a:spLocks/>
          </p:cNvSpPr>
          <p:nvPr/>
        </p:nvSpPr>
        <p:spPr bwMode="auto">
          <a:xfrm>
            <a:off x="5083175" y="2705100"/>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71"/>
          <p:cNvSpPr>
            <a:spLocks noChangeArrowheads="1"/>
          </p:cNvSpPr>
          <p:nvPr/>
        </p:nvSpPr>
        <p:spPr bwMode="auto">
          <a:xfrm>
            <a:off x="4897438" y="2690813"/>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Oval 72"/>
          <p:cNvSpPr>
            <a:spLocks noChangeArrowheads="1"/>
          </p:cNvSpPr>
          <p:nvPr/>
        </p:nvSpPr>
        <p:spPr bwMode="auto">
          <a:xfrm>
            <a:off x="2274888" y="3268663"/>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Arc 73"/>
          <p:cNvSpPr>
            <a:spLocks/>
          </p:cNvSpPr>
          <p:nvPr/>
        </p:nvSpPr>
        <p:spPr bwMode="auto">
          <a:xfrm>
            <a:off x="2274888" y="3268663"/>
            <a:ext cx="325438" cy="325438"/>
          </a:xfrm>
          <a:custGeom>
            <a:avLst/>
            <a:gdLst>
              <a:gd name="G0" fmla="+- 21600 0 0"/>
              <a:gd name="G1" fmla="+- 21600 0 0"/>
              <a:gd name="G2" fmla="+- 21600 0 0"/>
              <a:gd name="T0" fmla="*/ 43196 w 43196"/>
              <a:gd name="T1" fmla="*/ 22007 h 43200"/>
              <a:gd name="T2" fmla="*/ 22019 w 43196"/>
              <a:gd name="T3" fmla="*/ 4 h 43200"/>
              <a:gd name="T4" fmla="*/ 21600 w 43196"/>
              <a:gd name="T5" fmla="*/ 21600 h 43200"/>
            </a:gdLst>
            <a:ahLst/>
            <a:cxnLst>
              <a:cxn ang="0">
                <a:pos x="T0" y="T1"/>
              </a:cxn>
              <a:cxn ang="0">
                <a:pos x="T2" y="T3"/>
              </a:cxn>
              <a:cxn ang="0">
                <a:pos x="T4" y="T5"/>
              </a:cxn>
            </a:cxnLst>
            <a:rect l="0" t="0" r="r" b="b"/>
            <a:pathLst>
              <a:path w="43196" h="43200" fill="none"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path>
              <a:path w="43196" h="43200" stroke="0" extrusionOk="0">
                <a:moveTo>
                  <a:pt x="43196" y="22007"/>
                </a:moveTo>
                <a:cubicBezTo>
                  <a:pt x="42974" y="33775"/>
                  <a:pt x="33370"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74"/>
          <p:cNvSpPr>
            <a:spLocks/>
          </p:cNvSpPr>
          <p:nvPr/>
        </p:nvSpPr>
        <p:spPr bwMode="auto">
          <a:xfrm>
            <a:off x="2581275" y="3341688"/>
            <a:ext cx="52388" cy="93663"/>
          </a:xfrm>
          <a:custGeom>
            <a:avLst/>
            <a:gdLst>
              <a:gd name="T0" fmla="*/ 16 w 33"/>
              <a:gd name="T1" fmla="*/ 0 h 59"/>
              <a:gd name="T2" fmla="*/ 0 w 33"/>
              <a:gd name="T3" fmla="*/ 59 h 59"/>
              <a:gd name="T4" fmla="*/ 33 w 33"/>
              <a:gd name="T5" fmla="*/ 59 h 59"/>
              <a:gd name="T6" fmla="*/ 16 w 33"/>
              <a:gd name="T7" fmla="*/ 0 h 59"/>
            </a:gdLst>
            <a:ahLst/>
            <a:cxnLst>
              <a:cxn ang="0">
                <a:pos x="T0" y="T1"/>
              </a:cxn>
              <a:cxn ang="0">
                <a:pos x="T2" y="T3"/>
              </a:cxn>
              <a:cxn ang="0">
                <a:pos x="T4" y="T5"/>
              </a:cxn>
              <a:cxn ang="0">
                <a:pos x="T6" y="T7"/>
              </a:cxn>
            </a:cxnLst>
            <a:rect l="0" t="0" r="r" b="b"/>
            <a:pathLst>
              <a:path w="33" h="59">
                <a:moveTo>
                  <a:pt x="16" y="0"/>
                </a:moveTo>
                <a:lnTo>
                  <a:pt x="0" y="59"/>
                </a:lnTo>
                <a:lnTo>
                  <a:pt x="33" y="59"/>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75"/>
          <p:cNvSpPr>
            <a:spLocks noChangeArrowheads="1"/>
          </p:cNvSpPr>
          <p:nvPr/>
        </p:nvSpPr>
        <p:spPr bwMode="auto">
          <a:xfrm>
            <a:off x="2393950" y="3328988"/>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Oval 76"/>
          <p:cNvSpPr>
            <a:spLocks noChangeArrowheads="1"/>
          </p:cNvSpPr>
          <p:nvPr/>
        </p:nvSpPr>
        <p:spPr bwMode="auto">
          <a:xfrm>
            <a:off x="4951413" y="979488"/>
            <a:ext cx="325438" cy="323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Arc 77"/>
          <p:cNvSpPr>
            <a:spLocks/>
          </p:cNvSpPr>
          <p:nvPr/>
        </p:nvSpPr>
        <p:spPr bwMode="auto">
          <a:xfrm>
            <a:off x="4951413" y="979488"/>
            <a:ext cx="325438" cy="323850"/>
          </a:xfrm>
          <a:custGeom>
            <a:avLst/>
            <a:gdLst>
              <a:gd name="G0" fmla="+- 21600 0 0"/>
              <a:gd name="G1" fmla="+- 21600 0 0"/>
              <a:gd name="G2" fmla="+- 21600 0 0"/>
              <a:gd name="T0" fmla="*/ 43196 w 43196"/>
              <a:gd name="T1" fmla="*/ 22009 h 43200"/>
              <a:gd name="T2" fmla="*/ 21811 w 43196"/>
              <a:gd name="T3" fmla="*/ 1 h 43200"/>
              <a:gd name="T4" fmla="*/ 21600 w 43196"/>
              <a:gd name="T5" fmla="*/ 21600 h 43200"/>
            </a:gdLst>
            <a:ahLst/>
            <a:cxnLst>
              <a:cxn ang="0">
                <a:pos x="T0" y="T1"/>
              </a:cxn>
              <a:cxn ang="0">
                <a:pos x="T2" y="T3"/>
              </a:cxn>
              <a:cxn ang="0">
                <a:pos x="T4" y="T5"/>
              </a:cxn>
            </a:cxnLst>
            <a:rect l="0" t="0" r="r" b="b"/>
            <a:pathLst>
              <a:path w="43196" h="43200" fill="none"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path>
              <a:path w="43196" h="43200" stroke="0" extrusionOk="0">
                <a:moveTo>
                  <a:pt x="43196" y="22009"/>
                </a:moveTo>
                <a:cubicBezTo>
                  <a:pt x="42973" y="33776"/>
                  <a:pt x="33369" y="43200"/>
                  <a:pt x="21600" y="43200"/>
                </a:cubicBezTo>
                <a:cubicBezTo>
                  <a:pt x="9670" y="43200"/>
                  <a:pt x="0" y="33529"/>
                  <a:pt x="0" y="21600"/>
                </a:cubicBezTo>
                <a:cubicBezTo>
                  <a:pt x="0" y="9670"/>
                  <a:pt x="9670" y="0"/>
                  <a:pt x="21600" y="0"/>
                </a:cubicBezTo>
                <a:cubicBezTo>
                  <a:pt x="21670" y="0"/>
                  <a:pt x="21740" y="0"/>
                  <a:pt x="21810" y="1"/>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78"/>
          <p:cNvSpPr>
            <a:spLocks/>
          </p:cNvSpPr>
          <p:nvPr/>
        </p:nvSpPr>
        <p:spPr bwMode="auto">
          <a:xfrm>
            <a:off x="5256213" y="1052513"/>
            <a:ext cx="52388" cy="92075"/>
          </a:xfrm>
          <a:custGeom>
            <a:avLst/>
            <a:gdLst>
              <a:gd name="T0" fmla="*/ 17 w 33"/>
              <a:gd name="T1" fmla="*/ 0 h 58"/>
              <a:gd name="T2" fmla="*/ 0 w 33"/>
              <a:gd name="T3" fmla="*/ 58 h 58"/>
              <a:gd name="T4" fmla="*/ 33 w 33"/>
              <a:gd name="T5" fmla="*/ 58 h 58"/>
              <a:gd name="T6" fmla="*/ 17 w 33"/>
              <a:gd name="T7" fmla="*/ 0 h 58"/>
            </a:gdLst>
            <a:ahLst/>
            <a:cxnLst>
              <a:cxn ang="0">
                <a:pos x="T0" y="T1"/>
              </a:cxn>
              <a:cxn ang="0">
                <a:pos x="T2" y="T3"/>
              </a:cxn>
              <a:cxn ang="0">
                <a:pos x="T4" y="T5"/>
              </a:cxn>
              <a:cxn ang="0">
                <a:pos x="T6" y="T7"/>
              </a:cxn>
            </a:cxnLst>
            <a:rect l="0" t="0" r="r" b="b"/>
            <a:pathLst>
              <a:path w="33" h="58">
                <a:moveTo>
                  <a:pt x="17" y="0"/>
                </a:moveTo>
                <a:lnTo>
                  <a:pt x="0" y="58"/>
                </a:lnTo>
                <a:lnTo>
                  <a:pt x="33" y="58"/>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79"/>
          <p:cNvSpPr>
            <a:spLocks noChangeArrowheads="1"/>
          </p:cNvSpPr>
          <p:nvPr/>
        </p:nvSpPr>
        <p:spPr bwMode="auto">
          <a:xfrm>
            <a:off x="5070475" y="103822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0"/>
          <p:cNvSpPr>
            <a:spLocks noChangeArrowheads="1"/>
          </p:cNvSpPr>
          <p:nvPr/>
        </p:nvSpPr>
        <p:spPr bwMode="auto">
          <a:xfrm>
            <a:off x="5561013" y="4722813"/>
            <a:ext cx="4111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81"/>
          <p:cNvSpPr>
            <a:spLocks noChangeArrowheads="1"/>
          </p:cNvSpPr>
          <p:nvPr/>
        </p:nvSpPr>
        <p:spPr bwMode="auto">
          <a:xfrm>
            <a:off x="5395913" y="4881563"/>
            <a:ext cx="7572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Influence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82"/>
          <p:cNvSpPr>
            <a:spLocks noChangeArrowheads="1"/>
          </p:cNvSpPr>
          <p:nvPr/>
        </p:nvSpPr>
        <p:spPr bwMode="auto">
          <a:xfrm>
            <a:off x="7573963" y="2286000"/>
            <a:ext cx="1320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Crony Capitalism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3"/>
          <p:cNvSpPr>
            <a:spLocks noChangeArrowheads="1"/>
          </p:cNvSpPr>
          <p:nvPr/>
        </p:nvSpPr>
        <p:spPr bwMode="auto">
          <a:xfrm>
            <a:off x="7964488" y="249872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84"/>
          <p:cNvSpPr>
            <a:spLocks noChangeArrowheads="1"/>
          </p:cNvSpPr>
          <p:nvPr/>
        </p:nvSpPr>
        <p:spPr bwMode="auto">
          <a:xfrm>
            <a:off x="7546975" y="4848225"/>
            <a:ext cx="6365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3366FF"/>
                </a:solidFill>
                <a:effectLst/>
                <a:latin typeface="Calibri" panose="020F0502020204030204" pitchFamily="34" charset="0"/>
              </a:rPr>
              <a:t>Desired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9" name="Rectangle 85"/>
          <p:cNvSpPr>
            <a:spLocks noChangeArrowheads="1"/>
          </p:cNvSpPr>
          <p:nvPr/>
        </p:nvSpPr>
        <p:spPr bwMode="auto">
          <a:xfrm>
            <a:off x="7480300" y="5060950"/>
            <a:ext cx="7699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3366FF"/>
                </a:solidFill>
                <a:effectLst/>
                <a:latin typeface="Calibri" panose="020F0502020204030204" pitchFamily="34" charset="0"/>
              </a:rPr>
              <a:t>Lobbyists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86"/>
          <p:cNvSpPr>
            <a:spLocks noChangeArrowheads="1"/>
          </p:cNvSpPr>
          <p:nvPr/>
        </p:nvSpPr>
        <p:spPr bwMode="auto">
          <a:xfrm>
            <a:off x="2905125" y="4875213"/>
            <a:ext cx="1420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3366FF"/>
                </a:solidFill>
                <a:effectLst/>
                <a:latin typeface="Calibri" panose="020F0502020204030204" pitchFamily="34" charset="0"/>
              </a:rPr>
              <a:t>Desired Campaign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87"/>
          <p:cNvSpPr>
            <a:spLocks noChangeArrowheads="1"/>
          </p:cNvSpPr>
          <p:nvPr/>
        </p:nvSpPr>
        <p:spPr bwMode="auto">
          <a:xfrm>
            <a:off x="3290888" y="5087938"/>
            <a:ext cx="6111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3366FF"/>
                </a:solidFill>
                <a:effectLst/>
                <a:latin typeface="Calibri" panose="020F0502020204030204" pitchFamily="34" charset="0"/>
              </a:rPr>
              <a:t>Budget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88"/>
          <p:cNvSpPr>
            <a:spLocks noChangeArrowheads="1"/>
          </p:cNvSpPr>
          <p:nvPr/>
        </p:nvSpPr>
        <p:spPr bwMode="auto">
          <a:xfrm>
            <a:off x="2247900" y="2684463"/>
            <a:ext cx="490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Voter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89"/>
          <p:cNvSpPr>
            <a:spLocks noChangeArrowheads="1"/>
          </p:cNvSpPr>
          <p:nvPr/>
        </p:nvSpPr>
        <p:spPr bwMode="auto">
          <a:xfrm>
            <a:off x="2003425" y="2897188"/>
            <a:ext cx="1016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Engagement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90"/>
          <p:cNvSpPr>
            <a:spLocks noChangeArrowheads="1"/>
          </p:cNvSpPr>
          <p:nvPr/>
        </p:nvSpPr>
        <p:spPr bwMode="auto">
          <a:xfrm>
            <a:off x="4911725" y="481013"/>
            <a:ext cx="490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Voter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91"/>
          <p:cNvSpPr>
            <a:spLocks noChangeArrowheads="1"/>
          </p:cNvSpPr>
          <p:nvPr/>
        </p:nvSpPr>
        <p:spPr bwMode="auto">
          <a:xfrm>
            <a:off x="4659313" y="693738"/>
            <a:ext cx="1028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Participation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92"/>
          <p:cNvSpPr>
            <a:spLocks noChangeArrowheads="1"/>
          </p:cNvSpPr>
          <p:nvPr/>
        </p:nvSpPr>
        <p:spPr bwMode="auto">
          <a:xfrm>
            <a:off x="4778375" y="2100263"/>
            <a:ext cx="490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Voter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93"/>
          <p:cNvSpPr>
            <a:spLocks noChangeArrowheads="1"/>
          </p:cNvSpPr>
          <p:nvPr/>
        </p:nvSpPr>
        <p:spPr bwMode="auto">
          <a:xfrm>
            <a:off x="4651375" y="2286000"/>
            <a:ext cx="7572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FF5050"/>
                </a:solidFill>
                <a:effectLst/>
                <a:latin typeface="Calibri" panose="020F0502020204030204" pitchFamily="34" charset="0"/>
              </a:rPr>
              <a:t>Influence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94"/>
          <p:cNvSpPr>
            <a:spLocks noChangeArrowheads="1"/>
          </p:cNvSpPr>
          <p:nvPr/>
        </p:nvSpPr>
        <p:spPr bwMode="auto">
          <a:xfrm>
            <a:off x="8702675" y="2963863"/>
            <a:ext cx="9953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Lobbyist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9" name="Rectangle 95"/>
          <p:cNvSpPr>
            <a:spLocks noChangeArrowheads="1"/>
          </p:cNvSpPr>
          <p:nvPr/>
        </p:nvSpPr>
        <p:spPr bwMode="auto">
          <a:xfrm>
            <a:off x="8734425" y="3149600"/>
            <a:ext cx="9223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Contributions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0" name="Oval 96"/>
          <p:cNvSpPr>
            <a:spLocks noChangeArrowheads="1"/>
          </p:cNvSpPr>
          <p:nvPr/>
        </p:nvSpPr>
        <p:spPr bwMode="auto">
          <a:xfrm>
            <a:off x="7851775" y="1470025"/>
            <a:ext cx="325438" cy="325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Arc 97"/>
          <p:cNvSpPr>
            <a:spLocks/>
          </p:cNvSpPr>
          <p:nvPr/>
        </p:nvSpPr>
        <p:spPr bwMode="auto">
          <a:xfrm>
            <a:off x="7851775" y="1470025"/>
            <a:ext cx="325438" cy="325438"/>
          </a:xfrm>
          <a:custGeom>
            <a:avLst/>
            <a:gdLst>
              <a:gd name="G0" fmla="+- 21600 0 0"/>
              <a:gd name="G1" fmla="+- 21600 0 0"/>
              <a:gd name="G2" fmla="+- 21600 0 0"/>
              <a:gd name="T0" fmla="*/ 43199 w 43199"/>
              <a:gd name="T1" fmla="*/ 21804 h 43200"/>
              <a:gd name="T2" fmla="*/ 22019 w 43199"/>
              <a:gd name="T3" fmla="*/ 4 h 43200"/>
              <a:gd name="T4" fmla="*/ 21600 w 43199"/>
              <a:gd name="T5" fmla="*/ 21600 h 43200"/>
            </a:gdLst>
            <a:ahLst/>
            <a:cxnLst>
              <a:cxn ang="0">
                <a:pos x="T0" y="T1"/>
              </a:cxn>
              <a:cxn ang="0">
                <a:pos x="T2" y="T3"/>
              </a:cxn>
              <a:cxn ang="0">
                <a:pos x="T4" y="T5"/>
              </a:cxn>
            </a:cxnLst>
            <a:rect l="0" t="0" r="r" b="b"/>
            <a:pathLst>
              <a:path w="43199" h="43200" fill="none"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path>
              <a:path w="43199" h="43200" stroke="0" extrusionOk="0">
                <a:moveTo>
                  <a:pt x="43199" y="21804"/>
                </a:moveTo>
                <a:cubicBezTo>
                  <a:pt x="43087" y="33653"/>
                  <a:pt x="33449" y="43200"/>
                  <a:pt x="21600" y="43200"/>
                </a:cubicBezTo>
                <a:cubicBezTo>
                  <a:pt x="9670" y="43200"/>
                  <a:pt x="0" y="33529"/>
                  <a:pt x="0" y="21600"/>
                </a:cubicBezTo>
                <a:cubicBezTo>
                  <a:pt x="0" y="9670"/>
                  <a:pt x="9670" y="0"/>
                  <a:pt x="21600" y="0"/>
                </a:cubicBezTo>
                <a:cubicBezTo>
                  <a:pt x="21739" y="0"/>
                  <a:pt x="21879" y="1"/>
                  <a:pt x="22018" y="4"/>
                </a:cubicBezTo>
                <a:lnTo>
                  <a:pt x="21600" y="21600"/>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p:nvSpPr>
        <p:spPr bwMode="auto">
          <a:xfrm>
            <a:off x="8158163" y="1543050"/>
            <a:ext cx="52388" cy="92075"/>
          </a:xfrm>
          <a:custGeom>
            <a:avLst/>
            <a:gdLst>
              <a:gd name="T0" fmla="*/ 16 w 33"/>
              <a:gd name="T1" fmla="*/ 0 h 58"/>
              <a:gd name="T2" fmla="*/ 0 w 33"/>
              <a:gd name="T3" fmla="*/ 58 h 58"/>
              <a:gd name="T4" fmla="*/ 33 w 33"/>
              <a:gd name="T5" fmla="*/ 58 h 58"/>
              <a:gd name="T6" fmla="*/ 16 w 33"/>
              <a:gd name="T7" fmla="*/ 0 h 58"/>
            </a:gdLst>
            <a:ahLst/>
            <a:cxnLst>
              <a:cxn ang="0">
                <a:pos x="T0" y="T1"/>
              </a:cxn>
              <a:cxn ang="0">
                <a:pos x="T2" y="T3"/>
              </a:cxn>
              <a:cxn ang="0">
                <a:pos x="T4" y="T5"/>
              </a:cxn>
              <a:cxn ang="0">
                <a:pos x="T6" y="T7"/>
              </a:cxn>
            </a:cxnLst>
            <a:rect l="0" t="0" r="r" b="b"/>
            <a:pathLst>
              <a:path w="33" h="58">
                <a:moveTo>
                  <a:pt x="16" y="0"/>
                </a:moveTo>
                <a:lnTo>
                  <a:pt x="0" y="58"/>
                </a:lnTo>
                <a:lnTo>
                  <a:pt x="33" y="58"/>
                </a:lnTo>
                <a:lnTo>
                  <a:pt x="16"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9"/>
          <p:cNvSpPr>
            <a:spLocks noChangeArrowheads="1"/>
          </p:cNvSpPr>
          <p:nvPr/>
        </p:nvSpPr>
        <p:spPr bwMode="auto">
          <a:xfrm>
            <a:off x="7972425" y="1530350"/>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00"/>
          <p:cNvSpPr>
            <a:spLocks noChangeArrowheads="1"/>
          </p:cNvSpPr>
          <p:nvPr/>
        </p:nvSpPr>
        <p:spPr bwMode="auto">
          <a:xfrm>
            <a:off x="7678738" y="985838"/>
            <a:ext cx="577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Elitism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01"/>
          <p:cNvSpPr>
            <a:spLocks noChangeArrowheads="1"/>
          </p:cNvSpPr>
          <p:nvPr/>
        </p:nvSpPr>
        <p:spPr bwMode="auto">
          <a:xfrm>
            <a:off x="7720013" y="1184275"/>
            <a:ext cx="517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Loops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Arc 102"/>
          <p:cNvSpPr>
            <a:spLocks/>
          </p:cNvSpPr>
          <p:nvPr/>
        </p:nvSpPr>
        <p:spPr bwMode="auto">
          <a:xfrm>
            <a:off x="5399088" y="3398838"/>
            <a:ext cx="4605338" cy="3295650"/>
          </a:xfrm>
          <a:custGeom>
            <a:avLst/>
            <a:gdLst>
              <a:gd name="G0" fmla="+- 12875 0 0"/>
              <a:gd name="G1" fmla="+- 0 0 0"/>
              <a:gd name="G2" fmla="+- 21600 0 0"/>
              <a:gd name="T0" fmla="*/ 30181 w 30181"/>
              <a:gd name="T1" fmla="*/ 12925 h 21600"/>
              <a:gd name="T2" fmla="*/ 0 w 30181"/>
              <a:gd name="T3" fmla="*/ 17344 h 21600"/>
              <a:gd name="T4" fmla="*/ 12875 w 30181"/>
              <a:gd name="T5" fmla="*/ 0 h 21600"/>
            </a:gdLst>
            <a:ahLst/>
            <a:cxnLst>
              <a:cxn ang="0">
                <a:pos x="T0" y="T1"/>
              </a:cxn>
              <a:cxn ang="0">
                <a:pos x="T2" y="T3"/>
              </a:cxn>
              <a:cxn ang="0">
                <a:pos x="T4" y="T5"/>
              </a:cxn>
            </a:cxnLst>
            <a:rect l="0" t="0" r="r" b="b"/>
            <a:pathLst>
              <a:path w="30181" h="21600" fill="none" extrusionOk="0">
                <a:moveTo>
                  <a:pt x="30181" y="12925"/>
                </a:moveTo>
                <a:cubicBezTo>
                  <a:pt x="26103" y="18384"/>
                  <a:pt x="19689" y="21600"/>
                  <a:pt x="12875" y="21600"/>
                </a:cubicBezTo>
                <a:cubicBezTo>
                  <a:pt x="8237" y="21600"/>
                  <a:pt x="3723" y="20107"/>
                  <a:pt x="0" y="17343"/>
                </a:cubicBezTo>
              </a:path>
              <a:path w="30181" h="21600" stroke="0" extrusionOk="0">
                <a:moveTo>
                  <a:pt x="30181" y="12925"/>
                </a:moveTo>
                <a:cubicBezTo>
                  <a:pt x="26103" y="18384"/>
                  <a:pt x="19689" y="21600"/>
                  <a:pt x="12875" y="21600"/>
                </a:cubicBezTo>
                <a:cubicBezTo>
                  <a:pt x="8237" y="21600"/>
                  <a:pt x="3723" y="20107"/>
                  <a:pt x="0" y="17343"/>
                </a:cubicBezTo>
                <a:lnTo>
                  <a:pt x="12875"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3"/>
          <p:cNvSpPr>
            <a:spLocks/>
          </p:cNvSpPr>
          <p:nvPr/>
        </p:nvSpPr>
        <p:spPr bwMode="auto">
          <a:xfrm>
            <a:off x="5302250" y="5970588"/>
            <a:ext cx="120650" cy="106363"/>
          </a:xfrm>
          <a:custGeom>
            <a:avLst/>
            <a:gdLst>
              <a:gd name="T0" fmla="*/ 0 w 76"/>
              <a:gd name="T1" fmla="*/ 0 h 67"/>
              <a:gd name="T2" fmla="*/ 46 w 76"/>
              <a:gd name="T3" fmla="*/ 67 h 67"/>
              <a:gd name="T4" fmla="*/ 76 w 76"/>
              <a:gd name="T5" fmla="*/ 29 h 67"/>
              <a:gd name="T6" fmla="*/ 0 w 76"/>
              <a:gd name="T7" fmla="*/ 0 h 67"/>
            </a:gdLst>
            <a:ahLst/>
            <a:cxnLst>
              <a:cxn ang="0">
                <a:pos x="T0" y="T1"/>
              </a:cxn>
              <a:cxn ang="0">
                <a:pos x="T2" y="T3"/>
              </a:cxn>
              <a:cxn ang="0">
                <a:pos x="T4" y="T5"/>
              </a:cxn>
              <a:cxn ang="0">
                <a:pos x="T6" y="T7"/>
              </a:cxn>
            </a:cxnLst>
            <a:rect l="0" t="0" r="r" b="b"/>
            <a:pathLst>
              <a:path w="76" h="67">
                <a:moveTo>
                  <a:pt x="0" y="0"/>
                </a:moveTo>
                <a:lnTo>
                  <a:pt x="46" y="67"/>
                </a:lnTo>
                <a:lnTo>
                  <a:pt x="76" y="29"/>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04"/>
          <p:cNvSpPr>
            <a:spLocks noChangeArrowheads="1"/>
          </p:cNvSpPr>
          <p:nvPr/>
        </p:nvSpPr>
        <p:spPr bwMode="auto">
          <a:xfrm>
            <a:off x="5678950" y="60256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9" name="Arc 105"/>
          <p:cNvSpPr>
            <a:spLocks/>
          </p:cNvSpPr>
          <p:nvPr/>
        </p:nvSpPr>
        <p:spPr bwMode="auto">
          <a:xfrm>
            <a:off x="8547100" y="3883025"/>
            <a:ext cx="1417638" cy="1922463"/>
          </a:xfrm>
          <a:custGeom>
            <a:avLst/>
            <a:gdLst>
              <a:gd name="G0" fmla="+- 0 0 0"/>
              <a:gd name="G1" fmla="+- 0 0 0"/>
              <a:gd name="G2" fmla="+- 21600 0 0"/>
              <a:gd name="T0" fmla="*/ 14908 w 14908"/>
              <a:gd name="T1" fmla="*/ 15630 h 20218"/>
              <a:gd name="T2" fmla="*/ 7602 w 14908"/>
              <a:gd name="T3" fmla="*/ 20218 h 20218"/>
              <a:gd name="T4" fmla="*/ 0 w 14908"/>
              <a:gd name="T5" fmla="*/ 0 h 20218"/>
            </a:gdLst>
            <a:ahLst/>
            <a:cxnLst>
              <a:cxn ang="0">
                <a:pos x="T0" y="T1"/>
              </a:cxn>
              <a:cxn ang="0">
                <a:pos x="T2" y="T3"/>
              </a:cxn>
              <a:cxn ang="0">
                <a:pos x="T4" y="T5"/>
              </a:cxn>
            </a:cxnLst>
            <a:rect l="0" t="0" r="r" b="b"/>
            <a:pathLst>
              <a:path w="14908" h="20218" fill="none" extrusionOk="0">
                <a:moveTo>
                  <a:pt x="14908" y="15630"/>
                </a:moveTo>
                <a:cubicBezTo>
                  <a:pt x="12806" y="17635"/>
                  <a:pt x="10321" y="19195"/>
                  <a:pt x="7602" y="20218"/>
                </a:cubicBezTo>
              </a:path>
              <a:path w="14908" h="20218" stroke="0" extrusionOk="0">
                <a:moveTo>
                  <a:pt x="14908" y="15630"/>
                </a:moveTo>
                <a:cubicBezTo>
                  <a:pt x="12806" y="17635"/>
                  <a:pt x="10321" y="19195"/>
                  <a:pt x="7602" y="20218"/>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6"/>
          <p:cNvSpPr>
            <a:spLocks/>
          </p:cNvSpPr>
          <p:nvPr/>
        </p:nvSpPr>
        <p:spPr bwMode="auto">
          <a:xfrm>
            <a:off x="9153525" y="5778500"/>
            <a:ext cx="125413" cy="73025"/>
          </a:xfrm>
          <a:custGeom>
            <a:avLst/>
            <a:gdLst>
              <a:gd name="T0" fmla="*/ 0 w 79"/>
              <a:gd name="T1" fmla="*/ 46 h 46"/>
              <a:gd name="T2" fmla="*/ 79 w 79"/>
              <a:gd name="T3" fmla="*/ 42 h 46"/>
              <a:gd name="T4" fmla="*/ 67 w 79"/>
              <a:gd name="T5" fmla="*/ 0 h 46"/>
              <a:gd name="T6" fmla="*/ 0 w 79"/>
              <a:gd name="T7" fmla="*/ 46 h 46"/>
            </a:gdLst>
            <a:ahLst/>
            <a:cxnLst>
              <a:cxn ang="0">
                <a:pos x="T0" y="T1"/>
              </a:cxn>
              <a:cxn ang="0">
                <a:pos x="T2" y="T3"/>
              </a:cxn>
              <a:cxn ang="0">
                <a:pos x="T4" y="T5"/>
              </a:cxn>
              <a:cxn ang="0">
                <a:pos x="T6" y="T7"/>
              </a:cxn>
            </a:cxnLst>
            <a:rect l="0" t="0" r="r" b="b"/>
            <a:pathLst>
              <a:path w="79" h="46">
                <a:moveTo>
                  <a:pt x="0" y="46"/>
                </a:moveTo>
                <a:lnTo>
                  <a:pt x="79" y="42"/>
                </a:lnTo>
                <a:lnTo>
                  <a:pt x="67" y="0"/>
                </a:lnTo>
                <a:lnTo>
                  <a:pt x="0"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107"/>
          <p:cNvSpPr>
            <a:spLocks noChangeArrowheads="1"/>
          </p:cNvSpPr>
          <p:nvPr/>
        </p:nvSpPr>
        <p:spPr bwMode="auto">
          <a:xfrm>
            <a:off x="9385300" y="55260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Arc 108"/>
          <p:cNvSpPr>
            <a:spLocks/>
          </p:cNvSpPr>
          <p:nvPr/>
        </p:nvSpPr>
        <p:spPr bwMode="auto">
          <a:xfrm>
            <a:off x="1557338" y="2005013"/>
            <a:ext cx="2055813" cy="1230313"/>
          </a:xfrm>
          <a:custGeom>
            <a:avLst/>
            <a:gdLst>
              <a:gd name="G0" fmla="+- 21600 0 0"/>
              <a:gd name="G1" fmla="+- 11155 0 0"/>
              <a:gd name="G2" fmla="+- 21600 0 0"/>
              <a:gd name="T0" fmla="*/ 73 w 21600"/>
              <a:gd name="T1" fmla="*/ 12924 h 12924"/>
              <a:gd name="T2" fmla="*/ 3103 w 21600"/>
              <a:gd name="T3" fmla="*/ 0 h 12924"/>
              <a:gd name="T4" fmla="*/ 21600 w 21600"/>
              <a:gd name="T5" fmla="*/ 11155 h 12924"/>
            </a:gdLst>
            <a:ahLst/>
            <a:cxnLst>
              <a:cxn ang="0">
                <a:pos x="T0" y="T1"/>
              </a:cxn>
              <a:cxn ang="0">
                <a:pos x="T2" y="T3"/>
              </a:cxn>
              <a:cxn ang="0">
                <a:pos x="T4" y="T5"/>
              </a:cxn>
            </a:cxnLst>
            <a:rect l="0" t="0" r="r" b="b"/>
            <a:pathLst>
              <a:path w="21600" h="12924" fill="none" extrusionOk="0">
                <a:moveTo>
                  <a:pt x="72" y="12924"/>
                </a:moveTo>
                <a:cubicBezTo>
                  <a:pt x="24" y="12335"/>
                  <a:pt x="0" y="11745"/>
                  <a:pt x="0" y="11155"/>
                </a:cubicBezTo>
                <a:cubicBezTo>
                  <a:pt x="0" y="7223"/>
                  <a:pt x="1072" y="3366"/>
                  <a:pt x="3103" y="0"/>
                </a:cubicBezTo>
              </a:path>
              <a:path w="21600" h="12924" stroke="0" extrusionOk="0">
                <a:moveTo>
                  <a:pt x="72" y="12924"/>
                </a:moveTo>
                <a:cubicBezTo>
                  <a:pt x="24" y="12335"/>
                  <a:pt x="0" y="11745"/>
                  <a:pt x="0" y="11155"/>
                </a:cubicBezTo>
                <a:cubicBezTo>
                  <a:pt x="0" y="7223"/>
                  <a:pt x="1072" y="3366"/>
                  <a:pt x="3103" y="0"/>
                </a:cubicBezTo>
                <a:lnTo>
                  <a:pt x="21600" y="11155"/>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9"/>
          <p:cNvSpPr>
            <a:spLocks/>
          </p:cNvSpPr>
          <p:nvPr/>
        </p:nvSpPr>
        <p:spPr bwMode="auto">
          <a:xfrm>
            <a:off x="1525588" y="3228975"/>
            <a:ext cx="73025" cy="133350"/>
          </a:xfrm>
          <a:custGeom>
            <a:avLst/>
            <a:gdLst>
              <a:gd name="T0" fmla="*/ 37 w 46"/>
              <a:gd name="T1" fmla="*/ 84 h 84"/>
              <a:gd name="T2" fmla="*/ 46 w 46"/>
              <a:gd name="T3" fmla="*/ 0 h 84"/>
              <a:gd name="T4" fmla="*/ 0 w 46"/>
              <a:gd name="T5" fmla="*/ 8 h 84"/>
              <a:gd name="T6" fmla="*/ 37 w 46"/>
              <a:gd name="T7" fmla="*/ 84 h 84"/>
            </a:gdLst>
            <a:ahLst/>
            <a:cxnLst>
              <a:cxn ang="0">
                <a:pos x="T0" y="T1"/>
              </a:cxn>
              <a:cxn ang="0">
                <a:pos x="T2" y="T3"/>
              </a:cxn>
              <a:cxn ang="0">
                <a:pos x="T4" y="T5"/>
              </a:cxn>
              <a:cxn ang="0">
                <a:pos x="T6" y="T7"/>
              </a:cxn>
            </a:cxnLst>
            <a:rect l="0" t="0" r="r" b="b"/>
            <a:pathLst>
              <a:path w="46" h="84">
                <a:moveTo>
                  <a:pt x="37" y="84"/>
                </a:moveTo>
                <a:lnTo>
                  <a:pt x="46" y="0"/>
                </a:lnTo>
                <a:lnTo>
                  <a:pt x="0" y="8"/>
                </a:lnTo>
                <a:lnTo>
                  <a:pt x="37"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10"/>
          <p:cNvSpPr>
            <a:spLocks noChangeArrowheads="1"/>
          </p:cNvSpPr>
          <p:nvPr/>
        </p:nvSpPr>
        <p:spPr bwMode="auto">
          <a:xfrm>
            <a:off x="1611313" y="27511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Arc 111"/>
          <p:cNvSpPr>
            <a:spLocks/>
          </p:cNvSpPr>
          <p:nvPr/>
        </p:nvSpPr>
        <p:spPr bwMode="auto">
          <a:xfrm>
            <a:off x="1584325" y="3733800"/>
            <a:ext cx="2719388" cy="1185863"/>
          </a:xfrm>
          <a:custGeom>
            <a:avLst/>
            <a:gdLst>
              <a:gd name="G0" fmla="+- 21600 0 0"/>
              <a:gd name="G1" fmla="+- 2082 0 0"/>
              <a:gd name="G2" fmla="+- 21600 0 0"/>
              <a:gd name="T0" fmla="*/ 1288 w 21600"/>
              <a:gd name="T1" fmla="*/ 9430 h 9430"/>
              <a:gd name="T2" fmla="*/ 101 w 21600"/>
              <a:gd name="T3" fmla="*/ 0 h 9430"/>
              <a:gd name="T4" fmla="*/ 21600 w 21600"/>
              <a:gd name="T5" fmla="*/ 2082 h 9430"/>
            </a:gdLst>
            <a:ahLst/>
            <a:cxnLst>
              <a:cxn ang="0">
                <a:pos x="T0" y="T1"/>
              </a:cxn>
              <a:cxn ang="0">
                <a:pos x="T2" y="T3"/>
              </a:cxn>
              <a:cxn ang="0">
                <a:pos x="T4" y="T5"/>
              </a:cxn>
            </a:cxnLst>
            <a:rect l="0" t="0" r="r" b="b"/>
            <a:pathLst>
              <a:path w="21600" h="9430" fill="none" extrusionOk="0">
                <a:moveTo>
                  <a:pt x="1288" y="9429"/>
                </a:moveTo>
                <a:cubicBezTo>
                  <a:pt x="435" y="7073"/>
                  <a:pt x="0" y="4587"/>
                  <a:pt x="0" y="2082"/>
                </a:cubicBezTo>
                <a:cubicBezTo>
                  <a:pt x="0" y="1386"/>
                  <a:pt x="33" y="691"/>
                  <a:pt x="100" y="-1"/>
                </a:cubicBezTo>
              </a:path>
              <a:path w="21600" h="9430" stroke="0" extrusionOk="0">
                <a:moveTo>
                  <a:pt x="1288" y="9429"/>
                </a:moveTo>
                <a:cubicBezTo>
                  <a:pt x="435" y="7073"/>
                  <a:pt x="0" y="4587"/>
                  <a:pt x="0" y="2082"/>
                </a:cubicBezTo>
                <a:cubicBezTo>
                  <a:pt x="0" y="1386"/>
                  <a:pt x="33" y="691"/>
                  <a:pt x="100" y="-1"/>
                </a:cubicBezTo>
                <a:lnTo>
                  <a:pt x="21600" y="2082"/>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2"/>
          <p:cNvSpPr>
            <a:spLocks/>
          </p:cNvSpPr>
          <p:nvPr/>
        </p:nvSpPr>
        <p:spPr bwMode="auto">
          <a:xfrm>
            <a:off x="1711325" y="4908550"/>
            <a:ext cx="85725" cy="133350"/>
          </a:xfrm>
          <a:custGeom>
            <a:avLst/>
            <a:gdLst>
              <a:gd name="T0" fmla="*/ 54 w 54"/>
              <a:gd name="T1" fmla="*/ 84 h 84"/>
              <a:gd name="T2" fmla="*/ 41 w 54"/>
              <a:gd name="T3" fmla="*/ 0 h 84"/>
              <a:gd name="T4" fmla="*/ 0 w 54"/>
              <a:gd name="T5" fmla="*/ 17 h 84"/>
              <a:gd name="T6" fmla="*/ 54 w 54"/>
              <a:gd name="T7" fmla="*/ 84 h 84"/>
            </a:gdLst>
            <a:ahLst/>
            <a:cxnLst>
              <a:cxn ang="0">
                <a:pos x="T0" y="T1"/>
              </a:cxn>
              <a:cxn ang="0">
                <a:pos x="T2" y="T3"/>
              </a:cxn>
              <a:cxn ang="0">
                <a:pos x="T4" y="T5"/>
              </a:cxn>
              <a:cxn ang="0">
                <a:pos x="T6" y="T7"/>
              </a:cxn>
            </a:cxnLst>
            <a:rect l="0" t="0" r="r" b="b"/>
            <a:pathLst>
              <a:path w="54" h="84">
                <a:moveTo>
                  <a:pt x="54" y="84"/>
                </a:moveTo>
                <a:lnTo>
                  <a:pt x="41" y="0"/>
                </a:lnTo>
                <a:lnTo>
                  <a:pt x="0" y="17"/>
                </a:lnTo>
                <a:lnTo>
                  <a:pt x="54"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Rectangle 113"/>
          <p:cNvSpPr>
            <a:spLocks noChangeArrowheads="1"/>
          </p:cNvSpPr>
          <p:nvPr/>
        </p:nvSpPr>
        <p:spPr bwMode="auto">
          <a:xfrm>
            <a:off x="1697038" y="45037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rc 114"/>
          <p:cNvSpPr>
            <a:spLocks/>
          </p:cNvSpPr>
          <p:nvPr/>
        </p:nvSpPr>
        <p:spPr bwMode="auto">
          <a:xfrm>
            <a:off x="1909763" y="5203825"/>
            <a:ext cx="1192213" cy="1011238"/>
          </a:xfrm>
          <a:custGeom>
            <a:avLst/>
            <a:gdLst>
              <a:gd name="G0" fmla="+- 21142 0 0"/>
              <a:gd name="G1" fmla="+- 0 0 0"/>
              <a:gd name="G2" fmla="+- 21600 0 0"/>
              <a:gd name="T0" fmla="*/ 9095 w 21142"/>
              <a:gd name="T1" fmla="*/ 17928 h 17928"/>
              <a:gd name="T2" fmla="*/ 0 w 21142"/>
              <a:gd name="T3" fmla="*/ 4423 h 17928"/>
              <a:gd name="T4" fmla="*/ 21142 w 21142"/>
              <a:gd name="T5" fmla="*/ 0 h 17928"/>
            </a:gdLst>
            <a:ahLst/>
            <a:cxnLst>
              <a:cxn ang="0">
                <a:pos x="T0" y="T1"/>
              </a:cxn>
              <a:cxn ang="0">
                <a:pos x="T2" y="T3"/>
              </a:cxn>
              <a:cxn ang="0">
                <a:pos x="T4" y="T5"/>
              </a:cxn>
            </a:cxnLst>
            <a:rect l="0" t="0" r="r" b="b"/>
            <a:pathLst>
              <a:path w="21142" h="17928" fill="none" extrusionOk="0">
                <a:moveTo>
                  <a:pt x="9094" y="17928"/>
                </a:moveTo>
                <a:cubicBezTo>
                  <a:pt x="4417" y="14785"/>
                  <a:pt x="1153" y="9938"/>
                  <a:pt x="-1" y="4423"/>
                </a:cubicBezTo>
              </a:path>
              <a:path w="21142" h="17928" stroke="0" extrusionOk="0">
                <a:moveTo>
                  <a:pt x="9094" y="17928"/>
                </a:moveTo>
                <a:cubicBezTo>
                  <a:pt x="4417" y="14785"/>
                  <a:pt x="1153" y="9938"/>
                  <a:pt x="-1" y="4423"/>
                </a:cubicBezTo>
                <a:lnTo>
                  <a:pt x="21142"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5"/>
          <p:cNvSpPr>
            <a:spLocks/>
          </p:cNvSpPr>
          <p:nvPr/>
        </p:nvSpPr>
        <p:spPr bwMode="auto">
          <a:xfrm>
            <a:off x="2401888" y="6189663"/>
            <a:ext cx="131763" cy="93663"/>
          </a:xfrm>
          <a:custGeom>
            <a:avLst/>
            <a:gdLst>
              <a:gd name="T0" fmla="*/ 83 w 83"/>
              <a:gd name="T1" fmla="*/ 59 h 59"/>
              <a:gd name="T2" fmla="*/ 25 w 83"/>
              <a:gd name="T3" fmla="*/ 0 h 59"/>
              <a:gd name="T4" fmla="*/ 0 w 83"/>
              <a:gd name="T5" fmla="*/ 38 h 59"/>
              <a:gd name="T6" fmla="*/ 83 w 83"/>
              <a:gd name="T7" fmla="*/ 59 h 59"/>
            </a:gdLst>
            <a:ahLst/>
            <a:cxnLst>
              <a:cxn ang="0">
                <a:pos x="T0" y="T1"/>
              </a:cxn>
              <a:cxn ang="0">
                <a:pos x="T2" y="T3"/>
              </a:cxn>
              <a:cxn ang="0">
                <a:pos x="T4" y="T5"/>
              </a:cxn>
              <a:cxn ang="0">
                <a:pos x="T6" y="T7"/>
              </a:cxn>
            </a:cxnLst>
            <a:rect l="0" t="0" r="r" b="b"/>
            <a:pathLst>
              <a:path w="83" h="59">
                <a:moveTo>
                  <a:pt x="83" y="59"/>
                </a:moveTo>
                <a:lnTo>
                  <a:pt x="25" y="0"/>
                </a:lnTo>
                <a:lnTo>
                  <a:pt x="0" y="38"/>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16"/>
          <p:cNvSpPr>
            <a:spLocks noChangeArrowheads="1"/>
          </p:cNvSpPr>
          <p:nvPr/>
        </p:nvSpPr>
        <p:spPr bwMode="auto">
          <a:xfrm>
            <a:off x="2241550" y="58590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1" name="Arc 117"/>
          <p:cNvSpPr>
            <a:spLocks/>
          </p:cNvSpPr>
          <p:nvPr/>
        </p:nvSpPr>
        <p:spPr bwMode="auto">
          <a:xfrm>
            <a:off x="3984625" y="5410200"/>
            <a:ext cx="923925" cy="1104900"/>
          </a:xfrm>
          <a:custGeom>
            <a:avLst/>
            <a:gdLst>
              <a:gd name="G0" fmla="+- 0 0 0"/>
              <a:gd name="G1" fmla="+- 0 0 0"/>
              <a:gd name="G2" fmla="+- 21600 0 0"/>
              <a:gd name="T0" fmla="*/ 17536 w 17536"/>
              <a:gd name="T1" fmla="*/ 12611 h 20962"/>
              <a:gd name="T2" fmla="*/ 5211 w 17536"/>
              <a:gd name="T3" fmla="*/ 20962 h 20962"/>
              <a:gd name="T4" fmla="*/ 0 w 17536"/>
              <a:gd name="T5" fmla="*/ 0 h 20962"/>
            </a:gdLst>
            <a:ahLst/>
            <a:cxnLst>
              <a:cxn ang="0">
                <a:pos x="T0" y="T1"/>
              </a:cxn>
              <a:cxn ang="0">
                <a:pos x="T2" y="T3"/>
              </a:cxn>
              <a:cxn ang="0">
                <a:pos x="T4" y="T5"/>
              </a:cxn>
            </a:cxnLst>
            <a:rect l="0" t="0" r="r" b="b"/>
            <a:pathLst>
              <a:path w="17536" h="20962" fill="none" extrusionOk="0">
                <a:moveTo>
                  <a:pt x="17536" y="12611"/>
                </a:moveTo>
                <a:cubicBezTo>
                  <a:pt x="14547" y="16767"/>
                  <a:pt x="10179" y="19726"/>
                  <a:pt x="5211" y="20962"/>
                </a:cubicBezTo>
              </a:path>
              <a:path w="17536" h="20962" stroke="0" extrusionOk="0">
                <a:moveTo>
                  <a:pt x="17536" y="12611"/>
                </a:moveTo>
                <a:cubicBezTo>
                  <a:pt x="14547" y="16767"/>
                  <a:pt x="10179" y="19726"/>
                  <a:pt x="5211" y="2096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8"/>
          <p:cNvSpPr>
            <a:spLocks/>
          </p:cNvSpPr>
          <p:nvPr/>
        </p:nvSpPr>
        <p:spPr bwMode="auto">
          <a:xfrm>
            <a:off x="4884738" y="5970588"/>
            <a:ext cx="100013" cy="119063"/>
          </a:xfrm>
          <a:custGeom>
            <a:avLst/>
            <a:gdLst>
              <a:gd name="T0" fmla="*/ 63 w 63"/>
              <a:gd name="T1" fmla="*/ 0 h 75"/>
              <a:gd name="T2" fmla="*/ 0 w 63"/>
              <a:gd name="T3" fmla="*/ 54 h 75"/>
              <a:gd name="T4" fmla="*/ 37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4"/>
                </a:lnTo>
                <a:lnTo>
                  <a:pt x="37"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19"/>
          <p:cNvSpPr>
            <a:spLocks noChangeArrowheads="1"/>
          </p:cNvSpPr>
          <p:nvPr/>
        </p:nvSpPr>
        <p:spPr bwMode="auto">
          <a:xfrm>
            <a:off x="4688550" y="60166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7C8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4" name="Arc 120"/>
          <p:cNvSpPr>
            <a:spLocks/>
          </p:cNvSpPr>
          <p:nvPr/>
        </p:nvSpPr>
        <p:spPr bwMode="auto">
          <a:xfrm>
            <a:off x="3692525" y="4573588"/>
            <a:ext cx="1362075" cy="1168400"/>
          </a:xfrm>
          <a:custGeom>
            <a:avLst/>
            <a:gdLst>
              <a:gd name="G0" fmla="+- 0 0 0"/>
              <a:gd name="G1" fmla="+- 18400 0 0"/>
              <a:gd name="G2" fmla="+- 21600 0 0"/>
              <a:gd name="T0" fmla="*/ 11313 w 21461"/>
              <a:gd name="T1" fmla="*/ 0 h 18400"/>
              <a:gd name="T2" fmla="*/ 21461 w 21461"/>
              <a:gd name="T3" fmla="*/ 15953 h 18400"/>
              <a:gd name="T4" fmla="*/ 0 w 21461"/>
              <a:gd name="T5" fmla="*/ 18400 h 18400"/>
            </a:gdLst>
            <a:ahLst/>
            <a:cxnLst>
              <a:cxn ang="0">
                <a:pos x="T0" y="T1"/>
              </a:cxn>
              <a:cxn ang="0">
                <a:pos x="T2" y="T3"/>
              </a:cxn>
              <a:cxn ang="0">
                <a:pos x="T4" y="T5"/>
              </a:cxn>
            </a:cxnLst>
            <a:rect l="0" t="0" r="r" b="b"/>
            <a:pathLst>
              <a:path w="21461" h="18400" fill="none" extrusionOk="0">
                <a:moveTo>
                  <a:pt x="11313" y="-1"/>
                </a:moveTo>
                <a:cubicBezTo>
                  <a:pt x="16967" y="3475"/>
                  <a:pt x="20709" y="9358"/>
                  <a:pt x="21460" y="15953"/>
                </a:cubicBezTo>
              </a:path>
              <a:path w="21461" h="18400" stroke="0" extrusionOk="0">
                <a:moveTo>
                  <a:pt x="11313" y="-1"/>
                </a:moveTo>
                <a:cubicBezTo>
                  <a:pt x="16967" y="3475"/>
                  <a:pt x="20709" y="9358"/>
                  <a:pt x="21460" y="15953"/>
                </a:cubicBezTo>
                <a:lnTo>
                  <a:pt x="0" y="184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1"/>
          <p:cNvSpPr>
            <a:spLocks/>
          </p:cNvSpPr>
          <p:nvPr/>
        </p:nvSpPr>
        <p:spPr bwMode="auto">
          <a:xfrm>
            <a:off x="4300538" y="4516438"/>
            <a:ext cx="125413" cy="87313"/>
          </a:xfrm>
          <a:custGeom>
            <a:avLst/>
            <a:gdLst>
              <a:gd name="T0" fmla="*/ 0 w 79"/>
              <a:gd name="T1" fmla="*/ 0 h 55"/>
              <a:gd name="T2" fmla="*/ 58 w 79"/>
              <a:gd name="T3" fmla="*/ 55 h 55"/>
              <a:gd name="T4" fmla="*/ 79 w 79"/>
              <a:gd name="T5" fmla="*/ 13 h 55"/>
              <a:gd name="T6" fmla="*/ 0 w 79"/>
              <a:gd name="T7" fmla="*/ 0 h 55"/>
            </a:gdLst>
            <a:ahLst/>
            <a:cxnLst>
              <a:cxn ang="0">
                <a:pos x="T0" y="T1"/>
              </a:cxn>
              <a:cxn ang="0">
                <a:pos x="T2" y="T3"/>
              </a:cxn>
              <a:cxn ang="0">
                <a:pos x="T4" y="T5"/>
              </a:cxn>
              <a:cxn ang="0">
                <a:pos x="T6" y="T7"/>
              </a:cxn>
            </a:cxnLst>
            <a:rect l="0" t="0" r="r" b="b"/>
            <a:pathLst>
              <a:path w="79" h="55">
                <a:moveTo>
                  <a:pt x="0" y="0"/>
                </a:moveTo>
                <a:lnTo>
                  <a:pt x="58" y="55"/>
                </a:lnTo>
                <a:lnTo>
                  <a:pt x="79" y="13"/>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22"/>
          <p:cNvSpPr>
            <a:spLocks noChangeArrowheads="1"/>
          </p:cNvSpPr>
          <p:nvPr/>
        </p:nvSpPr>
        <p:spPr bwMode="auto">
          <a:xfrm>
            <a:off x="4525963" y="46831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7" name="Arc 123"/>
          <p:cNvSpPr>
            <a:spLocks/>
          </p:cNvSpPr>
          <p:nvPr/>
        </p:nvSpPr>
        <p:spPr bwMode="auto">
          <a:xfrm>
            <a:off x="5038525" y="4184650"/>
            <a:ext cx="4265613" cy="1401763"/>
          </a:xfrm>
          <a:custGeom>
            <a:avLst/>
            <a:gdLst>
              <a:gd name="G0" fmla="+- 21600 0 0"/>
              <a:gd name="G1" fmla="+- 4218 0 0"/>
              <a:gd name="G2" fmla="+- 21600 0 0"/>
              <a:gd name="T0" fmla="*/ 193 w 21600"/>
              <a:gd name="T1" fmla="*/ 7097 h 7097"/>
              <a:gd name="T2" fmla="*/ 416 w 21600"/>
              <a:gd name="T3" fmla="*/ 0 h 7097"/>
              <a:gd name="T4" fmla="*/ 21600 w 21600"/>
              <a:gd name="T5" fmla="*/ 4218 h 7097"/>
            </a:gdLst>
            <a:ahLst/>
            <a:cxnLst>
              <a:cxn ang="0">
                <a:pos x="T0" y="T1"/>
              </a:cxn>
              <a:cxn ang="0">
                <a:pos x="T2" y="T3"/>
              </a:cxn>
              <a:cxn ang="0">
                <a:pos x="T4" y="T5"/>
              </a:cxn>
            </a:cxnLst>
            <a:rect l="0" t="0" r="r" b="b"/>
            <a:pathLst>
              <a:path w="21600" h="7097" fill="none" extrusionOk="0">
                <a:moveTo>
                  <a:pt x="192" y="7097"/>
                </a:moveTo>
                <a:cubicBezTo>
                  <a:pt x="64" y="6142"/>
                  <a:pt x="0" y="5180"/>
                  <a:pt x="0" y="4218"/>
                </a:cubicBezTo>
                <a:cubicBezTo>
                  <a:pt x="0" y="2801"/>
                  <a:pt x="139" y="1388"/>
                  <a:pt x="415" y="-1"/>
                </a:cubicBezTo>
              </a:path>
              <a:path w="21600" h="7097" stroke="0" extrusionOk="0">
                <a:moveTo>
                  <a:pt x="192" y="7097"/>
                </a:moveTo>
                <a:cubicBezTo>
                  <a:pt x="64" y="6142"/>
                  <a:pt x="0" y="5180"/>
                  <a:pt x="0" y="4218"/>
                </a:cubicBezTo>
                <a:cubicBezTo>
                  <a:pt x="0" y="2801"/>
                  <a:pt x="139" y="1388"/>
                  <a:pt x="415" y="-1"/>
                </a:cubicBezTo>
                <a:lnTo>
                  <a:pt x="21600" y="421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4"/>
          <p:cNvSpPr>
            <a:spLocks/>
          </p:cNvSpPr>
          <p:nvPr/>
        </p:nvSpPr>
        <p:spPr bwMode="auto">
          <a:xfrm>
            <a:off x="5084563" y="4065588"/>
            <a:ext cx="66675" cy="125413"/>
          </a:xfrm>
          <a:custGeom>
            <a:avLst/>
            <a:gdLst>
              <a:gd name="T0" fmla="*/ 42 w 42"/>
              <a:gd name="T1" fmla="*/ 0 h 79"/>
              <a:gd name="T2" fmla="*/ 0 w 42"/>
              <a:gd name="T3" fmla="*/ 71 h 79"/>
              <a:gd name="T4" fmla="*/ 42 w 42"/>
              <a:gd name="T5" fmla="*/ 79 h 79"/>
              <a:gd name="T6" fmla="*/ 42 w 42"/>
              <a:gd name="T7" fmla="*/ 0 h 79"/>
            </a:gdLst>
            <a:ahLst/>
            <a:cxnLst>
              <a:cxn ang="0">
                <a:pos x="T0" y="T1"/>
              </a:cxn>
              <a:cxn ang="0">
                <a:pos x="T2" y="T3"/>
              </a:cxn>
              <a:cxn ang="0">
                <a:pos x="T4" y="T5"/>
              </a:cxn>
              <a:cxn ang="0">
                <a:pos x="T6" y="T7"/>
              </a:cxn>
            </a:cxnLst>
            <a:rect l="0" t="0" r="r" b="b"/>
            <a:pathLst>
              <a:path w="42" h="79">
                <a:moveTo>
                  <a:pt x="42" y="0"/>
                </a:moveTo>
                <a:lnTo>
                  <a:pt x="0" y="71"/>
                </a:lnTo>
                <a:lnTo>
                  <a:pt x="42" y="79"/>
                </a:lnTo>
                <a:lnTo>
                  <a:pt x="42"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25"/>
          <p:cNvSpPr>
            <a:spLocks noChangeArrowheads="1"/>
          </p:cNvSpPr>
          <p:nvPr/>
        </p:nvSpPr>
        <p:spPr bwMode="auto">
          <a:xfrm>
            <a:off x="5117900" y="4324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Arc 126"/>
          <p:cNvSpPr>
            <a:spLocks/>
          </p:cNvSpPr>
          <p:nvPr/>
        </p:nvSpPr>
        <p:spPr bwMode="auto">
          <a:xfrm>
            <a:off x="3357563" y="3446463"/>
            <a:ext cx="674688" cy="623888"/>
          </a:xfrm>
          <a:custGeom>
            <a:avLst/>
            <a:gdLst>
              <a:gd name="G0" fmla="+- 21600 0 0"/>
              <a:gd name="G1" fmla="+- 13580 0 0"/>
              <a:gd name="G2" fmla="+- 21600 0 0"/>
              <a:gd name="T0" fmla="*/ 976 w 21600"/>
              <a:gd name="T1" fmla="*/ 20000 h 20000"/>
              <a:gd name="T2" fmla="*/ 4803 w 21600"/>
              <a:gd name="T3" fmla="*/ 0 h 20000"/>
              <a:gd name="T4" fmla="*/ 21600 w 21600"/>
              <a:gd name="T5" fmla="*/ 13580 h 20000"/>
            </a:gdLst>
            <a:ahLst/>
            <a:cxnLst>
              <a:cxn ang="0">
                <a:pos x="T0" y="T1"/>
              </a:cxn>
              <a:cxn ang="0">
                <a:pos x="T2" y="T3"/>
              </a:cxn>
              <a:cxn ang="0">
                <a:pos x="T4" y="T5"/>
              </a:cxn>
            </a:cxnLst>
            <a:rect l="0" t="0" r="r" b="b"/>
            <a:pathLst>
              <a:path w="21600" h="20000" fill="none" extrusionOk="0">
                <a:moveTo>
                  <a:pt x="976" y="19999"/>
                </a:moveTo>
                <a:cubicBezTo>
                  <a:pt x="329" y="17921"/>
                  <a:pt x="0" y="15756"/>
                  <a:pt x="0" y="13580"/>
                </a:cubicBezTo>
                <a:cubicBezTo>
                  <a:pt x="0" y="8637"/>
                  <a:pt x="1695" y="3843"/>
                  <a:pt x="4802" y="-1"/>
                </a:cubicBezTo>
              </a:path>
              <a:path w="21600" h="20000" stroke="0" extrusionOk="0">
                <a:moveTo>
                  <a:pt x="976" y="19999"/>
                </a:moveTo>
                <a:cubicBezTo>
                  <a:pt x="329" y="17921"/>
                  <a:pt x="0" y="15756"/>
                  <a:pt x="0" y="13580"/>
                </a:cubicBezTo>
                <a:cubicBezTo>
                  <a:pt x="0" y="8637"/>
                  <a:pt x="1695" y="3843"/>
                  <a:pt x="4802" y="-1"/>
                </a:cubicBezTo>
                <a:lnTo>
                  <a:pt x="21600" y="1358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7"/>
          <p:cNvSpPr>
            <a:spLocks/>
          </p:cNvSpPr>
          <p:nvPr/>
        </p:nvSpPr>
        <p:spPr bwMode="auto">
          <a:xfrm>
            <a:off x="3351213" y="4059238"/>
            <a:ext cx="85725" cy="131763"/>
          </a:xfrm>
          <a:custGeom>
            <a:avLst/>
            <a:gdLst>
              <a:gd name="T0" fmla="*/ 54 w 54"/>
              <a:gd name="T1" fmla="*/ 83 h 83"/>
              <a:gd name="T2" fmla="*/ 42 w 54"/>
              <a:gd name="T3" fmla="*/ 0 h 83"/>
              <a:gd name="T4" fmla="*/ 0 w 54"/>
              <a:gd name="T5" fmla="*/ 16 h 83"/>
              <a:gd name="T6" fmla="*/ 54 w 54"/>
              <a:gd name="T7" fmla="*/ 83 h 83"/>
            </a:gdLst>
            <a:ahLst/>
            <a:cxnLst>
              <a:cxn ang="0">
                <a:pos x="T0" y="T1"/>
              </a:cxn>
              <a:cxn ang="0">
                <a:pos x="T2" y="T3"/>
              </a:cxn>
              <a:cxn ang="0">
                <a:pos x="T4" y="T5"/>
              </a:cxn>
              <a:cxn ang="0">
                <a:pos x="T6" y="T7"/>
              </a:cxn>
            </a:cxnLst>
            <a:rect l="0" t="0" r="r" b="b"/>
            <a:pathLst>
              <a:path w="54" h="83">
                <a:moveTo>
                  <a:pt x="54" y="83"/>
                </a:moveTo>
                <a:lnTo>
                  <a:pt x="42" y="0"/>
                </a:lnTo>
                <a:lnTo>
                  <a:pt x="0" y="16"/>
                </a:lnTo>
                <a:lnTo>
                  <a:pt x="54" y="83"/>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128"/>
          <p:cNvSpPr>
            <a:spLocks noChangeArrowheads="1"/>
          </p:cNvSpPr>
          <p:nvPr/>
        </p:nvSpPr>
        <p:spPr bwMode="auto">
          <a:xfrm>
            <a:off x="3403600" y="370681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 name="Arc 129"/>
          <p:cNvSpPr>
            <a:spLocks/>
          </p:cNvSpPr>
          <p:nvPr/>
        </p:nvSpPr>
        <p:spPr bwMode="auto">
          <a:xfrm>
            <a:off x="3297238" y="2379663"/>
            <a:ext cx="808038" cy="523875"/>
          </a:xfrm>
          <a:custGeom>
            <a:avLst/>
            <a:gdLst>
              <a:gd name="G0" fmla="+- 21600 0 0"/>
              <a:gd name="G1" fmla="+- 2383 0 0"/>
              <a:gd name="G2" fmla="+- 21600 0 0"/>
              <a:gd name="T0" fmla="*/ 3401 w 21600"/>
              <a:gd name="T1" fmla="*/ 14018 h 14018"/>
              <a:gd name="T2" fmla="*/ 132 w 21600"/>
              <a:gd name="T3" fmla="*/ 0 h 14018"/>
              <a:gd name="T4" fmla="*/ 21600 w 21600"/>
              <a:gd name="T5" fmla="*/ 2383 h 14018"/>
            </a:gdLst>
            <a:ahLst/>
            <a:cxnLst>
              <a:cxn ang="0">
                <a:pos x="T0" y="T1"/>
              </a:cxn>
              <a:cxn ang="0">
                <a:pos x="T2" y="T3"/>
              </a:cxn>
              <a:cxn ang="0">
                <a:pos x="T4" y="T5"/>
              </a:cxn>
            </a:cxnLst>
            <a:rect l="0" t="0" r="r" b="b"/>
            <a:pathLst>
              <a:path w="21600" h="14018" fill="none" extrusionOk="0">
                <a:moveTo>
                  <a:pt x="3401" y="14017"/>
                </a:moveTo>
                <a:cubicBezTo>
                  <a:pt x="1180" y="10543"/>
                  <a:pt x="0" y="6506"/>
                  <a:pt x="0" y="2383"/>
                </a:cubicBezTo>
                <a:cubicBezTo>
                  <a:pt x="0" y="1586"/>
                  <a:pt x="44" y="791"/>
                  <a:pt x="131" y="-1"/>
                </a:cubicBezTo>
              </a:path>
              <a:path w="21600" h="14018" stroke="0" extrusionOk="0">
                <a:moveTo>
                  <a:pt x="3401" y="14017"/>
                </a:moveTo>
                <a:cubicBezTo>
                  <a:pt x="1180" y="10543"/>
                  <a:pt x="0" y="6506"/>
                  <a:pt x="0" y="2383"/>
                </a:cubicBezTo>
                <a:cubicBezTo>
                  <a:pt x="0" y="1586"/>
                  <a:pt x="44" y="791"/>
                  <a:pt x="131" y="-1"/>
                </a:cubicBezTo>
                <a:lnTo>
                  <a:pt x="21600" y="238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30"/>
          <p:cNvSpPr>
            <a:spLocks/>
          </p:cNvSpPr>
          <p:nvPr/>
        </p:nvSpPr>
        <p:spPr bwMode="auto">
          <a:xfrm>
            <a:off x="3397250" y="2884488"/>
            <a:ext cx="106363" cy="125413"/>
          </a:xfrm>
          <a:custGeom>
            <a:avLst/>
            <a:gdLst>
              <a:gd name="T0" fmla="*/ 67 w 67"/>
              <a:gd name="T1" fmla="*/ 79 h 79"/>
              <a:gd name="T2" fmla="*/ 33 w 67"/>
              <a:gd name="T3" fmla="*/ 0 h 79"/>
              <a:gd name="T4" fmla="*/ 0 w 67"/>
              <a:gd name="T5" fmla="*/ 29 h 79"/>
              <a:gd name="T6" fmla="*/ 67 w 67"/>
              <a:gd name="T7" fmla="*/ 79 h 79"/>
            </a:gdLst>
            <a:ahLst/>
            <a:cxnLst>
              <a:cxn ang="0">
                <a:pos x="T0" y="T1"/>
              </a:cxn>
              <a:cxn ang="0">
                <a:pos x="T2" y="T3"/>
              </a:cxn>
              <a:cxn ang="0">
                <a:pos x="T4" y="T5"/>
              </a:cxn>
              <a:cxn ang="0">
                <a:pos x="T6" y="T7"/>
              </a:cxn>
            </a:cxnLst>
            <a:rect l="0" t="0" r="r" b="b"/>
            <a:pathLst>
              <a:path w="67" h="79">
                <a:moveTo>
                  <a:pt x="67" y="79"/>
                </a:moveTo>
                <a:lnTo>
                  <a:pt x="33" y="0"/>
                </a:lnTo>
                <a:lnTo>
                  <a:pt x="0" y="29"/>
                </a:lnTo>
                <a:lnTo>
                  <a:pt x="67" y="7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Rectangle 131"/>
          <p:cNvSpPr>
            <a:spLocks noChangeArrowheads="1"/>
          </p:cNvSpPr>
          <p:nvPr/>
        </p:nvSpPr>
        <p:spPr bwMode="auto">
          <a:xfrm>
            <a:off x="3357563" y="25114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Arc 132"/>
          <p:cNvSpPr>
            <a:spLocks/>
          </p:cNvSpPr>
          <p:nvPr/>
        </p:nvSpPr>
        <p:spPr bwMode="auto">
          <a:xfrm>
            <a:off x="6713538" y="400050"/>
            <a:ext cx="3375025" cy="4146550"/>
          </a:xfrm>
          <a:custGeom>
            <a:avLst/>
            <a:gdLst>
              <a:gd name="G0" fmla="+- 0 0 0"/>
              <a:gd name="G1" fmla="+- 21533 0 0"/>
              <a:gd name="G2" fmla="+- 21600 0 0"/>
              <a:gd name="T0" fmla="*/ 1704 w 17527"/>
              <a:gd name="T1" fmla="*/ 0 h 21533"/>
              <a:gd name="T2" fmla="*/ 17527 w 17527"/>
              <a:gd name="T3" fmla="*/ 8909 h 21533"/>
              <a:gd name="T4" fmla="*/ 0 w 17527"/>
              <a:gd name="T5" fmla="*/ 21533 h 21533"/>
            </a:gdLst>
            <a:ahLst/>
            <a:cxnLst>
              <a:cxn ang="0">
                <a:pos x="T0" y="T1"/>
              </a:cxn>
              <a:cxn ang="0">
                <a:pos x="T2" y="T3"/>
              </a:cxn>
              <a:cxn ang="0">
                <a:pos x="T4" y="T5"/>
              </a:cxn>
            </a:cxnLst>
            <a:rect l="0" t="0" r="r" b="b"/>
            <a:pathLst>
              <a:path w="17527" h="21533" fill="none" extrusionOk="0">
                <a:moveTo>
                  <a:pt x="1703" y="0"/>
                </a:moveTo>
                <a:cubicBezTo>
                  <a:pt x="8030" y="501"/>
                  <a:pt x="13817" y="3759"/>
                  <a:pt x="17526" y="8909"/>
                </a:cubicBezTo>
              </a:path>
              <a:path w="17527" h="21533" stroke="0" extrusionOk="0">
                <a:moveTo>
                  <a:pt x="1703" y="0"/>
                </a:moveTo>
                <a:cubicBezTo>
                  <a:pt x="8030" y="501"/>
                  <a:pt x="13817" y="3759"/>
                  <a:pt x="17526" y="8909"/>
                </a:cubicBezTo>
                <a:lnTo>
                  <a:pt x="0" y="2153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3"/>
          <p:cNvSpPr>
            <a:spLocks/>
          </p:cNvSpPr>
          <p:nvPr/>
        </p:nvSpPr>
        <p:spPr bwMode="auto">
          <a:xfrm>
            <a:off x="6923088" y="361950"/>
            <a:ext cx="125413" cy="73025"/>
          </a:xfrm>
          <a:custGeom>
            <a:avLst/>
            <a:gdLst>
              <a:gd name="T0" fmla="*/ 0 w 79"/>
              <a:gd name="T1" fmla="*/ 21 h 46"/>
              <a:gd name="T2" fmla="*/ 75 w 79"/>
              <a:gd name="T3" fmla="*/ 46 h 46"/>
              <a:gd name="T4" fmla="*/ 79 w 79"/>
              <a:gd name="T5" fmla="*/ 0 h 46"/>
              <a:gd name="T6" fmla="*/ 0 w 79"/>
              <a:gd name="T7" fmla="*/ 21 h 46"/>
            </a:gdLst>
            <a:ahLst/>
            <a:cxnLst>
              <a:cxn ang="0">
                <a:pos x="T0" y="T1"/>
              </a:cxn>
              <a:cxn ang="0">
                <a:pos x="T2" y="T3"/>
              </a:cxn>
              <a:cxn ang="0">
                <a:pos x="T4" y="T5"/>
              </a:cxn>
              <a:cxn ang="0">
                <a:pos x="T6" y="T7"/>
              </a:cxn>
            </a:cxnLst>
            <a:rect l="0" t="0" r="r" b="b"/>
            <a:pathLst>
              <a:path w="79" h="46">
                <a:moveTo>
                  <a:pt x="0" y="21"/>
                </a:moveTo>
                <a:lnTo>
                  <a:pt x="75" y="46"/>
                </a:lnTo>
                <a:lnTo>
                  <a:pt x="79" y="0"/>
                </a:lnTo>
                <a:lnTo>
                  <a:pt x="0" y="21"/>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Rectangle 134"/>
          <p:cNvSpPr>
            <a:spLocks noChangeArrowheads="1"/>
          </p:cNvSpPr>
          <p:nvPr/>
        </p:nvSpPr>
        <p:spPr bwMode="auto">
          <a:xfrm>
            <a:off x="7386638" y="4206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9" name="Arc 135"/>
          <p:cNvSpPr>
            <a:spLocks/>
          </p:cNvSpPr>
          <p:nvPr/>
        </p:nvSpPr>
        <p:spPr bwMode="auto">
          <a:xfrm>
            <a:off x="8612188" y="2500313"/>
            <a:ext cx="2058988" cy="1117600"/>
          </a:xfrm>
          <a:custGeom>
            <a:avLst/>
            <a:gdLst>
              <a:gd name="G0" fmla="+- 0 0 0"/>
              <a:gd name="G1" fmla="+- 11643 0 0"/>
              <a:gd name="G2" fmla="+- 21600 0 0"/>
              <a:gd name="T0" fmla="*/ 18193 w 21428"/>
              <a:gd name="T1" fmla="*/ 0 h 11643"/>
              <a:gd name="T2" fmla="*/ 21428 w 21428"/>
              <a:gd name="T3" fmla="*/ 8920 h 11643"/>
              <a:gd name="T4" fmla="*/ 0 w 21428"/>
              <a:gd name="T5" fmla="*/ 11643 h 11643"/>
            </a:gdLst>
            <a:ahLst/>
            <a:cxnLst>
              <a:cxn ang="0">
                <a:pos x="T0" y="T1"/>
              </a:cxn>
              <a:cxn ang="0">
                <a:pos x="T2" y="T3"/>
              </a:cxn>
              <a:cxn ang="0">
                <a:pos x="T4" y="T5"/>
              </a:cxn>
            </a:cxnLst>
            <a:rect l="0" t="0" r="r" b="b"/>
            <a:pathLst>
              <a:path w="21428" h="11643" fill="none" extrusionOk="0">
                <a:moveTo>
                  <a:pt x="18193" y="-1"/>
                </a:moveTo>
                <a:cubicBezTo>
                  <a:pt x="19919" y="2696"/>
                  <a:pt x="21024" y="5743"/>
                  <a:pt x="21427" y="8920"/>
                </a:cubicBezTo>
              </a:path>
              <a:path w="21428" h="11643" stroke="0" extrusionOk="0">
                <a:moveTo>
                  <a:pt x="18193" y="-1"/>
                </a:moveTo>
                <a:cubicBezTo>
                  <a:pt x="19919" y="2696"/>
                  <a:pt x="21024" y="5743"/>
                  <a:pt x="21427" y="8920"/>
                </a:cubicBezTo>
                <a:lnTo>
                  <a:pt x="0" y="1164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36"/>
          <p:cNvSpPr>
            <a:spLocks/>
          </p:cNvSpPr>
          <p:nvPr/>
        </p:nvSpPr>
        <p:spPr bwMode="auto">
          <a:xfrm>
            <a:off x="10641013" y="3348038"/>
            <a:ext cx="66675" cy="133350"/>
          </a:xfrm>
          <a:custGeom>
            <a:avLst/>
            <a:gdLst>
              <a:gd name="T0" fmla="*/ 29 w 42"/>
              <a:gd name="T1" fmla="*/ 84 h 84"/>
              <a:gd name="T2" fmla="*/ 42 w 42"/>
              <a:gd name="T3" fmla="*/ 0 h 84"/>
              <a:gd name="T4" fmla="*/ 0 w 42"/>
              <a:gd name="T5" fmla="*/ 5 h 84"/>
              <a:gd name="T6" fmla="*/ 29 w 42"/>
              <a:gd name="T7" fmla="*/ 84 h 84"/>
            </a:gdLst>
            <a:ahLst/>
            <a:cxnLst>
              <a:cxn ang="0">
                <a:pos x="T0" y="T1"/>
              </a:cxn>
              <a:cxn ang="0">
                <a:pos x="T2" y="T3"/>
              </a:cxn>
              <a:cxn ang="0">
                <a:pos x="T4" y="T5"/>
              </a:cxn>
              <a:cxn ang="0">
                <a:pos x="T6" y="T7"/>
              </a:cxn>
            </a:cxnLst>
            <a:rect l="0" t="0" r="r" b="b"/>
            <a:pathLst>
              <a:path w="42" h="84">
                <a:moveTo>
                  <a:pt x="29" y="84"/>
                </a:moveTo>
                <a:lnTo>
                  <a:pt x="42" y="0"/>
                </a:lnTo>
                <a:lnTo>
                  <a:pt x="0" y="5"/>
                </a:lnTo>
                <a:lnTo>
                  <a:pt x="29"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Rectangle 137"/>
          <p:cNvSpPr>
            <a:spLocks noChangeArrowheads="1"/>
          </p:cNvSpPr>
          <p:nvPr/>
        </p:nvSpPr>
        <p:spPr bwMode="auto">
          <a:xfrm>
            <a:off x="10494963" y="30035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Arc 138"/>
          <p:cNvSpPr>
            <a:spLocks/>
          </p:cNvSpPr>
          <p:nvPr/>
        </p:nvSpPr>
        <p:spPr bwMode="auto">
          <a:xfrm>
            <a:off x="8274050" y="3651250"/>
            <a:ext cx="2409825" cy="1241425"/>
          </a:xfrm>
          <a:custGeom>
            <a:avLst/>
            <a:gdLst>
              <a:gd name="G0" fmla="+- 0 0 0"/>
              <a:gd name="G1" fmla="+- 0 0 0"/>
              <a:gd name="G2" fmla="+- 21600 0 0"/>
              <a:gd name="T0" fmla="*/ 21578 w 21578"/>
              <a:gd name="T1" fmla="*/ 980 h 11111"/>
              <a:gd name="T2" fmla="*/ 18523 w 21578"/>
              <a:gd name="T3" fmla="*/ 11111 h 11111"/>
              <a:gd name="T4" fmla="*/ 0 w 21578"/>
              <a:gd name="T5" fmla="*/ 0 h 11111"/>
            </a:gdLst>
            <a:ahLst/>
            <a:cxnLst>
              <a:cxn ang="0">
                <a:pos x="T0" y="T1"/>
              </a:cxn>
              <a:cxn ang="0">
                <a:pos x="T2" y="T3"/>
              </a:cxn>
              <a:cxn ang="0">
                <a:pos x="T4" y="T5"/>
              </a:cxn>
            </a:cxnLst>
            <a:rect l="0" t="0" r="r" b="b"/>
            <a:pathLst>
              <a:path w="21578" h="11111" fill="none" extrusionOk="0">
                <a:moveTo>
                  <a:pt x="21577" y="979"/>
                </a:moveTo>
                <a:cubicBezTo>
                  <a:pt x="21415" y="4558"/>
                  <a:pt x="20365" y="8039"/>
                  <a:pt x="18523" y="11111"/>
                </a:cubicBezTo>
              </a:path>
              <a:path w="21578" h="11111" stroke="0" extrusionOk="0">
                <a:moveTo>
                  <a:pt x="21577" y="979"/>
                </a:moveTo>
                <a:cubicBezTo>
                  <a:pt x="21415" y="4558"/>
                  <a:pt x="20365" y="8039"/>
                  <a:pt x="18523" y="11111"/>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9"/>
          <p:cNvSpPr>
            <a:spLocks/>
          </p:cNvSpPr>
          <p:nvPr/>
        </p:nvSpPr>
        <p:spPr bwMode="auto">
          <a:xfrm>
            <a:off x="10282238" y="4875213"/>
            <a:ext cx="92075" cy="127000"/>
          </a:xfrm>
          <a:custGeom>
            <a:avLst/>
            <a:gdLst>
              <a:gd name="T0" fmla="*/ 0 w 58"/>
              <a:gd name="T1" fmla="*/ 80 h 80"/>
              <a:gd name="T2" fmla="*/ 58 w 58"/>
              <a:gd name="T3" fmla="*/ 21 h 80"/>
              <a:gd name="T4" fmla="*/ 21 w 58"/>
              <a:gd name="T5" fmla="*/ 0 h 80"/>
              <a:gd name="T6" fmla="*/ 0 w 58"/>
              <a:gd name="T7" fmla="*/ 80 h 80"/>
            </a:gdLst>
            <a:ahLst/>
            <a:cxnLst>
              <a:cxn ang="0">
                <a:pos x="T0" y="T1"/>
              </a:cxn>
              <a:cxn ang="0">
                <a:pos x="T2" y="T3"/>
              </a:cxn>
              <a:cxn ang="0">
                <a:pos x="T4" y="T5"/>
              </a:cxn>
              <a:cxn ang="0">
                <a:pos x="T6" y="T7"/>
              </a:cxn>
            </a:cxnLst>
            <a:rect l="0" t="0" r="r" b="b"/>
            <a:pathLst>
              <a:path w="58" h="80">
                <a:moveTo>
                  <a:pt x="0" y="80"/>
                </a:moveTo>
                <a:lnTo>
                  <a:pt x="58" y="21"/>
                </a:lnTo>
                <a:lnTo>
                  <a:pt x="21" y="0"/>
                </a:lnTo>
                <a:lnTo>
                  <a:pt x="0" y="8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Rectangle 140"/>
          <p:cNvSpPr>
            <a:spLocks noChangeArrowheads="1"/>
          </p:cNvSpPr>
          <p:nvPr/>
        </p:nvSpPr>
        <p:spPr bwMode="auto">
          <a:xfrm>
            <a:off x="10355263" y="44910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5" name="Arc 141"/>
          <p:cNvSpPr>
            <a:spLocks/>
          </p:cNvSpPr>
          <p:nvPr/>
        </p:nvSpPr>
        <p:spPr bwMode="auto">
          <a:xfrm>
            <a:off x="6750050" y="2041525"/>
            <a:ext cx="2862263" cy="4125913"/>
          </a:xfrm>
          <a:custGeom>
            <a:avLst/>
            <a:gdLst>
              <a:gd name="G0" fmla="+- 10586 0 0"/>
              <a:gd name="G1" fmla="+- 21600 0 0"/>
              <a:gd name="G2" fmla="+- 21600 0 0"/>
              <a:gd name="T0" fmla="*/ 0 w 14980"/>
              <a:gd name="T1" fmla="*/ 2772 h 21600"/>
              <a:gd name="T2" fmla="*/ 14980 w 14980"/>
              <a:gd name="T3" fmla="*/ 452 h 21600"/>
              <a:gd name="T4" fmla="*/ 10586 w 14980"/>
              <a:gd name="T5" fmla="*/ 21600 h 21600"/>
            </a:gdLst>
            <a:ahLst/>
            <a:cxnLst>
              <a:cxn ang="0">
                <a:pos x="T0" y="T1"/>
              </a:cxn>
              <a:cxn ang="0">
                <a:pos x="T2" y="T3"/>
              </a:cxn>
              <a:cxn ang="0">
                <a:pos x="T4" y="T5"/>
              </a:cxn>
            </a:cxnLst>
            <a:rect l="0" t="0" r="r" b="b"/>
            <a:pathLst>
              <a:path w="14980" h="21600" fill="none" extrusionOk="0">
                <a:moveTo>
                  <a:pt x="-1" y="2771"/>
                </a:moveTo>
                <a:cubicBezTo>
                  <a:pt x="3232" y="954"/>
                  <a:pt x="6877" y="0"/>
                  <a:pt x="10586" y="0"/>
                </a:cubicBezTo>
                <a:cubicBezTo>
                  <a:pt x="12062" y="0"/>
                  <a:pt x="13534" y="151"/>
                  <a:pt x="14980" y="451"/>
                </a:cubicBezTo>
              </a:path>
              <a:path w="14980" h="21600" stroke="0" extrusionOk="0">
                <a:moveTo>
                  <a:pt x="-1" y="2771"/>
                </a:moveTo>
                <a:cubicBezTo>
                  <a:pt x="3232" y="954"/>
                  <a:pt x="6877" y="0"/>
                  <a:pt x="10586" y="0"/>
                </a:cubicBezTo>
                <a:cubicBezTo>
                  <a:pt x="12062" y="0"/>
                  <a:pt x="13534" y="151"/>
                  <a:pt x="14980" y="451"/>
                </a:cubicBezTo>
                <a:lnTo>
                  <a:pt x="10586"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2"/>
          <p:cNvSpPr>
            <a:spLocks/>
          </p:cNvSpPr>
          <p:nvPr/>
        </p:nvSpPr>
        <p:spPr bwMode="auto">
          <a:xfrm>
            <a:off x="9604375" y="2087563"/>
            <a:ext cx="133350" cy="73025"/>
          </a:xfrm>
          <a:custGeom>
            <a:avLst/>
            <a:gdLst>
              <a:gd name="T0" fmla="*/ 84 w 84"/>
              <a:gd name="T1" fmla="*/ 46 h 46"/>
              <a:gd name="T2" fmla="*/ 13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13" y="0"/>
                </a:lnTo>
                <a:lnTo>
                  <a:pt x="0" y="46"/>
                </a:lnTo>
                <a:lnTo>
                  <a:pt x="84" y="46"/>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Rectangle 143"/>
          <p:cNvSpPr>
            <a:spLocks noChangeArrowheads="1"/>
          </p:cNvSpPr>
          <p:nvPr/>
        </p:nvSpPr>
        <p:spPr bwMode="auto">
          <a:xfrm>
            <a:off x="9299575" y="18748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8" name="Arc 144"/>
          <p:cNvSpPr>
            <a:spLocks/>
          </p:cNvSpPr>
          <p:nvPr/>
        </p:nvSpPr>
        <p:spPr bwMode="auto">
          <a:xfrm>
            <a:off x="9224963" y="2487613"/>
            <a:ext cx="1008063" cy="923925"/>
          </a:xfrm>
          <a:custGeom>
            <a:avLst/>
            <a:gdLst>
              <a:gd name="G0" fmla="+- 19687 0 0"/>
              <a:gd name="G1" fmla="+- 18057 0 0"/>
              <a:gd name="G2" fmla="+- 21600 0 0"/>
              <a:gd name="T0" fmla="*/ 0 w 19687"/>
              <a:gd name="T1" fmla="*/ 9170 h 18057"/>
              <a:gd name="T2" fmla="*/ 7833 w 19687"/>
              <a:gd name="T3" fmla="*/ 0 h 18057"/>
              <a:gd name="T4" fmla="*/ 19687 w 19687"/>
              <a:gd name="T5" fmla="*/ 18057 h 18057"/>
            </a:gdLst>
            <a:ahLst/>
            <a:cxnLst>
              <a:cxn ang="0">
                <a:pos x="T0" y="T1"/>
              </a:cxn>
              <a:cxn ang="0">
                <a:pos x="T2" y="T3"/>
              </a:cxn>
              <a:cxn ang="0">
                <a:pos x="T4" y="T5"/>
              </a:cxn>
            </a:cxnLst>
            <a:rect l="0" t="0" r="r" b="b"/>
            <a:pathLst>
              <a:path w="19687" h="18057" fill="none" extrusionOk="0">
                <a:moveTo>
                  <a:pt x="-1" y="9169"/>
                </a:moveTo>
                <a:cubicBezTo>
                  <a:pt x="1687" y="5431"/>
                  <a:pt x="4404" y="2251"/>
                  <a:pt x="7833" y="0"/>
                </a:cubicBezTo>
              </a:path>
              <a:path w="19687" h="18057" stroke="0" extrusionOk="0">
                <a:moveTo>
                  <a:pt x="-1" y="9169"/>
                </a:moveTo>
                <a:cubicBezTo>
                  <a:pt x="1687" y="5431"/>
                  <a:pt x="4404" y="2251"/>
                  <a:pt x="7833" y="0"/>
                </a:cubicBezTo>
                <a:lnTo>
                  <a:pt x="19687" y="1805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5"/>
          <p:cNvSpPr>
            <a:spLocks/>
          </p:cNvSpPr>
          <p:nvPr/>
        </p:nvSpPr>
        <p:spPr bwMode="auto">
          <a:xfrm>
            <a:off x="9604375" y="2425700"/>
            <a:ext cx="133350" cy="93663"/>
          </a:xfrm>
          <a:custGeom>
            <a:avLst/>
            <a:gdLst>
              <a:gd name="T0" fmla="*/ 84 w 84"/>
              <a:gd name="T1" fmla="*/ 0 h 59"/>
              <a:gd name="T2" fmla="*/ 0 w 84"/>
              <a:gd name="T3" fmla="*/ 17 h 59"/>
              <a:gd name="T4" fmla="*/ 25 w 84"/>
              <a:gd name="T5" fmla="*/ 59 h 59"/>
              <a:gd name="T6" fmla="*/ 84 w 84"/>
              <a:gd name="T7" fmla="*/ 0 h 59"/>
            </a:gdLst>
            <a:ahLst/>
            <a:cxnLst>
              <a:cxn ang="0">
                <a:pos x="T0" y="T1"/>
              </a:cxn>
              <a:cxn ang="0">
                <a:pos x="T2" y="T3"/>
              </a:cxn>
              <a:cxn ang="0">
                <a:pos x="T4" y="T5"/>
              </a:cxn>
              <a:cxn ang="0">
                <a:pos x="T6" y="T7"/>
              </a:cxn>
            </a:cxnLst>
            <a:rect l="0" t="0" r="r" b="b"/>
            <a:pathLst>
              <a:path w="84" h="59">
                <a:moveTo>
                  <a:pt x="84" y="0"/>
                </a:moveTo>
                <a:lnTo>
                  <a:pt x="0" y="17"/>
                </a:lnTo>
                <a:lnTo>
                  <a:pt x="25" y="59"/>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Rectangle 146"/>
          <p:cNvSpPr>
            <a:spLocks noChangeArrowheads="1"/>
          </p:cNvSpPr>
          <p:nvPr/>
        </p:nvSpPr>
        <p:spPr bwMode="auto">
          <a:xfrm>
            <a:off x="9539288" y="25050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1" name="Arc 147"/>
          <p:cNvSpPr>
            <a:spLocks/>
          </p:cNvSpPr>
          <p:nvPr/>
        </p:nvSpPr>
        <p:spPr bwMode="auto">
          <a:xfrm>
            <a:off x="7772400" y="3138488"/>
            <a:ext cx="933450" cy="3530600"/>
          </a:xfrm>
          <a:custGeom>
            <a:avLst/>
            <a:gdLst>
              <a:gd name="G0" fmla="+- 3531 0 0"/>
              <a:gd name="G1" fmla="+- 21591 0 0"/>
              <a:gd name="G2" fmla="+- 21600 0 0"/>
              <a:gd name="T0" fmla="*/ 0 w 3531"/>
              <a:gd name="T1" fmla="*/ 282 h 21591"/>
              <a:gd name="T2" fmla="*/ 2913 w 3531"/>
              <a:gd name="T3" fmla="*/ 0 h 21591"/>
              <a:gd name="T4" fmla="*/ 3531 w 3531"/>
              <a:gd name="T5" fmla="*/ 21591 h 21591"/>
            </a:gdLst>
            <a:ahLst/>
            <a:cxnLst>
              <a:cxn ang="0">
                <a:pos x="T0" y="T1"/>
              </a:cxn>
              <a:cxn ang="0">
                <a:pos x="T2" y="T3"/>
              </a:cxn>
              <a:cxn ang="0">
                <a:pos x="T4" y="T5"/>
              </a:cxn>
            </a:cxnLst>
            <a:rect l="0" t="0" r="r" b="b"/>
            <a:pathLst>
              <a:path w="3531" h="21591" fill="none" extrusionOk="0">
                <a:moveTo>
                  <a:pt x="-1" y="281"/>
                </a:moveTo>
                <a:cubicBezTo>
                  <a:pt x="963" y="121"/>
                  <a:pt x="1936" y="27"/>
                  <a:pt x="2912" y="-1"/>
                </a:cubicBezTo>
              </a:path>
              <a:path w="3531" h="21591" stroke="0" extrusionOk="0">
                <a:moveTo>
                  <a:pt x="-1" y="281"/>
                </a:moveTo>
                <a:cubicBezTo>
                  <a:pt x="963" y="121"/>
                  <a:pt x="1936" y="27"/>
                  <a:pt x="2912" y="-1"/>
                </a:cubicBezTo>
                <a:lnTo>
                  <a:pt x="3531" y="21591"/>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8"/>
          <p:cNvSpPr>
            <a:spLocks/>
          </p:cNvSpPr>
          <p:nvPr/>
        </p:nvSpPr>
        <p:spPr bwMode="auto">
          <a:xfrm>
            <a:off x="8542338" y="3095625"/>
            <a:ext cx="133350" cy="73025"/>
          </a:xfrm>
          <a:custGeom>
            <a:avLst/>
            <a:gdLst>
              <a:gd name="T0" fmla="*/ 84 w 84"/>
              <a:gd name="T1" fmla="*/ 30 h 46"/>
              <a:gd name="T2" fmla="*/ 4 w 84"/>
              <a:gd name="T3" fmla="*/ 0 h 46"/>
              <a:gd name="T4" fmla="*/ 0 w 84"/>
              <a:gd name="T5" fmla="*/ 46 h 46"/>
              <a:gd name="T6" fmla="*/ 84 w 84"/>
              <a:gd name="T7" fmla="*/ 30 h 46"/>
            </a:gdLst>
            <a:ahLst/>
            <a:cxnLst>
              <a:cxn ang="0">
                <a:pos x="T0" y="T1"/>
              </a:cxn>
              <a:cxn ang="0">
                <a:pos x="T2" y="T3"/>
              </a:cxn>
              <a:cxn ang="0">
                <a:pos x="T4" y="T5"/>
              </a:cxn>
              <a:cxn ang="0">
                <a:pos x="T6" y="T7"/>
              </a:cxn>
            </a:cxnLst>
            <a:rect l="0" t="0" r="r" b="b"/>
            <a:pathLst>
              <a:path w="84" h="46">
                <a:moveTo>
                  <a:pt x="84" y="30"/>
                </a:moveTo>
                <a:lnTo>
                  <a:pt x="4" y="0"/>
                </a:lnTo>
                <a:lnTo>
                  <a:pt x="0" y="46"/>
                </a:lnTo>
                <a:lnTo>
                  <a:pt x="84" y="3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Rectangle 149"/>
          <p:cNvSpPr>
            <a:spLocks noChangeArrowheads="1"/>
          </p:cNvSpPr>
          <p:nvPr/>
        </p:nvSpPr>
        <p:spPr bwMode="auto">
          <a:xfrm>
            <a:off x="8018463" y="313690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4" name="Arc 150"/>
          <p:cNvSpPr>
            <a:spLocks/>
          </p:cNvSpPr>
          <p:nvPr/>
        </p:nvSpPr>
        <p:spPr bwMode="auto">
          <a:xfrm>
            <a:off x="8162925" y="3336925"/>
            <a:ext cx="1073150" cy="1117600"/>
          </a:xfrm>
          <a:custGeom>
            <a:avLst/>
            <a:gdLst>
              <a:gd name="G0" fmla="+- 17760 0 0"/>
              <a:gd name="G1" fmla="+- 18513 0 0"/>
              <a:gd name="G2" fmla="+- 21600 0 0"/>
              <a:gd name="T0" fmla="*/ 0 w 17760"/>
              <a:gd name="T1" fmla="*/ 6218 h 18513"/>
              <a:gd name="T2" fmla="*/ 6633 w 17760"/>
              <a:gd name="T3" fmla="*/ 0 h 18513"/>
              <a:gd name="T4" fmla="*/ 17760 w 17760"/>
              <a:gd name="T5" fmla="*/ 18513 h 18513"/>
            </a:gdLst>
            <a:ahLst/>
            <a:cxnLst>
              <a:cxn ang="0">
                <a:pos x="T0" y="T1"/>
              </a:cxn>
              <a:cxn ang="0">
                <a:pos x="T2" y="T3"/>
              </a:cxn>
              <a:cxn ang="0">
                <a:pos x="T4" y="T5"/>
              </a:cxn>
            </a:cxnLst>
            <a:rect l="0" t="0" r="r" b="b"/>
            <a:pathLst>
              <a:path w="17760" h="18513" fill="none" extrusionOk="0">
                <a:moveTo>
                  <a:pt x="0" y="6218"/>
                </a:moveTo>
                <a:cubicBezTo>
                  <a:pt x="1745" y="3698"/>
                  <a:pt x="4005" y="1578"/>
                  <a:pt x="6632" y="-1"/>
                </a:cubicBezTo>
              </a:path>
              <a:path w="17760" h="18513" stroke="0" extrusionOk="0">
                <a:moveTo>
                  <a:pt x="0" y="6218"/>
                </a:moveTo>
                <a:cubicBezTo>
                  <a:pt x="1745" y="3698"/>
                  <a:pt x="4005" y="1578"/>
                  <a:pt x="6632" y="-1"/>
                </a:cubicBezTo>
                <a:lnTo>
                  <a:pt x="17760" y="1851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1"/>
          <p:cNvSpPr>
            <a:spLocks/>
          </p:cNvSpPr>
          <p:nvPr/>
        </p:nvSpPr>
        <p:spPr bwMode="auto">
          <a:xfrm>
            <a:off x="8542338" y="3282950"/>
            <a:ext cx="133350" cy="85725"/>
          </a:xfrm>
          <a:custGeom>
            <a:avLst/>
            <a:gdLst>
              <a:gd name="T0" fmla="*/ 84 w 84"/>
              <a:gd name="T1" fmla="*/ 0 h 54"/>
              <a:gd name="T2" fmla="*/ 0 w 84"/>
              <a:gd name="T3" fmla="*/ 12 h 54"/>
              <a:gd name="T4" fmla="*/ 21 w 84"/>
              <a:gd name="T5" fmla="*/ 54 h 54"/>
              <a:gd name="T6" fmla="*/ 84 w 84"/>
              <a:gd name="T7" fmla="*/ 0 h 54"/>
            </a:gdLst>
            <a:ahLst/>
            <a:cxnLst>
              <a:cxn ang="0">
                <a:pos x="T0" y="T1"/>
              </a:cxn>
              <a:cxn ang="0">
                <a:pos x="T2" y="T3"/>
              </a:cxn>
              <a:cxn ang="0">
                <a:pos x="T4" y="T5"/>
              </a:cxn>
              <a:cxn ang="0">
                <a:pos x="T6" y="T7"/>
              </a:cxn>
            </a:cxnLst>
            <a:rect l="0" t="0" r="r" b="b"/>
            <a:pathLst>
              <a:path w="84" h="54">
                <a:moveTo>
                  <a:pt x="84" y="0"/>
                </a:moveTo>
                <a:lnTo>
                  <a:pt x="0" y="12"/>
                </a:lnTo>
                <a:lnTo>
                  <a:pt x="21" y="54"/>
                </a:lnTo>
                <a:lnTo>
                  <a:pt x="84"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Rectangle 152"/>
          <p:cNvSpPr>
            <a:spLocks noChangeArrowheads="1"/>
          </p:cNvSpPr>
          <p:nvPr/>
        </p:nvSpPr>
        <p:spPr bwMode="auto">
          <a:xfrm>
            <a:off x="8369300" y="34353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7" name="Arc 153"/>
          <p:cNvSpPr>
            <a:spLocks/>
          </p:cNvSpPr>
          <p:nvPr/>
        </p:nvSpPr>
        <p:spPr bwMode="auto">
          <a:xfrm>
            <a:off x="8274050" y="3897313"/>
            <a:ext cx="693738" cy="685800"/>
          </a:xfrm>
          <a:custGeom>
            <a:avLst/>
            <a:gdLst>
              <a:gd name="G0" fmla="+- 0 0 0"/>
              <a:gd name="G1" fmla="+- 21048 0 0"/>
              <a:gd name="G2" fmla="+- 21600 0 0"/>
              <a:gd name="T0" fmla="*/ 4853 w 21600"/>
              <a:gd name="T1" fmla="*/ 0 h 21345"/>
              <a:gd name="T2" fmla="*/ 21598 w 21600"/>
              <a:gd name="T3" fmla="*/ 21345 h 21345"/>
              <a:gd name="T4" fmla="*/ 0 w 21600"/>
              <a:gd name="T5" fmla="*/ 21048 h 21345"/>
            </a:gdLst>
            <a:ahLst/>
            <a:cxnLst>
              <a:cxn ang="0">
                <a:pos x="T0" y="T1"/>
              </a:cxn>
              <a:cxn ang="0">
                <a:pos x="T2" y="T3"/>
              </a:cxn>
              <a:cxn ang="0">
                <a:pos x="T4" y="T5"/>
              </a:cxn>
            </a:cxnLst>
            <a:rect l="0" t="0" r="r" b="b"/>
            <a:pathLst>
              <a:path w="21600" h="21345" fill="none" extrusionOk="0">
                <a:moveTo>
                  <a:pt x="4852" y="0"/>
                </a:moveTo>
                <a:cubicBezTo>
                  <a:pt x="14655" y="2260"/>
                  <a:pt x="21600" y="10988"/>
                  <a:pt x="21600" y="21048"/>
                </a:cubicBezTo>
                <a:cubicBezTo>
                  <a:pt x="21600" y="21147"/>
                  <a:pt x="21599" y="21246"/>
                  <a:pt x="21597" y="21344"/>
                </a:cubicBezTo>
              </a:path>
              <a:path w="21600" h="21345" stroke="0" extrusionOk="0">
                <a:moveTo>
                  <a:pt x="4852" y="0"/>
                </a:moveTo>
                <a:cubicBezTo>
                  <a:pt x="14655" y="2260"/>
                  <a:pt x="21600" y="10988"/>
                  <a:pt x="21600" y="21048"/>
                </a:cubicBezTo>
                <a:cubicBezTo>
                  <a:pt x="21600" y="21147"/>
                  <a:pt x="21599" y="21246"/>
                  <a:pt x="21597" y="21344"/>
                </a:cubicBezTo>
                <a:lnTo>
                  <a:pt x="0" y="2104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4"/>
          <p:cNvSpPr>
            <a:spLocks/>
          </p:cNvSpPr>
          <p:nvPr/>
        </p:nvSpPr>
        <p:spPr bwMode="auto">
          <a:xfrm>
            <a:off x="8934450" y="4576763"/>
            <a:ext cx="73025" cy="133350"/>
          </a:xfrm>
          <a:custGeom>
            <a:avLst/>
            <a:gdLst>
              <a:gd name="T0" fmla="*/ 17 w 46"/>
              <a:gd name="T1" fmla="*/ 84 h 84"/>
              <a:gd name="T2" fmla="*/ 46 w 46"/>
              <a:gd name="T3" fmla="*/ 4 h 84"/>
              <a:gd name="T4" fmla="*/ 0 w 46"/>
              <a:gd name="T5" fmla="*/ 0 h 84"/>
              <a:gd name="T6" fmla="*/ 17 w 46"/>
              <a:gd name="T7" fmla="*/ 84 h 84"/>
            </a:gdLst>
            <a:ahLst/>
            <a:cxnLst>
              <a:cxn ang="0">
                <a:pos x="T0" y="T1"/>
              </a:cxn>
              <a:cxn ang="0">
                <a:pos x="T2" y="T3"/>
              </a:cxn>
              <a:cxn ang="0">
                <a:pos x="T4" y="T5"/>
              </a:cxn>
              <a:cxn ang="0">
                <a:pos x="T6" y="T7"/>
              </a:cxn>
            </a:cxnLst>
            <a:rect l="0" t="0" r="r" b="b"/>
            <a:pathLst>
              <a:path w="46" h="84">
                <a:moveTo>
                  <a:pt x="17" y="84"/>
                </a:moveTo>
                <a:lnTo>
                  <a:pt x="46" y="4"/>
                </a:lnTo>
                <a:lnTo>
                  <a:pt x="0" y="0"/>
                </a:lnTo>
                <a:lnTo>
                  <a:pt x="17" y="8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Rectangle 155"/>
          <p:cNvSpPr>
            <a:spLocks noChangeArrowheads="1"/>
          </p:cNvSpPr>
          <p:nvPr/>
        </p:nvSpPr>
        <p:spPr bwMode="auto">
          <a:xfrm>
            <a:off x="8801100" y="42449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0" name="Arc 156"/>
          <p:cNvSpPr>
            <a:spLocks/>
          </p:cNvSpPr>
          <p:nvPr/>
        </p:nvSpPr>
        <p:spPr bwMode="auto">
          <a:xfrm>
            <a:off x="7015163" y="3825875"/>
            <a:ext cx="517525" cy="1928813"/>
          </a:xfrm>
          <a:custGeom>
            <a:avLst/>
            <a:gdLst>
              <a:gd name="G0" fmla="+- 4949 0 0"/>
              <a:gd name="G1" fmla="+- 21600 0 0"/>
              <a:gd name="G2" fmla="+- 21600 0 0"/>
              <a:gd name="T0" fmla="*/ 0 w 5802"/>
              <a:gd name="T1" fmla="*/ 575 h 21600"/>
              <a:gd name="T2" fmla="*/ 5802 w 5802"/>
              <a:gd name="T3" fmla="*/ 17 h 21600"/>
              <a:gd name="T4" fmla="*/ 4949 w 5802"/>
              <a:gd name="T5" fmla="*/ 21600 h 21600"/>
            </a:gdLst>
            <a:ahLst/>
            <a:cxnLst>
              <a:cxn ang="0">
                <a:pos x="T0" y="T1"/>
              </a:cxn>
              <a:cxn ang="0">
                <a:pos x="T2" y="T3"/>
              </a:cxn>
              <a:cxn ang="0">
                <a:pos x="T4" y="T5"/>
              </a:cxn>
            </a:cxnLst>
            <a:rect l="0" t="0" r="r" b="b"/>
            <a:pathLst>
              <a:path w="5802" h="21600" fill="none" extrusionOk="0">
                <a:moveTo>
                  <a:pt x="-1" y="574"/>
                </a:moveTo>
                <a:cubicBezTo>
                  <a:pt x="1621" y="192"/>
                  <a:pt x="3282" y="0"/>
                  <a:pt x="4949" y="0"/>
                </a:cubicBezTo>
                <a:cubicBezTo>
                  <a:pt x="5233" y="0"/>
                  <a:pt x="5517" y="5"/>
                  <a:pt x="5802" y="16"/>
                </a:cubicBezTo>
              </a:path>
              <a:path w="5802" h="21600" stroke="0" extrusionOk="0">
                <a:moveTo>
                  <a:pt x="-1" y="574"/>
                </a:moveTo>
                <a:cubicBezTo>
                  <a:pt x="1621" y="192"/>
                  <a:pt x="3282" y="0"/>
                  <a:pt x="4949" y="0"/>
                </a:cubicBezTo>
                <a:cubicBezTo>
                  <a:pt x="5233" y="0"/>
                  <a:pt x="5517" y="5"/>
                  <a:pt x="5802" y="16"/>
                </a:cubicBezTo>
                <a:lnTo>
                  <a:pt x="4949"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157"/>
          <p:cNvSpPr>
            <a:spLocks/>
          </p:cNvSpPr>
          <p:nvPr/>
        </p:nvSpPr>
        <p:spPr bwMode="auto">
          <a:xfrm>
            <a:off x="7526338" y="3786188"/>
            <a:ext cx="133350" cy="73025"/>
          </a:xfrm>
          <a:custGeom>
            <a:avLst/>
            <a:gdLst>
              <a:gd name="T0" fmla="*/ 84 w 84"/>
              <a:gd name="T1" fmla="*/ 34 h 46"/>
              <a:gd name="T2" fmla="*/ 4 w 84"/>
              <a:gd name="T3" fmla="*/ 0 h 46"/>
              <a:gd name="T4" fmla="*/ 0 w 84"/>
              <a:gd name="T5" fmla="*/ 46 h 46"/>
              <a:gd name="T6" fmla="*/ 84 w 84"/>
              <a:gd name="T7" fmla="*/ 34 h 46"/>
            </a:gdLst>
            <a:ahLst/>
            <a:cxnLst>
              <a:cxn ang="0">
                <a:pos x="T0" y="T1"/>
              </a:cxn>
              <a:cxn ang="0">
                <a:pos x="T2" y="T3"/>
              </a:cxn>
              <a:cxn ang="0">
                <a:pos x="T4" y="T5"/>
              </a:cxn>
              <a:cxn ang="0">
                <a:pos x="T6" y="T7"/>
              </a:cxn>
            </a:cxnLst>
            <a:rect l="0" t="0" r="r" b="b"/>
            <a:pathLst>
              <a:path w="84" h="46">
                <a:moveTo>
                  <a:pt x="84" y="34"/>
                </a:moveTo>
                <a:lnTo>
                  <a:pt x="4" y="0"/>
                </a:lnTo>
                <a:lnTo>
                  <a:pt x="0" y="46"/>
                </a:lnTo>
                <a:lnTo>
                  <a:pt x="84" y="34"/>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Rectangle 158"/>
          <p:cNvSpPr>
            <a:spLocks noChangeArrowheads="1"/>
          </p:cNvSpPr>
          <p:nvPr/>
        </p:nvSpPr>
        <p:spPr bwMode="auto">
          <a:xfrm>
            <a:off x="7281863" y="380047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3" name="Arc 159"/>
          <p:cNvSpPr>
            <a:spLocks/>
          </p:cNvSpPr>
          <p:nvPr/>
        </p:nvSpPr>
        <p:spPr bwMode="auto">
          <a:xfrm>
            <a:off x="6211888" y="4314825"/>
            <a:ext cx="1106488" cy="1455738"/>
          </a:xfrm>
          <a:custGeom>
            <a:avLst/>
            <a:gdLst>
              <a:gd name="G0" fmla="+- 21600 0 0"/>
              <a:gd name="G1" fmla="+- 10647 0 0"/>
              <a:gd name="G2" fmla="+- 21600 0 0"/>
              <a:gd name="T0" fmla="*/ 9349 w 21600"/>
              <a:gd name="T1" fmla="*/ 28436 h 28436"/>
              <a:gd name="T2" fmla="*/ 2806 w 21600"/>
              <a:gd name="T3" fmla="*/ 0 h 28436"/>
              <a:gd name="T4" fmla="*/ 21600 w 21600"/>
              <a:gd name="T5" fmla="*/ 10647 h 28436"/>
            </a:gdLst>
            <a:ahLst/>
            <a:cxnLst>
              <a:cxn ang="0">
                <a:pos x="T0" y="T1"/>
              </a:cxn>
              <a:cxn ang="0">
                <a:pos x="T2" y="T3"/>
              </a:cxn>
              <a:cxn ang="0">
                <a:pos x="T4" y="T5"/>
              </a:cxn>
            </a:cxnLst>
            <a:rect l="0" t="0" r="r" b="b"/>
            <a:pathLst>
              <a:path w="21600" h="28436" fill="none" extrusionOk="0">
                <a:moveTo>
                  <a:pt x="9348" y="28436"/>
                </a:moveTo>
                <a:cubicBezTo>
                  <a:pt x="3495" y="24405"/>
                  <a:pt x="0" y="17753"/>
                  <a:pt x="0" y="10647"/>
                </a:cubicBezTo>
                <a:cubicBezTo>
                  <a:pt x="0" y="6915"/>
                  <a:pt x="966" y="3247"/>
                  <a:pt x="2806" y="0"/>
                </a:cubicBezTo>
              </a:path>
              <a:path w="21600" h="28436" stroke="0" extrusionOk="0">
                <a:moveTo>
                  <a:pt x="9348" y="28436"/>
                </a:moveTo>
                <a:cubicBezTo>
                  <a:pt x="3495" y="24405"/>
                  <a:pt x="0" y="17753"/>
                  <a:pt x="0" y="10647"/>
                </a:cubicBezTo>
                <a:cubicBezTo>
                  <a:pt x="0" y="6915"/>
                  <a:pt x="966" y="3247"/>
                  <a:pt x="2806" y="0"/>
                </a:cubicBezTo>
                <a:lnTo>
                  <a:pt x="21600" y="10647"/>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0"/>
          <p:cNvSpPr>
            <a:spLocks/>
          </p:cNvSpPr>
          <p:nvPr/>
        </p:nvSpPr>
        <p:spPr bwMode="auto">
          <a:xfrm>
            <a:off x="6324600" y="4211638"/>
            <a:ext cx="100013" cy="119063"/>
          </a:xfrm>
          <a:custGeom>
            <a:avLst/>
            <a:gdLst>
              <a:gd name="T0" fmla="*/ 63 w 63"/>
              <a:gd name="T1" fmla="*/ 0 h 75"/>
              <a:gd name="T2" fmla="*/ 0 w 63"/>
              <a:gd name="T3" fmla="*/ 50 h 75"/>
              <a:gd name="T4" fmla="*/ 38 w 63"/>
              <a:gd name="T5" fmla="*/ 75 h 75"/>
              <a:gd name="T6" fmla="*/ 63 w 63"/>
              <a:gd name="T7" fmla="*/ 0 h 75"/>
            </a:gdLst>
            <a:ahLst/>
            <a:cxnLst>
              <a:cxn ang="0">
                <a:pos x="T0" y="T1"/>
              </a:cxn>
              <a:cxn ang="0">
                <a:pos x="T2" y="T3"/>
              </a:cxn>
              <a:cxn ang="0">
                <a:pos x="T4" y="T5"/>
              </a:cxn>
              <a:cxn ang="0">
                <a:pos x="T6" y="T7"/>
              </a:cxn>
            </a:cxnLst>
            <a:rect l="0" t="0" r="r" b="b"/>
            <a:pathLst>
              <a:path w="63" h="75">
                <a:moveTo>
                  <a:pt x="63" y="0"/>
                </a:moveTo>
                <a:lnTo>
                  <a:pt x="0" y="50"/>
                </a:lnTo>
                <a:lnTo>
                  <a:pt x="38" y="75"/>
                </a:lnTo>
                <a:lnTo>
                  <a:pt x="63"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Rectangle 161"/>
          <p:cNvSpPr>
            <a:spLocks noChangeArrowheads="1"/>
          </p:cNvSpPr>
          <p:nvPr/>
        </p:nvSpPr>
        <p:spPr bwMode="auto">
          <a:xfrm>
            <a:off x="6332538" y="43449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6" name="Arc 162"/>
          <p:cNvSpPr>
            <a:spLocks/>
          </p:cNvSpPr>
          <p:nvPr/>
        </p:nvSpPr>
        <p:spPr bwMode="auto">
          <a:xfrm>
            <a:off x="6697663" y="5083175"/>
            <a:ext cx="614363" cy="690563"/>
          </a:xfrm>
          <a:custGeom>
            <a:avLst/>
            <a:gdLst>
              <a:gd name="G0" fmla="+- 21600 0 0"/>
              <a:gd name="G1" fmla="+- 10333 0 0"/>
              <a:gd name="G2" fmla="+- 21600 0 0"/>
              <a:gd name="T0" fmla="*/ 5085 w 21600"/>
              <a:gd name="T1" fmla="*/ 24255 h 24255"/>
              <a:gd name="T2" fmla="*/ 2632 w 21600"/>
              <a:gd name="T3" fmla="*/ 0 h 24255"/>
              <a:gd name="T4" fmla="*/ 21600 w 21600"/>
              <a:gd name="T5" fmla="*/ 10333 h 24255"/>
            </a:gdLst>
            <a:ahLst/>
            <a:cxnLst>
              <a:cxn ang="0">
                <a:pos x="T0" y="T1"/>
              </a:cxn>
              <a:cxn ang="0">
                <a:pos x="T2" y="T3"/>
              </a:cxn>
              <a:cxn ang="0">
                <a:pos x="T4" y="T5"/>
              </a:cxn>
            </a:cxnLst>
            <a:rect l="0" t="0" r="r" b="b"/>
            <a:pathLst>
              <a:path w="21600" h="24255" fill="none" extrusionOk="0">
                <a:moveTo>
                  <a:pt x="5085" y="24254"/>
                </a:moveTo>
                <a:cubicBezTo>
                  <a:pt x="1801" y="20359"/>
                  <a:pt x="0" y="15428"/>
                  <a:pt x="0" y="10333"/>
                </a:cubicBezTo>
                <a:cubicBezTo>
                  <a:pt x="0" y="6722"/>
                  <a:pt x="904" y="3170"/>
                  <a:pt x="2631" y="-1"/>
                </a:cubicBezTo>
              </a:path>
              <a:path w="21600" h="24255" stroke="0" extrusionOk="0">
                <a:moveTo>
                  <a:pt x="5085" y="24254"/>
                </a:moveTo>
                <a:cubicBezTo>
                  <a:pt x="1801" y="20359"/>
                  <a:pt x="0" y="15428"/>
                  <a:pt x="0" y="10333"/>
                </a:cubicBezTo>
                <a:cubicBezTo>
                  <a:pt x="0" y="6722"/>
                  <a:pt x="904" y="3170"/>
                  <a:pt x="2631" y="-1"/>
                </a:cubicBezTo>
                <a:lnTo>
                  <a:pt x="21600" y="10333"/>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3"/>
          <p:cNvSpPr>
            <a:spLocks/>
          </p:cNvSpPr>
          <p:nvPr/>
        </p:nvSpPr>
        <p:spPr bwMode="auto">
          <a:xfrm>
            <a:off x="6737350" y="4981575"/>
            <a:ext cx="106363" cy="119063"/>
          </a:xfrm>
          <a:custGeom>
            <a:avLst/>
            <a:gdLst>
              <a:gd name="T0" fmla="*/ 67 w 67"/>
              <a:gd name="T1" fmla="*/ 0 h 75"/>
              <a:gd name="T2" fmla="*/ 0 w 67"/>
              <a:gd name="T3" fmla="*/ 50 h 75"/>
              <a:gd name="T4" fmla="*/ 37 w 67"/>
              <a:gd name="T5" fmla="*/ 75 h 75"/>
              <a:gd name="T6" fmla="*/ 67 w 67"/>
              <a:gd name="T7" fmla="*/ 0 h 75"/>
            </a:gdLst>
            <a:ahLst/>
            <a:cxnLst>
              <a:cxn ang="0">
                <a:pos x="T0" y="T1"/>
              </a:cxn>
              <a:cxn ang="0">
                <a:pos x="T2" y="T3"/>
              </a:cxn>
              <a:cxn ang="0">
                <a:pos x="T4" y="T5"/>
              </a:cxn>
              <a:cxn ang="0">
                <a:pos x="T6" y="T7"/>
              </a:cxn>
            </a:cxnLst>
            <a:rect l="0" t="0" r="r" b="b"/>
            <a:pathLst>
              <a:path w="67" h="75">
                <a:moveTo>
                  <a:pt x="67" y="0"/>
                </a:moveTo>
                <a:lnTo>
                  <a:pt x="0" y="50"/>
                </a:lnTo>
                <a:lnTo>
                  <a:pt x="37" y="75"/>
                </a:lnTo>
                <a:lnTo>
                  <a:pt x="67"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Rectangle 164"/>
          <p:cNvSpPr>
            <a:spLocks noChangeArrowheads="1"/>
          </p:cNvSpPr>
          <p:nvPr/>
        </p:nvSpPr>
        <p:spPr bwMode="auto">
          <a:xfrm>
            <a:off x="6750050" y="514826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9" name="Arc 165"/>
          <p:cNvSpPr>
            <a:spLocks/>
          </p:cNvSpPr>
          <p:nvPr/>
        </p:nvSpPr>
        <p:spPr bwMode="auto">
          <a:xfrm>
            <a:off x="7186613" y="4537075"/>
            <a:ext cx="1308100" cy="1497013"/>
          </a:xfrm>
          <a:custGeom>
            <a:avLst/>
            <a:gdLst>
              <a:gd name="G0" fmla="+- 10513 0 0"/>
              <a:gd name="G1" fmla="+- 21600 0 0"/>
              <a:gd name="G2" fmla="+- 21600 0 0"/>
              <a:gd name="T0" fmla="*/ 0 w 18873"/>
              <a:gd name="T1" fmla="*/ 2731 h 21600"/>
              <a:gd name="T2" fmla="*/ 18873 w 18873"/>
              <a:gd name="T3" fmla="*/ 1683 h 21600"/>
              <a:gd name="T4" fmla="*/ 10513 w 18873"/>
              <a:gd name="T5" fmla="*/ 21600 h 21600"/>
            </a:gdLst>
            <a:ahLst/>
            <a:cxnLst>
              <a:cxn ang="0">
                <a:pos x="T0" y="T1"/>
              </a:cxn>
              <a:cxn ang="0">
                <a:pos x="T2" y="T3"/>
              </a:cxn>
              <a:cxn ang="0">
                <a:pos x="T4" y="T5"/>
              </a:cxn>
            </a:cxnLst>
            <a:rect l="0" t="0" r="r" b="b"/>
            <a:pathLst>
              <a:path w="18873" h="21600" fill="none" extrusionOk="0">
                <a:moveTo>
                  <a:pt x="0" y="2731"/>
                </a:moveTo>
                <a:cubicBezTo>
                  <a:pt x="3214" y="940"/>
                  <a:pt x="6833" y="0"/>
                  <a:pt x="10513" y="0"/>
                </a:cubicBezTo>
                <a:cubicBezTo>
                  <a:pt x="13383" y="0"/>
                  <a:pt x="16225" y="572"/>
                  <a:pt x="18872" y="1683"/>
                </a:cubicBezTo>
              </a:path>
              <a:path w="18873" h="21600" stroke="0" extrusionOk="0">
                <a:moveTo>
                  <a:pt x="0" y="2731"/>
                </a:moveTo>
                <a:cubicBezTo>
                  <a:pt x="3214" y="940"/>
                  <a:pt x="6833" y="0"/>
                  <a:pt x="10513" y="0"/>
                </a:cubicBezTo>
                <a:cubicBezTo>
                  <a:pt x="13383" y="0"/>
                  <a:pt x="16225" y="572"/>
                  <a:pt x="18872" y="1683"/>
                </a:cubicBezTo>
                <a:lnTo>
                  <a:pt x="10513"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166"/>
          <p:cNvSpPr>
            <a:spLocks/>
          </p:cNvSpPr>
          <p:nvPr/>
        </p:nvSpPr>
        <p:spPr bwMode="auto">
          <a:xfrm>
            <a:off x="8483600" y="4616450"/>
            <a:ext cx="131763" cy="93663"/>
          </a:xfrm>
          <a:custGeom>
            <a:avLst/>
            <a:gdLst>
              <a:gd name="T0" fmla="*/ 83 w 83"/>
              <a:gd name="T1" fmla="*/ 59 h 59"/>
              <a:gd name="T2" fmla="*/ 20 w 83"/>
              <a:gd name="T3" fmla="*/ 0 h 59"/>
              <a:gd name="T4" fmla="*/ 0 w 83"/>
              <a:gd name="T5" fmla="*/ 42 h 59"/>
              <a:gd name="T6" fmla="*/ 83 w 83"/>
              <a:gd name="T7" fmla="*/ 59 h 59"/>
            </a:gdLst>
            <a:ahLst/>
            <a:cxnLst>
              <a:cxn ang="0">
                <a:pos x="T0" y="T1"/>
              </a:cxn>
              <a:cxn ang="0">
                <a:pos x="T2" y="T3"/>
              </a:cxn>
              <a:cxn ang="0">
                <a:pos x="T4" y="T5"/>
              </a:cxn>
              <a:cxn ang="0">
                <a:pos x="T6" y="T7"/>
              </a:cxn>
            </a:cxnLst>
            <a:rect l="0" t="0" r="r" b="b"/>
            <a:pathLst>
              <a:path w="83" h="59">
                <a:moveTo>
                  <a:pt x="83" y="59"/>
                </a:moveTo>
                <a:lnTo>
                  <a:pt x="20" y="0"/>
                </a:lnTo>
                <a:lnTo>
                  <a:pt x="0" y="42"/>
                </a:lnTo>
                <a:lnTo>
                  <a:pt x="83" y="5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Rectangle 167"/>
          <p:cNvSpPr>
            <a:spLocks noChangeArrowheads="1"/>
          </p:cNvSpPr>
          <p:nvPr/>
        </p:nvSpPr>
        <p:spPr bwMode="auto">
          <a:xfrm>
            <a:off x="8243888" y="436403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2" name="Arc 168"/>
          <p:cNvSpPr>
            <a:spLocks/>
          </p:cNvSpPr>
          <p:nvPr/>
        </p:nvSpPr>
        <p:spPr bwMode="auto">
          <a:xfrm>
            <a:off x="5481638" y="1470025"/>
            <a:ext cx="673100" cy="3063875"/>
          </a:xfrm>
          <a:custGeom>
            <a:avLst/>
            <a:gdLst>
              <a:gd name="G0" fmla="+- 213 0 0"/>
              <a:gd name="G1" fmla="+- 21600 0 0"/>
              <a:gd name="G2" fmla="+- 21600 0 0"/>
              <a:gd name="T0" fmla="*/ 0 w 4742"/>
              <a:gd name="T1" fmla="*/ 1 h 21600"/>
              <a:gd name="T2" fmla="*/ 4742 w 4742"/>
              <a:gd name="T3" fmla="*/ 480 h 21600"/>
              <a:gd name="T4" fmla="*/ 213 w 4742"/>
              <a:gd name="T5" fmla="*/ 21600 h 21600"/>
            </a:gdLst>
            <a:ahLst/>
            <a:cxnLst>
              <a:cxn ang="0">
                <a:pos x="T0" y="T1"/>
              </a:cxn>
              <a:cxn ang="0">
                <a:pos x="T2" y="T3"/>
              </a:cxn>
              <a:cxn ang="0">
                <a:pos x="T4" y="T5"/>
              </a:cxn>
            </a:cxnLst>
            <a:rect l="0" t="0" r="r" b="b"/>
            <a:pathLst>
              <a:path w="4742" h="21600" fill="none" extrusionOk="0">
                <a:moveTo>
                  <a:pt x="0" y="1"/>
                </a:moveTo>
                <a:cubicBezTo>
                  <a:pt x="70" y="0"/>
                  <a:pt x="141" y="0"/>
                  <a:pt x="213" y="0"/>
                </a:cubicBezTo>
                <a:cubicBezTo>
                  <a:pt x="1735" y="0"/>
                  <a:pt x="3253" y="160"/>
                  <a:pt x="4741" y="480"/>
                </a:cubicBezTo>
              </a:path>
              <a:path w="4742" h="21600" stroke="0" extrusionOk="0">
                <a:moveTo>
                  <a:pt x="0" y="1"/>
                </a:moveTo>
                <a:cubicBezTo>
                  <a:pt x="70" y="0"/>
                  <a:pt x="141" y="0"/>
                  <a:pt x="213" y="0"/>
                </a:cubicBezTo>
                <a:cubicBezTo>
                  <a:pt x="1735" y="0"/>
                  <a:pt x="3253" y="160"/>
                  <a:pt x="4741" y="480"/>
                </a:cubicBezTo>
                <a:lnTo>
                  <a:pt x="213" y="2160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9"/>
          <p:cNvSpPr>
            <a:spLocks/>
          </p:cNvSpPr>
          <p:nvPr/>
        </p:nvSpPr>
        <p:spPr bwMode="auto">
          <a:xfrm>
            <a:off x="5362575" y="1430338"/>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Rectangle 170"/>
          <p:cNvSpPr>
            <a:spLocks noChangeArrowheads="1"/>
          </p:cNvSpPr>
          <p:nvPr/>
        </p:nvSpPr>
        <p:spPr bwMode="auto">
          <a:xfrm>
            <a:off x="5788025" y="14573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5" name="Arc 171"/>
          <p:cNvSpPr>
            <a:spLocks/>
          </p:cNvSpPr>
          <p:nvPr/>
        </p:nvSpPr>
        <p:spPr bwMode="auto">
          <a:xfrm>
            <a:off x="3619500" y="1501775"/>
            <a:ext cx="982663" cy="1485900"/>
          </a:xfrm>
          <a:custGeom>
            <a:avLst/>
            <a:gdLst>
              <a:gd name="G0" fmla="+- 14228 0 0"/>
              <a:gd name="G1" fmla="+- 21548 0 0"/>
              <a:gd name="G2" fmla="+- 21600 0 0"/>
              <a:gd name="T0" fmla="*/ 0 w 14228"/>
              <a:gd name="T1" fmla="*/ 5296 h 21548"/>
              <a:gd name="T2" fmla="*/ 12731 w 14228"/>
              <a:gd name="T3" fmla="*/ 0 h 21548"/>
              <a:gd name="T4" fmla="*/ 14228 w 14228"/>
              <a:gd name="T5" fmla="*/ 21548 h 21548"/>
            </a:gdLst>
            <a:ahLst/>
            <a:cxnLst>
              <a:cxn ang="0">
                <a:pos x="T0" y="T1"/>
              </a:cxn>
              <a:cxn ang="0">
                <a:pos x="T2" y="T3"/>
              </a:cxn>
              <a:cxn ang="0">
                <a:pos x="T4" y="T5"/>
              </a:cxn>
            </a:cxnLst>
            <a:rect l="0" t="0" r="r" b="b"/>
            <a:pathLst>
              <a:path w="14228" h="21548" fill="none" extrusionOk="0">
                <a:moveTo>
                  <a:pt x="0" y="5296"/>
                </a:moveTo>
                <a:cubicBezTo>
                  <a:pt x="3551" y="2187"/>
                  <a:pt x="8022" y="327"/>
                  <a:pt x="12730" y="-1"/>
                </a:cubicBezTo>
              </a:path>
              <a:path w="14228" h="21548" stroke="0" extrusionOk="0">
                <a:moveTo>
                  <a:pt x="0" y="5296"/>
                </a:moveTo>
                <a:cubicBezTo>
                  <a:pt x="3551" y="2187"/>
                  <a:pt x="8022" y="327"/>
                  <a:pt x="12730" y="-1"/>
                </a:cubicBezTo>
                <a:lnTo>
                  <a:pt x="14228" y="21548"/>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172"/>
          <p:cNvSpPr>
            <a:spLocks/>
          </p:cNvSpPr>
          <p:nvPr/>
        </p:nvSpPr>
        <p:spPr bwMode="auto">
          <a:xfrm>
            <a:off x="3530600" y="1835150"/>
            <a:ext cx="112713" cy="119063"/>
          </a:xfrm>
          <a:custGeom>
            <a:avLst/>
            <a:gdLst>
              <a:gd name="T0" fmla="*/ 0 w 71"/>
              <a:gd name="T1" fmla="*/ 75 h 75"/>
              <a:gd name="T2" fmla="*/ 71 w 71"/>
              <a:gd name="T3" fmla="*/ 33 h 75"/>
              <a:gd name="T4" fmla="*/ 37 w 71"/>
              <a:gd name="T5" fmla="*/ 0 h 75"/>
              <a:gd name="T6" fmla="*/ 0 w 71"/>
              <a:gd name="T7" fmla="*/ 75 h 75"/>
            </a:gdLst>
            <a:ahLst/>
            <a:cxnLst>
              <a:cxn ang="0">
                <a:pos x="T0" y="T1"/>
              </a:cxn>
              <a:cxn ang="0">
                <a:pos x="T2" y="T3"/>
              </a:cxn>
              <a:cxn ang="0">
                <a:pos x="T4" y="T5"/>
              </a:cxn>
              <a:cxn ang="0">
                <a:pos x="T6" y="T7"/>
              </a:cxn>
            </a:cxnLst>
            <a:rect l="0" t="0" r="r" b="b"/>
            <a:pathLst>
              <a:path w="71" h="75">
                <a:moveTo>
                  <a:pt x="0" y="75"/>
                </a:moveTo>
                <a:lnTo>
                  <a:pt x="71" y="33"/>
                </a:lnTo>
                <a:lnTo>
                  <a:pt x="37" y="0"/>
                </a:lnTo>
                <a:lnTo>
                  <a:pt x="0" y="75"/>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Rectangle 173"/>
          <p:cNvSpPr>
            <a:spLocks noChangeArrowheads="1"/>
          </p:cNvSpPr>
          <p:nvPr/>
        </p:nvSpPr>
        <p:spPr bwMode="auto">
          <a:xfrm>
            <a:off x="3829050" y="1668463"/>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8" name="Arc 174"/>
          <p:cNvSpPr>
            <a:spLocks/>
          </p:cNvSpPr>
          <p:nvPr/>
        </p:nvSpPr>
        <p:spPr bwMode="auto">
          <a:xfrm>
            <a:off x="3211513" y="715963"/>
            <a:ext cx="1277938" cy="1111250"/>
          </a:xfrm>
          <a:custGeom>
            <a:avLst/>
            <a:gdLst>
              <a:gd name="G0" fmla="+- 21600 0 0"/>
              <a:gd name="G1" fmla="+- 14586 0 0"/>
              <a:gd name="G2" fmla="+- 21600 0 0"/>
              <a:gd name="T0" fmla="*/ 411 w 21600"/>
              <a:gd name="T1" fmla="*/ 18781 h 18781"/>
              <a:gd name="T2" fmla="*/ 5669 w 21600"/>
              <a:gd name="T3" fmla="*/ 0 h 18781"/>
              <a:gd name="T4" fmla="*/ 21600 w 21600"/>
              <a:gd name="T5" fmla="*/ 14586 h 18781"/>
            </a:gdLst>
            <a:ahLst/>
            <a:cxnLst>
              <a:cxn ang="0">
                <a:pos x="T0" y="T1"/>
              </a:cxn>
              <a:cxn ang="0">
                <a:pos x="T2" y="T3"/>
              </a:cxn>
              <a:cxn ang="0">
                <a:pos x="T4" y="T5"/>
              </a:cxn>
            </a:cxnLst>
            <a:rect l="0" t="0" r="r" b="b"/>
            <a:pathLst>
              <a:path w="21600" h="18781" fill="none" extrusionOk="0">
                <a:moveTo>
                  <a:pt x="411" y="18780"/>
                </a:moveTo>
                <a:cubicBezTo>
                  <a:pt x="137" y="17399"/>
                  <a:pt x="0" y="15994"/>
                  <a:pt x="0" y="14586"/>
                </a:cubicBezTo>
                <a:cubicBezTo>
                  <a:pt x="0" y="9186"/>
                  <a:pt x="2022" y="3982"/>
                  <a:pt x="5668" y="-1"/>
                </a:cubicBezTo>
              </a:path>
              <a:path w="21600" h="18781" stroke="0" extrusionOk="0">
                <a:moveTo>
                  <a:pt x="411" y="18780"/>
                </a:moveTo>
                <a:cubicBezTo>
                  <a:pt x="137" y="17399"/>
                  <a:pt x="0" y="15994"/>
                  <a:pt x="0" y="14586"/>
                </a:cubicBezTo>
                <a:cubicBezTo>
                  <a:pt x="0" y="9186"/>
                  <a:pt x="2022" y="3982"/>
                  <a:pt x="5668" y="-1"/>
                </a:cubicBezTo>
                <a:lnTo>
                  <a:pt x="21600" y="14586"/>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175"/>
          <p:cNvSpPr>
            <a:spLocks/>
          </p:cNvSpPr>
          <p:nvPr/>
        </p:nvSpPr>
        <p:spPr bwMode="auto">
          <a:xfrm>
            <a:off x="3197225" y="1822450"/>
            <a:ext cx="73025" cy="131763"/>
          </a:xfrm>
          <a:custGeom>
            <a:avLst/>
            <a:gdLst>
              <a:gd name="T0" fmla="*/ 46 w 46"/>
              <a:gd name="T1" fmla="*/ 83 h 83"/>
              <a:gd name="T2" fmla="*/ 42 w 46"/>
              <a:gd name="T3" fmla="*/ 0 h 83"/>
              <a:gd name="T4" fmla="*/ 0 w 46"/>
              <a:gd name="T5" fmla="*/ 12 h 83"/>
              <a:gd name="T6" fmla="*/ 46 w 46"/>
              <a:gd name="T7" fmla="*/ 83 h 83"/>
            </a:gdLst>
            <a:ahLst/>
            <a:cxnLst>
              <a:cxn ang="0">
                <a:pos x="T0" y="T1"/>
              </a:cxn>
              <a:cxn ang="0">
                <a:pos x="T2" y="T3"/>
              </a:cxn>
              <a:cxn ang="0">
                <a:pos x="T4" y="T5"/>
              </a:cxn>
              <a:cxn ang="0">
                <a:pos x="T6" y="T7"/>
              </a:cxn>
            </a:cxnLst>
            <a:rect l="0" t="0" r="r" b="b"/>
            <a:pathLst>
              <a:path w="46" h="83">
                <a:moveTo>
                  <a:pt x="46" y="83"/>
                </a:moveTo>
                <a:lnTo>
                  <a:pt x="42" y="0"/>
                </a:lnTo>
                <a:lnTo>
                  <a:pt x="0" y="12"/>
                </a:lnTo>
                <a:lnTo>
                  <a:pt x="46" y="83"/>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Rectangle 176"/>
          <p:cNvSpPr>
            <a:spLocks noChangeArrowheads="1"/>
          </p:cNvSpPr>
          <p:nvPr/>
        </p:nvSpPr>
        <p:spPr bwMode="auto">
          <a:xfrm>
            <a:off x="3257550" y="14160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1" name="Arc 177"/>
          <p:cNvSpPr>
            <a:spLocks/>
          </p:cNvSpPr>
          <p:nvPr/>
        </p:nvSpPr>
        <p:spPr bwMode="auto">
          <a:xfrm>
            <a:off x="5359400" y="695325"/>
            <a:ext cx="1384300" cy="820738"/>
          </a:xfrm>
          <a:custGeom>
            <a:avLst/>
            <a:gdLst>
              <a:gd name="G0" fmla="+- 0 0 0"/>
              <a:gd name="G1" fmla="+- 8628 0 0"/>
              <a:gd name="G2" fmla="+- 21600 0 0"/>
              <a:gd name="T0" fmla="*/ 19802 w 21600"/>
              <a:gd name="T1" fmla="*/ 0 h 12798"/>
              <a:gd name="T2" fmla="*/ 21194 w 21600"/>
              <a:gd name="T3" fmla="*/ 12798 h 12798"/>
              <a:gd name="T4" fmla="*/ 0 w 21600"/>
              <a:gd name="T5" fmla="*/ 8628 h 12798"/>
            </a:gdLst>
            <a:ahLst/>
            <a:cxnLst>
              <a:cxn ang="0">
                <a:pos x="T0" y="T1"/>
              </a:cxn>
              <a:cxn ang="0">
                <a:pos x="T2" y="T3"/>
              </a:cxn>
              <a:cxn ang="0">
                <a:pos x="T4" y="T5"/>
              </a:cxn>
            </a:cxnLst>
            <a:rect l="0" t="0" r="r" b="b"/>
            <a:pathLst>
              <a:path w="21600" h="12798" fill="none" extrusionOk="0">
                <a:moveTo>
                  <a:pt x="19801" y="0"/>
                </a:moveTo>
                <a:cubicBezTo>
                  <a:pt x="20987" y="2721"/>
                  <a:pt x="21600" y="5658"/>
                  <a:pt x="21600" y="8628"/>
                </a:cubicBezTo>
                <a:cubicBezTo>
                  <a:pt x="21600" y="10027"/>
                  <a:pt x="21463" y="11424"/>
                  <a:pt x="21193" y="12797"/>
                </a:cubicBezTo>
              </a:path>
              <a:path w="21600" h="12798" stroke="0" extrusionOk="0">
                <a:moveTo>
                  <a:pt x="19801" y="0"/>
                </a:moveTo>
                <a:cubicBezTo>
                  <a:pt x="20987" y="2721"/>
                  <a:pt x="21600" y="5658"/>
                  <a:pt x="21600" y="8628"/>
                </a:cubicBezTo>
                <a:cubicBezTo>
                  <a:pt x="21600" y="10027"/>
                  <a:pt x="21463" y="11424"/>
                  <a:pt x="21193" y="12797"/>
                </a:cubicBezTo>
                <a:lnTo>
                  <a:pt x="0" y="8628"/>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78"/>
          <p:cNvSpPr>
            <a:spLocks/>
          </p:cNvSpPr>
          <p:nvPr/>
        </p:nvSpPr>
        <p:spPr bwMode="auto">
          <a:xfrm>
            <a:off x="6577013" y="587375"/>
            <a:ext cx="87313" cy="125413"/>
          </a:xfrm>
          <a:custGeom>
            <a:avLst/>
            <a:gdLst>
              <a:gd name="T0" fmla="*/ 0 w 55"/>
              <a:gd name="T1" fmla="*/ 0 h 79"/>
              <a:gd name="T2" fmla="*/ 13 w 55"/>
              <a:gd name="T3" fmla="*/ 79 h 79"/>
              <a:gd name="T4" fmla="*/ 55 w 55"/>
              <a:gd name="T5" fmla="*/ 58 h 79"/>
              <a:gd name="T6" fmla="*/ 0 w 55"/>
              <a:gd name="T7" fmla="*/ 0 h 79"/>
            </a:gdLst>
            <a:ahLst/>
            <a:cxnLst>
              <a:cxn ang="0">
                <a:pos x="T0" y="T1"/>
              </a:cxn>
              <a:cxn ang="0">
                <a:pos x="T2" y="T3"/>
              </a:cxn>
              <a:cxn ang="0">
                <a:pos x="T4" y="T5"/>
              </a:cxn>
              <a:cxn ang="0">
                <a:pos x="T6" y="T7"/>
              </a:cxn>
            </a:cxnLst>
            <a:rect l="0" t="0" r="r" b="b"/>
            <a:pathLst>
              <a:path w="55" h="79">
                <a:moveTo>
                  <a:pt x="0" y="0"/>
                </a:moveTo>
                <a:lnTo>
                  <a:pt x="13" y="79"/>
                </a:lnTo>
                <a:lnTo>
                  <a:pt x="55" y="58"/>
                </a:lnTo>
                <a:lnTo>
                  <a:pt x="0"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Rectangle 179"/>
          <p:cNvSpPr>
            <a:spLocks noChangeArrowheads="1"/>
          </p:cNvSpPr>
          <p:nvPr/>
        </p:nvSpPr>
        <p:spPr bwMode="auto">
          <a:xfrm>
            <a:off x="6564313" y="712788"/>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4" name="Arc 180"/>
          <p:cNvSpPr>
            <a:spLocks/>
          </p:cNvSpPr>
          <p:nvPr/>
        </p:nvSpPr>
        <p:spPr bwMode="auto">
          <a:xfrm>
            <a:off x="4762500" y="1819275"/>
            <a:ext cx="1900238" cy="752475"/>
          </a:xfrm>
          <a:custGeom>
            <a:avLst/>
            <a:gdLst>
              <a:gd name="G0" fmla="+- 0 0 0"/>
              <a:gd name="G1" fmla="+- 0 0 0"/>
              <a:gd name="G2" fmla="+- 21600 0 0"/>
              <a:gd name="T0" fmla="*/ 21494 w 21494"/>
              <a:gd name="T1" fmla="*/ 2135 h 8509"/>
              <a:gd name="T2" fmla="*/ 19854 w 21494"/>
              <a:gd name="T3" fmla="*/ 8509 h 8509"/>
              <a:gd name="T4" fmla="*/ 0 w 21494"/>
              <a:gd name="T5" fmla="*/ 0 h 8509"/>
            </a:gdLst>
            <a:ahLst/>
            <a:cxnLst>
              <a:cxn ang="0">
                <a:pos x="T0" y="T1"/>
              </a:cxn>
              <a:cxn ang="0">
                <a:pos x="T2" y="T3"/>
              </a:cxn>
              <a:cxn ang="0">
                <a:pos x="T4" y="T5"/>
              </a:cxn>
            </a:cxnLst>
            <a:rect l="0" t="0" r="r" b="b"/>
            <a:pathLst>
              <a:path w="21494" h="8509" fill="none" extrusionOk="0">
                <a:moveTo>
                  <a:pt x="21494" y="2135"/>
                </a:moveTo>
                <a:cubicBezTo>
                  <a:pt x="21276" y="4330"/>
                  <a:pt x="20722" y="6480"/>
                  <a:pt x="19853" y="8508"/>
                </a:cubicBezTo>
              </a:path>
              <a:path w="21494" h="8509" stroke="0" extrusionOk="0">
                <a:moveTo>
                  <a:pt x="21494" y="2135"/>
                </a:moveTo>
                <a:cubicBezTo>
                  <a:pt x="21276" y="4330"/>
                  <a:pt x="20722" y="6480"/>
                  <a:pt x="19853" y="8508"/>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1"/>
          <p:cNvSpPr>
            <a:spLocks/>
          </p:cNvSpPr>
          <p:nvPr/>
        </p:nvSpPr>
        <p:spPr bwMode="auto">
          <a:xfrm>
            <a:off x="6630988" y="1887538"/>
            <a:ext cx="66675" cy="127000"/>
          </a:xfrm>
          <a:custGeom>
            <a:avLst/>
            <a:gdLst>
              <a:gd name="T0" fmla="*/ 25 w 42"/>
              <a:gd name="T1" fmla="*/ 0 h 80"/>
              <a:gd name="T2" fmla="*/ 0 w 42"/>
              <a:gd name="T3" fmla="*/ 76 h 80"/>
              <a:gd name="T4" fmla="*/ 42 w 42"/>
              <a:gd name="T5" fmla="*/ 80 h 80"/>
              <a:gd name="T6" fmla="*/ 25 w 42"/>
              <a:gd name="T7" fmla="*/ 0 h 80"/>
            </a:gdLst>
            <a:ahLst/>
            <a:cxnLst>
              <a:cxn ang="0">
                <a:pos x="T0" y="T1"/>
              </a:cxn>
              <a:cxn ang="0">
                <a:pos x="T2" y="T3"/>
              </a:cxn>
              <a:cxn ang="0">
                <a:pos x="T4" y="T5"/>
              </a:cxn>
              <a:cxn ang="0">
                <a:pos x="T6" y="T7"/>
              </a:cxn>
            </a:cxnLst>
            <a:rect l="0" t="0" r="r" b="b"/>
            <a:pathLst>
              <a:path w="42" h="80">
                <a:moveTo>
                  <a:pt x="25" y="0"/>
                </a:moveTo>
                <a:lnTo>
                  <a:pt x="0" y="76"/>
                </a:lnTo>
                <a:lnTo>
                  <a:pt x="42" y="80"/>
                </a:lnTo>
                <a:lnTo>
                  <a:pt x="25"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Rectangle 182"/>
          <p:cNvSpPr>
            <a:spLocks noChangeArrowheads="1"/>
          </p:cNvSpPr>
          <p:nvPr/>
        </p:nvSpPr>
        <p:spPr bwMode="auto">
          <a:xfrm>
            <a:off x="6524625" y="19875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7" name="Arc 183"/>
          <p:cNvSpPr>
            <a:spLocks/>
          </p:cNvSpPr>
          <p:nvPr/>
        </p:nvSpPr>
        <p:spPr bwMode="auto">
          <a:xfrm>
            <a:off x="4202113" y="142875"/>
            <a:ext cx="1790700" cy="2963863"/>
          </a:xfrm>
          <a:custGeom>
            <a:avLst/>
            <a:gdLst>
              <a:gd name="G0" fmla="+- 7514 0 0"/>
              <a:gd name="G1" fmla="+- 21600 0 0"/>
              <a:gd name="G2" fmla="+- 21600 0 0"/>
              <a:gd name="T0" fmla="*/ 0 w 13042"/>
              <a:gd name="T1" fmla="*/ 1349 h 21600"/>
              <a:gd name="T2" fmla="*/ 13042 w 13042"/>
              <a:gd name="T3" fmla="*/ 719 h 21600"/>
              <a:gd name="T4" fmla="*/ 7514 w 13042"/>
              <a:gd name="T5" fmla="*/ 21600 h 21600"/>
            </a:gdLst>
            <a:ahLst/>
            <a:cxnLst>
              <a:cxn ang="0">
                <a:pos x="T0" y="T1"/>
              </a:cxn>
              <a:cxn ang="0">
                <a:pos x="T2" y="T3"/>
              </a:cxn>
              <a:cxn ang="0">
                <a:pos x="T4" y="T5"/>
              </a:cxn>
            </a:cxnLst>
            <a:rect l="0" t="0" r="r" b="b"/>
            <a:pathLst>
              <a:path w="13042" h="21600" fill="none" extrusionOk="0">
                <a:moveTo>
                  <a:pt x="0" y="1349"/>
                </a:moveTo>
                <a:cubicBezTo>
                  <a:pt x="2404" y="456"/>
                  <a:pt x="4949" y="0"/>
                  <a:pt x="7514" y="0"/>
                </a:cubicBezTo>
                <a:cubicBezTo>
                  <a:pt x="9379" y="0"/>
                  <a:pt x="11238" y="241"/>
                  <a:pt x="13041" y="719"/>
                </a:cubicBezTo>
              </a:path>
              <a:path w="13042" h="21600" stroke="0" extrusionOk="0">
                <a:moveTo>
                  <a:pt x="0" y="1349"/>
                </a:moveTo>
                <a:cubicBezTo>
                  <a:pt x="2404" y="456"/>
                  <a:pt x="4949" y="0"/>
                  <a:pt x="7514" y="0"/>
                </a:cubicBezTo>
                <a:cubicBezTo>
                  <a:pt x="9379" y="0"/>
                  <a:pt x="11238" y="241"/>
                  <a:pt x="13041" y="719"/>
                </a:cubicBezTo>
                <a:lnTo>
                  <a:pt x="7514" y="2160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184"/>
          <p:cNvSpPr>
            <a:spLocks/>
          </p:cNvSpPr>
          <p:nvPr/>
        </p:nvSpPr>
        <p:spPr bwMode="auto">
          <a:xfrm>
            <a:off x="4087813" y="288925"/>
            <a:ext cx="125413" cy="85725"/>
          </a:xfrm>
          <a:custGeom>
            <a:avLst/>
            <a:gdLst>
              <a:gd name="T0" fmla="*/ 0 w 79"/>
              <a:gd name="T1" fmla="*/ 54 h 54"/>
              <a:gd name="T2" fmla="*/ 79 w 79"/>
              <a:gd name="T3" fmla="*/ 41 h 54"/>
              <a:gd name="T4" fmla="*/ 63 w 79"/>
              <a:gd name="T5" fmla="*/ 0 h 54"/>
              <a:gd name="T6" fmla="*/ 0 w 79"/>
              <a:gd name="T7" fmla="*/ 54 h 54"/>
            </a:gdLst>
            <a:ahLst/>
            <a:cxnLst>
              <a:cxn ang="0">
                <a:pos x="T0" y="T1"/>
              </a:cxn>
              <a:cxn ang="0">
                <a:pos x="T2" y="T3"/>
              </a:cxn>
              <a:cxn ang="0">
                <a:pos x="T4" y="T5"/>
              </a:cxn>
              <a:cxn ang="0">
                <a:pos x="T6" y="T7"/>
              </a:cxn>
            </a:cxnLst>
            <a:rect l="0" t="0" r="r" b="b"/>
            <a:pathLst>
              <a:path w="79" h="54">
                <a:moveTo>
                  <a:pt x="0" y="54"/>
                </a:moveTo>
                <a:lnTo>
                  <a:pt x="79" y="41"/>
                </a:lnTo>
                <a:lnTo>
                  <a:pt x="63" y="0"/>
                </a:lnTo>
                <a:lnTo>
                  <a:pt x="0" y="54"/>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85"/>
          <p:cNvSpPr>
            <a:spLocks noChangeArrowheads="1"/>
          </p:cNvSpPr>
          <p:nvPr/>
        </p:nvSpPr>
        <p:spPr bwMode="auto">
          <a:xfrm>
            <a:off x="4532313" y="14922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99CCFF"/>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0" name="Arc 186"/>
          <p:cNvSpPr>
            <a:spLocks/>
          </p:cNvSpPr>
          <p:nvPr/>
        </p:nvSpPr>
        <p:spPr bwMode="auto">
          <a:xfrm>
            <a:off x="2141538" y="661988"/>
            <a:ext cx="1876425" cy="2125663"/>
          </a:xfrm>
          <a:custGeom>
            <a:avLst/>
            <a:gdLst>
              <a:gd name="G0" fmla="+- 17928 0 0"/>
              <a:gd name="G1" fmla="+- 20313 0 0"/>
              <a:gd name="G2" fmla="+- 21600 0 0"/>
              <a:gd name="T0" fmla="*/ 0 w 17928"/>
              <a:gd name="T1" fmla="*/ 8265 h 20313"/>
              <a:gd name="T2" fmla="*/ 10584 w 17928"/>
              <a:gd name="T3" fmla="*/ 0 h 20313"/>
              <a:gd name="T4" fmla="*/ 17928 w 17928"/>
              <a:gd name="T5" fmla="*/ 20313 h 20313"/>
            </a:gdLst>
            <a:ahLst/>
            <a:cxnLst>
              <a:cxn ang="0">
                <a:pos x="T0" y="T1"/>
              </a:cxn>
              <a:cxn ang="0">
                <a:pos x="T2" y="T3"/>
              </a:cxn>
              <a:cxn ang="0">
                <a:pos x="T4" y="T5"/>
              </a:cxn>
            </a:cxnLst>
            <a:rect l="0" t="0" r="r" b="b"/>
            <a:pathLst>
              <a:path w="17928" h="20313" fill="none" extrusionOk="0">
                <a:moveTo>
                  <a:pt x="0" y="8265"/>
                </a:moveTo>
                <a:cubicBezTo>
                  <a:pt x="2560" y="4455"/>
                  <a:pt x="6267" y="1560"/>
                  <a:pt x="10583" y="-1"/>
                </a:cubicBezTo>
              </a:path>
              <a:path w="17928" h="20313" stroke="0" extrusionOk="0">
                <a:moveTo>
                  <a:pt x="0" y="8265"/>
                </a:moveTo>
                <a:cubicBezTo>
                  <a:pt x="2560" y="4455"/>
                  <a:pt x="6267" y="1560"/>
                  <a:pt x="10583" y="-1"/>
                </a:cubicBezTo>
                <a:lnTo>
                  <a:pt x="17928" y="20313"/>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187"/>
          <p:cNvSpPr>
            <a:spLocks/>
          </p:cNvSpPr>
          <p:nvPr/>
        </p:nvSpPr>
        <p:spPr bwMode="auto">
          <a:xfrm>
            <a:off x="2076450" y="1503363"/>
            <a:ext cx="92075" cy="131763"/>
          </a:xfrm>
          <a:custGeom>
            <a:avLst/>
            <a:gdLst>
              <a:gd name="T0" fmla="*/ 0 w 58"/>
              <a:gd name="T1" fmla="*/ 83 h 83"/>
              <a:gd name="T2" fmla="*/ 58 w 58"/>
              <a:gd name="T3" fmla="*/ 25 h 83"/>
              <a:gd name="T4" fmla="*/ 21 w 58"/>
              <a:gd name="T5" fmla="*/ 0 h 83"/>
              <a:gd name="T6" fmla="*/ 0 w 58"/>
              <a:gd name="T7" fmla="*/ 83 h 83"/>
            </a:gdLst>
            <a:ahLst/>
            <a:cxnLst>
              <a:cxn ang="0">
                <a:pos x="T0" y="T1"/>
              </a:cxn>
              <a:cxn ang="0">
                <a:pos x="T2" y="T3"/>
              </a:cxn>
              <a:cxn ang="0">
                <a:pos x="T4" y="T5"/>
              </a:cxn>
              <a:cxn ang="0">
                <a:pos x="T6" y="T7"/>
              </a:cxn>
            </a:cxnLst>
            <a:rect l="0" t="0" r="r" b="b"/>
            <a:pathLst>
              <a:path w="58" h="83">
                <a:moveTo>
                  <a:pt x="0" y="83"/>
                </a:moveTo>
                <a:lnTo>
                  <a:pt x="58" y="25"/>
                </a:lnTo>
                <a:lnTo>
                  <a:pt x="21" y="0"/>
                </a:lnTo>
                <a:lnTo>
                  <a:pt x="0" y="83"/>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Rectangle 188"/>
          <p:cNvSpPr>
            <a:spLocks noChangeArrowheads="1"/>
          </p:cNvSpPr>
          <p:nvPr/>
        </p:nvSpPr>
        <p:spPr bwMode="auto">
          <a:xfrm>
            <a:off x="2314575" y="12382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3" name="Arc 189"/>
          <p:cNvSpPr>
            <a:spLocks/>
          </p:cNvSpPr>
          <p:nvPr/>
        </p:nvSpPr>
        <p:spPr bwMode="auto">
          <a:xfrm>
            <a:off x="4003675" y="2468563"/>
            <a:ext cx="996950" cy="1331913"/>
          </a:xfrm>
          <a:custGeom>
            <a:avLst/>
            <a:gdLst>
              <a:gd name="G0" fmla="+- 15420 0 0"/>
              <a:gd name="G1" fmla="+- 0 0 0"/>
              <a:gd name="G2" fmla="+- 21600 0 0"/>
              <a:gd name="T0" fmla="*/ 8920 w 15420"/>
              <a:gd name="T1" fmla="*/ 20599 h 20599"/>
              <a:gd name="T2" fmla="*/ 0 w 15420"/>
              <a:gd name="T3" fmla="*/ 15126 h 20599"/>
              <a:gd name="T4" fmla="*/ 15420 w 15420"/>
              <a:gd name="T5" fmla="*/ 0 h 20599"/>
            </a:gdLst>
            <a:ahLst/>
            <a:cxnLst>
              <a:cxn ang="0">
                <a:pos x="T0" y="T1"/>
              </a:cxn>
              <a:cxn ang="0">
                <a:pos x="T2" y="T3"/>
              </a:cxn>
              <a:cxn ang="0">
                <a:pos x="T4" y="T5"/>
              </a:cxn>
            </a:cxnLst>
            <a:rect l="0" t="0" r="r" b="b"/>
            <a:pathLst>
              <a:path w="15420" h="20599" fill="none" extrusionOk="0">
                <a:moveTo>
                  <a:pt x="8920" y="20598"/>
                </a:moveTo>
                <a:cubicBezTo>
                  <a:pt x="5543" y="19533"/>
                  <a:pt x="2479" y="17653"/>
                  <a:pt x="0" y="15125"/>
                </a:cubicBezTo>
              </a:path>
              <a:path w="15420" h="20599" stroke="0" extrusionOk="0">
                <a:moveTo>
                  <a:pt x="8920" y="20598"/>
                </a:moveTo>
                <a:cubicBezTo>
                  <a:pt x="5543" y="19533"/>
                  <a:pt x="2479" y="17653"/>
                  <a:pt x="0" y="15125"/>
                </a:cubicBezTo>
                <a:lnTo>
                  <a:pt x="1542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190"/>
          <p:cNvSpPr>
            <a:spLocks/>
          </p:cNvSpPr>
          <p:nvPr/>
        </p:nvSpPr>
        <p:spPr bwMode="auto">
          <a:xfrm>
            <a:off x="4572000" y="3767138"/>
            <a:ext cx="133350" cy="73025"/>
          </a:xfrm>
          <a:custGeom>
            <a:avLst/>
            <a:gdLst>
              <a:gd name="T0" fmla="*/ 84 w 84"/>
              <a:gd name="T1" fmla="*/ 46 h 46"/>
              <a:gd name="T2" fmla="*/ 9 w 84"/>
              <a:gd name="T3" fmla="*/ 0 h 46"/>
              <a:gd name="T4" fmla="*/ 0 w 84"/>
              <a:gd name="T5" fmla="*/ 46 h 46"/>
              <a:gd name="T6" fmla="*/ 84 w 84"/>
              <a:gd name="T7" fmla="*/ 46 h 46"/>
            </a:gdLst>
            <a:ahLst/>
            <a:cxnLst>
              <a:cxn ang="0">
                <a:pos x="T0" y="T1"/>
              </a:cxn>
              <a:cxn ang="0">
                <a:pos x="T2" y="T3"/>
              </a:cxn>
              <a:cxn ang="0">
                <a:pos x="T4" y="T5"/>
              </a:cxn>
              <a:cxn ang="0">
                <a:pos x="T6" y="T7"/>
              </a:cxn>
            </a:cxnLst>
            <a:rect l="0" t="0" r="r" b="b"/>
            <a:pathLst>
              <a:path w="84" h="46">
                <a:moveTo>
                  <a:pt x="84" y="46"/>
                </a:moveTo>
                <a:lnTo>
                  <a:pt x="9" y="0"/>
                </a:lnTo>
                <a:lnTo>
                  <a:pt x="0" y="46"/>
                </a:lnTo>
                <a:lnTo>
                  <a:pt x="84" y="46"/>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Rectangle 191"/>
          <p:cNvSpPr>
            <a:spLocks noChangeArrowheads="1"/>
          </p:cNvSpPr>
          <p:nvPr/>
        </p:nvSpPr>
        <p:spPr bwMode="auto">
          <a:xfrm>
            <a:off x="4440238" y="35210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6" name="Arc 192"/>
          <p:cNvSpPr>
            <a:spLocks/>
          </p:cNvSpPr>
          <p:nvPr/>
        </p:nvSpPr>
        <p:spPr bwMode="auto">
          <a:xfrm>
            <a:off x="2078038" y="4413250"/>
            <a:ext cx="1216025" cy="1495425"/>
          </a:xfrm>
          <a:custGeom>
            <a:avLst/>
            <a:gdLst>
              <a:gd name="G0" fmla="+- 16870 0 0"/>
              <a:gd name="G1" fmla="+- 20760 0 0"/>
              <a:gd name="G2" fmla="+- 21600 0 0"/>
              <a:gd name="T0" fmla="*/ 0 w 16870"/>
              <a:gd name="T1" fmla="*/ 7270 h 20760"/>
              <a:gd name="T2" fmla="*/ 10904 w 16870"/>
              <a:gd name="T3" fmla="*/ 0 h 20760"/>
              <a:gd name="T4" fmla="*/ 16870 w 16870"/>
              <a:gd name="T5" fmla="*/ 20760 h 20760"/>
            </a:gdLst>
            <a:ahLst/>
            <a:cxnLst>
              <a:cxn ang="0">
                <a:pos x="T0" y="T1"/>
              </a:cxn>
              <a:cxn ang="0">
                <a:pos x="T2" y="T3"/>
              </a:cxn>
              <a:cxn ang="0">
                <a:pos x="T4" y="T5"/>
              </a:cxn>
            </a:cxnLst>
            <a:rect l="0" t="0" r="r" b="b"/>
            <a:pathLst>
              <a:path w="16870" h="20760" fill="none" extrusionOk="0">
                <a:moveTo>
                  <a:pt x="0" y="7270"/>
                </a:moveTo>
                <a:cubicBezTo>
                  <a:pt x="2794" y="3776"/>
                  <a:pt x="6604" y="1235"/>
                  <a:pt x="10904" y="0"/>
                </a:cubicBezTo>
              </a:path>
              <a:path w="16870" h="20760" stroke="0" extrusionOk="0">
                <a:moveTo>
                  <a:pt x="0" y="7270"/>
                </a:moveTo>
                <a:cubicBezTo>
                  <a:pt x="2794" y="3776"/>
                  <a:pt x="6604" y="1235"/>
                  <a:pt x="10904" y="0"/>
                </a:cubicBezTo>
                <a:lnTo>
                  <a:pt x="16870" y="2076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193"/>
          <p:cNvSpPr>
            <a:spLocks/>
          </p:cNvSpPr>
          <p:nvPr/>
        </p:nvSpPr>
        <p:spPr bwMode="auto">
          <a:xfrm>
            <a:off x="2003425" y="4914900"/>
            <a:ext cx="98425" cy="127000"/>
          </a:xfrm>
          <a:custGeom>
            <a:avLst/>
            <a:gdLst>
              <a:gd name="T0" fmla="*/ 0 w 62"/>
              <a:gd name="T1" fmla="*/ 80 h 80"/>
              <a:gd name="T2" fmla="*/ 62 w 62"/>
              <a:gd name="T3" fmla="*/ 25 h 80"/>
              <a:gd name="T4" fmla="*/ 25 w 62"/>
              <a:gd name="T5" fmla="*/ 0 h 80"/>
              <a:gd name="T6" fmla="*/ 0 w 62"/>
              <a:gd name="T7" fmla="*/ 80 h 80"/>
            </a:gdLst>
            <a:ahLst/>
            <a:cxnLst>
              <a:cxn ang="0">
                <a:pos x="T0" y="T1"/>
              </a:cxn>
              <a:cxn ang="0">
                <a:pos x="T2" y="T3"/>
              </a:cxn>
              <a:cxn ang="0">
                <a:pos x="T4" y="T5"/>
              </a:cxn>
              <a:cxn ang="0">
                <a:pos x="T6" y="T7"/>
              </a:cxn>
            </a:cxnLst>
            <a:rect l="0" t="0" r="r" b="b"/>
            <a:pathLst>
              <a:path w="62" h="80">
                <a:moveTo>
                  <a:pt x="0" y="80"/>
                </a:moveTo>
                <a:lnTo>
                  <a:pt x="62" y="25"/>
                </a:lnTo>
                <a:lnTo>
                  <a:pt x="25" y="0"/>
                </a:lnTo>
                <a:lnTo>
                  <a:pt x="0" y="8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Rectangle 194"/>
          <p:cNvSpPr>
            <a:spLocks noChangeArrowheads="1"/>
          </p:cNvSpPr>
          <p:nvPr/>
        </p:nvSpPr>
        <p:spPr bwMode="auto">
          <a:xfrm>
            <a:off x="2235200" y="4689475"/>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9" name="Arc 195"/>
          <p:cNvSpPr>
            <a:spLocks/>
          </p:cNvSpPr>
          <p:nvPr/>
        </p:nvSpPr>
        <p:spPr bwMode="auto">
          <a:xfrm>
            <a:off x="6618288" y="4022725"/>
            <a:ext cx="971550" cy="706438"/>
          </a:xfrm>
          <a:custGeom>
            <a:avLst/>
            <a:gdLst>
              <a:gd name="G0" fmla="+- 20593 0 0"/>
              <a:gd name="G1" fmla="+- 0 0 0"/>
              <a:gd name="G2" fmla="+- 21600 0 0"/>
              <a:gd name="T0" fmla="*/ 5036 w 20593"/>
              <a:gd name="T1" fmla="*/ 14985 h 14985"/>
              <a:gd name="T2" fmla="*/ 0 w 20593"/>
              <a:gd name="T3" fmla="*/ 6517 h 14985"/>
              <a:gd name="T4" fmla="*/ 20593 w 20593"/>
              <a:gd name="T5" fmla="*/ 0 h 14985"/>
            </a:gdLst>
            <a:ahLst/>
            <a:cxnLst>
              <a:cxn ang="0">
                <a:pos x="T0" y="T1"/>
              </a:cxn>
              <a:cxn ang="0">
                <a:pos x="T2" y="T3"/>
              </a:cxn>
              <a:cxn ang="0">
                <a:pos x="T4" y="T5"/>
              </a:cxn>
            </a:cxnLst>
            <a:rect l="0" t="0" r="r" b="b"/>
            <a:pathLst>
              <a:path w="20593" h="14985" fill="none" extrusionOk="0">
                <a:moveTo>
                  <a:pt x="5036" y="14984"/>
                </a:moveTo>
                <a:cubicBezTo>
                  <a:pt x="2727" y="12587"/>
                  <a:pt x="1003" y="9689"/>
                  <a:pt x="-1" y="6517"/>
                </a:cubicBezTo>
              </a:path>
              <a:path w="20593" h="14985" stroke="0" extrusionOk="0">
                <a:moveTo>
                  <a:pt x="5036" y="14984"/>
                </a:moveTo>
                <a:cubicBezTo>
                  <a:pt x="2727" y="12587"/>
                  <a:pt x="1003" y="9689"/>
                  <a:pt x="-1" y="6517"/>
                </a:cubicBezTo>
                <a:lnTo>
                  <a:pt x="20593"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196"/>
          <p:cNvSpPr>
            <a:spLocks/>
          </p:cNvSpPr>
          <p:nvPr/>
        </p:nvSpPr>
        <p:spPr bwMode="auto">
          <a:xfrm>
            <a:off x="6577013" y="4211638"/>
            <a:ext cx="73025" cy="125413"/>
          </a:xfrm>
          <a:custGeom>
            <a:avLst/>
            <a:gdLst>
              <a:gd name="T0" fmla="*/ 9 w 46"/>
              <a:gd name="T1" fmla="*/ 0 h 79"/>
              <a:gd name="T2" fmla="*/ 0 w 46"/>
              <a:gd name="T3" fmla="*/ 79 h 79"/>
              <a:gd name="T4" fmla="*/ 46 w 46"/>
              <a:gd name="T5" fmla="*/ 71 h 79"/>
              <a:gd name="T6" fmla="*/ 9 w 46"/>
              <a:gd name="T7" fmla="*/ 0 h 79"/>
            </a:gdLst>
            <a:ahLst/>
            <a:cxnLst>
              <a:cxn ang="0">
                <a:pos x="T0" y="T1"/>
              </a:cxn>
              <a:cxn ang="0">
                <a:pos x="T2" y="T3"/>
              </a:cxn>
              <a:cxn ang="0">
                <a:pos x="T4" y="T5"/>
              </a:cxn>
              <a:cxn ang="0">
                <a:pos x="T6" y="T7"/>
              </a:cxn>
            </a:cxnLst>
            <a:rect l="0" t="0" r="r" b="b"/>
            <a:pathLst>
              <a:path w="46" h="79">
                <a:moveTo>
                  <a:pt x="9" y="0"/>
                </a:moveTo>
                <a:lnTo>
                  <a:pt x="0" y="79"/>
                </a:lnTo>
                <a:lnTo>
                  <a:pt x="46" y="71"/>
                </a:lnTo>
                <a:lnTo>
                  <a:pt x="9" y="0"/>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Rectangle 197"/>
          <p:cNvSpPr>
            <a:spLocks noChangeArrowheads="1"/>
          </p:cNvSpPr>
          <p:nvPr/>
        </p:nvSpPr>
        <p:spPr bwMode="auto">
          <a:xfrm>
            <a:off x="6737350" y="432435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2" name="Arc 198"/>
          <p:cNvSpPr>
            <a:spLocks/>
          </p:cNvSpPr>
          <p:nvPr/>
        </p:nvSpPr>
        <p:spPr bwMode="auto">
          <a:xfrm>
            <a:off x="7450138" y="4487863"/>
            <a:ext cx="1374775" cy="1435100"/>
          </a:xfrm>
          <a:custGeom>
            <a:avLst/>
            <a:gdLst>
              <a:gd name="G0" fmla="+- 0 0 0"/>
              <a:gd name="G1" fmla="+- 0 0 0"/>
              <a:gd name="G2" fmla="+- 21600 0 0"/>
              <a:gd name="T0" fmla="*/ 19835 w 19835"/>
              <a:gd name="T1" fmla="*/ 8551 h 20724"/>
              <a:gd name="T2" fmla="*/ 6088 w 19835"/>
              <a:gd name="T3" fmla="*/ 20724 h 20724"/>
              <a:gd name="T4" fmla="*/ 0 w 19835"/>
              <a:gd name="T5" fmla="*/ 0 h 20724"/>
            </a:gdLst>
            <a:ahLst/>
            <a:cxnLst>
              <a:cxn ang="0">
                <a:pos x="T0" y="T1"/>
              </a:cxn>
              <a:cxn ang="0">
                <a:pos x="T2" y="T3"/>
              </a:cxn>
              <a:cxn ang="0">
                <a:pos x="T4" y="T5"/>
              </a:cxn>
            </a:cxnLst>
            <a:rect l="0" t="0" r="r" b="b"/>
            <a:pathLst>
              <a:path w="19835" h="20724" fill="none" extrusionOk="0">
                <a:moveTo>
                  <a:pt x="19835" y="8551"/>
                </a:moveTo>
                <a:cubicBezTo>
                  <a:pt x="17291" y="14451"/>
                  <a:pt x="12252" y="18913"/>
                  <a:pt x="6088" y="20724"/>
                </a:cubicBezTo>
              </a:path>
              <a:path w="19835" h="20724" stroke="0" extrusionOk="0">
                <a:moveTo>
                  <a:pt x="19835" y="8551"/>
                </a:moveTo>
                <a:cubicBezTo>
                  <a:pt x="17291" y="14451"/>
                  <a:pt x="12252" y="18913"/>
                  <a:pt x="6088" y="20724"/>
                </a:cubicBezTo>
                <a:lnTo>
                  <a:pt x="0" y="0"/>
                </a:lnTo>
                <a:close/>
              </a:path>
            </a:pathLst>
          </a:custGeom>
          <a:noFill/>
          <a:ln w="206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199"/>
          <p:cNvSpPr>
            <a:spLocks/>
          </p:cNvSpPr>
          <p:nvPr/>
        </p:nvSpPr>
        <p:spPr bwMode="auto">
          <a:xfrm>
            <a:off x="7751763" y="5891213"/>
            <a:ext cx="127000" cy="73025"/>
          </a:xfrm>
          <a:custGeom>
            <a:avLst/>
            <a:gdLst>
              <a:gd name="T0" fmla="*/ 0 w 80"/>
              <a:gd name="T1" fmla="*/ 42 h 46"/>
              <a:gd name="T2" fmla="*/ 80 w 80"/>
              <a:gd name="T3" fmla="*/ 46 h 46"/>
              <a:gd name="T4" fmla="*/ 72 w 80"/>
              <a:gd name="T5" fmla="*/ 0 h 46"/>
              <a:gd name="T6" fmla="*/ 0 w 80"/>
              <a:gd name="T7" fmla="*/ 42 h 46"/>
            </a:gdLst>
            <a:ahLst/>
            <a:cxnLst>
              <a:cxn ang="0">
                <a:pos x="T0" y="T1"/>
              </a:cxn>
              <a:cxn ang="0">
                <a:pos x="T2" y="T3"/>
              </a:cxn>
              <a:cxn ang="0">
                <a:pos x="T4" y="T5"/>
              </a:cxn>
              <a:cxn ang="0">
                <a:pos x="T6" y="T7"/>
              </a:cxn>
            </a:cxnLst>
            <a:rect l="0" t="0" r="r" b="b"/>
            <a:pathLst>
              <a:path w="80" h="46">
                <a:moveTo>
                  <a:pt x="0" y="42"/>
                </a:moveTo>
                <a:lnTo>
                  <a:pt x="80" y="46"/>
                </a:lnTo>
                <a:lnTo>
                  <a:pt x="72" y="0"/>
                </a:lnTo>
                <a:lnTo>
                  <a:pt x="0" y="42"/>
                </a:lnTo>
                <a:close/>
              </a:path>
            </a:pathLst>
          </a:custGeom>
          <a:solidFill>
            <a:srgbClr val="99CCFF"/>
          </a:solidFill>
          <a:ln w="6350">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Rectangle 200"/>
          <p:cNvSpPr>
            <a:spLocks noChangeArrowheads="1"/>
          </p:cNvSpPr>
          <p:nvPr/>
        </p:nvSpPr>
        <p:spPr bwMode="auto">
          <a:xfrm>
            <a:off x="8396288" y="5346700"/>
            <a:ext cx="21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99CC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 name="Arc 201"/>
          <p:cNvSpPr>
            <a:spLocks/>
          </p:cNvSpPr>
          <p:nvPr/>
        </p:nvSpPr>
        <p:spPr bwMode="auto">
          <a:xfrm>
            <a:off x="4894263" y="2276475"/>
            <a:ext cx="1382713" cy="1430338"/>
          </a:xfrm>
          <a:custGeom>
            <a:avLst/>
            <a:gdLst>
              <a:gd name="G0" fmla="+- 0 0 0"/>
              <a:gd name="G1" fmla="+- 0 0 0"/>
              <a:gd name="G2" fmla="+- 21600 0 0"/>
              <a:gd name="T0" fmla="*/ 18627 w 18627"/>
              <a:gd name="T1" fmla="*/ 10937 h 19273"/>
              <a:gd name="T2" fmla="*/ 9753 w 18627"/>
              <a:gd name="T3" fmla="*/ 19273 h 19273"/>
              <a:gd name="T4" fmla="*/ 0 w 18627"/>
              <a:gd name="T5" fmla="*/ 0 h 19273"/>
            </a:gdLst>
            <a:ahLst/>
            <a:cxnLst>
              <a:cxn ang="0">
                <a:pos x="T0" y="T1"/>
              </a:cxn>
              <a:cxn ang="0">
                <a:pos x="T2" y="T3"/>
              </a:cxn>
              <a:cxn ang="0">
                <a:pos x="T4" y="T5"/>
              </a:cxn>
            </a:cxnLst>
            <a:rect l="0" t="0" r="r" b="b"/>
            <a:pathLst>
              <a:path w="18627" h="19273" fill="none" extrusionOk="0">
                <a:moveTo>
                  <a:pt x="18626" y="10936"/>
                </a:moveTo>
                <a:cubicBezTo>
                  <a:pt x="16529" y="14508"/>
                  <a:pt x="13448" y="17402"/>
                  <a:pt x="9752" y="19272"/>
                </a:cubicBezTo>
              </a:path>
              <a:path w="18627" h="19273" stroke="0" extrusionOk="0">
                <a:moveTo>
                  <a:pt x="18626" y="10936"/>
                </a:moveTo>
                <a:cubicBezTo>
                  <a:pt x="16529" y="14508"/>
                  <a:pt x="13448" y="17402"/>
                  <a:pt x="9752" y="19272"/>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202"/>
          <p:cNvSpPr>
            <a:spLocks/>
          </p:cNvSpPr>
          <p:nvPr/>
        </p:nvSpPr>
        <p:spPr bwMode="auto">
          <a:xfrm>
            <a:off x="6245225" y="2982913"/>
            <a:ext cx="93663" cy="127000"/>
          </a:xfrm>
          <a:custGeom>
            <a:avLst/>
            <a:gdLst>
              <a:gd name="T0" fmla="*/ 59 w 59"/>
              <a:gd name="T1" fmla="*/ 0 h 80"/>
              <a:gd name="T2" fmla="*/ 0 w 59"/>
              <a:gd name="T3" fmla="*/ 59 h 80"/>
              <a:gd name="T4" fmla="*/ 42 w 59"/>
              <a:gd name="T5" fmla="*/ 80 h 80"/>
              <a:gd name="T6" fmla="*/ 59 w 59"/>
              <a:gd name="T7" fmla="*/ 0 h 80"/>
            </a:gdLst>
            <a:ahLst/>
            <a:cxnLst>
              <a:cxn ang="0">
                <a:pos x="T0" y="T1"/>
              </a:cxn>
              <a:cxn ang="0">
                <a:pos x="T2" y="T3"/>
              </a:cxn>
              <a:cxn ang="0">
                <a:pos x="T4" y="T5"/>
              </a:cxn>
              <a:cxn ang="0">
                <a:pos x="T6" y="T7"/>
              </a:cxn>
            </a:cxnLst>
            <a:rect l="0" t="0" r="r" b="b"/>
            <a:pathLst>
              <a:path w="59" h="80">
                <a:moveTo>
                  <a:pt x="59" y="0"/>
                </a:moveTo>
                <a:lnTo>
                  <a:pt x="0" y="59"/>
                </a:lnTo>
                <a:lnTo>
                  <a:pt x="42" y="80"/>
                </a:lnTo>
                <a:lnTo>
                  <a:pt x="59"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Rectangle 203"/>
          <p:cNvSpPr>
            <a:spLocks noChangeArrowheads="1"/>
          </p:cNvSpPr>
          <p:nvPr/>
        </p:nvSpPr>
        <p:spPr bwMode="auto">
          <a:xfrm>
            <a:off x="6080125" y="3049588"/>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8" name="Arc 204"/>
          <p:cNvSpPr>
            <a:spLocks/>
          </p:cNvSpPr>
          <p:nvPr/>
        </p:nvSpPr>
        <p:spPr bwMode="auto">
          <a:xfrm>
            <a:off x="5280025" y="-6350"/>
            <a:ext cx="1639888" cy="3838575"/>
          </a:xfrm>
          <a:custGeom>
            <a:avLst/>
            <a:gdLst>
              <a:gd name="G0" fmla="+- 0 0 0"/>
              <a:gd name="G1" fmla="+- 0 0 0"/>
              <a:gd name="G2" fmla="+- 21600 0 0"/>
              <a:gd name="T0" fmla="*/ 9161 w 9161"/>
              <a:gd name="T1" fmla="*/ 19561 h 21447"/>
              <a:gd name="T2" fmla="*/ 2570 w 9161"/>
              <a:gd name="T3" fmla="*/ 21447 h 21447"/>
              <a:gd name="T4" fmla="*/ 0 w 9161"/>
              <a:gd name="T5" fmla="*/ 0 h 21447"/>
            </a:gdLst>
            <a:ahLst/>
            <a:cxnLst>
              <a:cxn ang="0">
                <a:pos x="T0" y="T1"/>
              </a:cxn>
              <a:cxn ang="0">
                <a:pos x="T2" y="T3"/>
              </a:cxn>
              <a:cxn ang="0">
                <a:pos x="T4" y="T5"/>
              </a:cxn>
            </a:cxnLst>
            <a:rect l="0" t="0" r="r" b="b"/>
            <a:pathLst>
              <a:path w="9161" h="21447" fill="none" extrusionOk="0">
                <a:moveTo>
                  <a:pt x="9161" y="19561"/>
                </a:moveTo>
                <a:cubicBezTo>
                  <a:pt x="7078" y="20536"/>
                  <a:pt x="4853" y="21172"/>
                  <a:pt x="2569" y="21446"/>
                </a:cubicBezTo>
              </a:path>
              <a:path w="9161" h="21447" stroke="0" extrusionOk="0">
                <a:moveTo>
                  <a:pt x="9161" y="19561"/>
                </a:moveTo>
                <a:cubicBezTo>
                  <a:pt x="7078" y="20536"/>
                  <a:pt x="4853" y="21172"/>
                  <a:pt x="2569" y="21446"/>
                </a:cubicBezTo>
                <a:lnTo>
                  <a:pt x="0"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206"/>
          <p:cNvSpPr>
            <a:spLocks/>
          </p:cNvSpPr>
          <p:nvPr/>
        </p:nvSpPr>
        <p:spPr bwMode="auto">
          <a:xfrm>
            <a:off x="5621338" y="3800475"/>
            <a:ext cx="125413" cy="73025"/>
          </a:xfrm>
          <a:custGeom>
            <a:avLst/>
            <a:gdLst>
              <a:gd name="T0" fmla="*/ 0 w 79"/>
              <a:gd name="T1" fmla="*/ 29 h 46"/>
              <a:gd name="T2" fmla="*/ 79 w 79"/>
              <a:gd name="T3" fmla="*/ 46 h 46"/>
              <a:gd name="T4" fmla="*/ 75 w 79"/>
              <a:gd name="T5" fmla="*/ 0 h 46"/>
              <a:gd name="T6" fmla="*/ 0 w 79"/>
              <a:gd name="T7" fmla="*/ 29 h 46"/>
            </a:gdLst>
            <a:ahLst/>
            <a:cxnLst>
              <a:cxn ang="0">
                <a:pos x="T0" y="T1"/>
              </a:cxn>
              <a:cxn ang="0">
                <a:pos x="T2" y="T3"/>
              </a:cxn>
              <a:cxn ang="0">
                <a:pos x="T4" y="T5"/>
              </a:cxn>
              <a:cxn ang="0">
                <a:pos x="T6" y="T7"/>
              </a:cxn>
            </a:cxnLst>
            <a:rect l="0" t="0" r="r" b="b"/>
            <a:pathLst>
              <a:path w="79" h="46">
                <a:moveTo>
                  <a:pt x="0" y="29"/>
                </a:moveTo>
                <a:lnTo>
                  <a:pt x="79" y="46"/>
                </a:lnTo>
                <a:lnTo>
                  <a:pt x="75" y="0"/>
                </a:lnTo>
                <a:lnTo>
                  <a:pt x="0" y="29"/>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207"/>
          <p:cNvSpPr>
            <a:spLocks noChangeArrowheads="1"/>
          </p:cNvSpPr>
          <p:nvPr/>
        </p:nvSpPr>
        <p:spPr bwMode="auto">
          <a:xfrm>
            <a:off x="5973763" y="3587750"/>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Arc 208"/>
          <p:cNvSpPr>
            <a:spLocks/>
          </p:cNvSpPr>
          <p:nvPr/>
        </p:nvSpPr>
        <p:spPr bwMode="auto">
          <a:xfrm>
            <a:off x="7488238" y="4806950"/>
            <a:ext cx="827088" cy="1404938"/>
          </a:xfrm>
          <a:custGeom>
            <a:avLst/>
            <a:gdLst>
              <a:gd name="G0" fmla="+- 6184 0 0"/>
              <a:gd name="G1" fmla="+- 0 0 0"/>
              <a:gd name="G2" fmla="+- 21600 0 0"/>
              <a:gd name="T0" fmla="*/ 12729 w 12729"/>
              <a:gd name="T1" fmla="*/ 20584 h 21600"/>
              <a:gd name="T2" fmla="*/ 0 w 12729"/>
              <a:gd name="T3" fmla="*/ 20696 h 21600"/>
              <a:gd name="T4" fmla="*/ 6184 w 12729"/>
              <a:gd name="T5" fmla="*/ 0 h 21600"/>
            </a:gdLst>
            <a:ahLst/>
            <a:cxnLst>
              <a:cxn ang="0">
                <a:pos x="T0" y="T1"/>
              </a:cxn>
              <a:cxn ang="0">
                <a:pos x="T2" y="T3"/>
              </a:cxn>
              <a:cxn ang="0">
                <a:pos x="T4" y="T5"/>
              </a:cxn>
            </a:cxnLst>
            <a:rect l="0" t="0" r="r" b="b"/>
            <a:pathLst>
              <a:path w="12729" h="21600" fill="none" extrusionOk="0">
                <a:moveTo>
                  <a:pt x="12729" y="20584"/>
                </a:moveTo>
                <a:cubicBezTo>
                  <a:pt x="10612" y="21257"/>
                  <a:pt x="8404" y="21600"/>
                  <a:pt x="6184" y="21600"/>
                </a:cubicBezTo>
                <a:cubicBezTo>
                  <a:pt x="4089" y="21600"/>
                  <a:pt x="2006" y="21295"/>
                  <a:pt x="0" y="20695"/>
                </a:cubicBezTo>
              </a:path>
              <a:path w="12729" h="21600" stroke="0" extrusionOk="0">
                <a:moveTo>
                  <a:pt x="12729" y="20584"/>
                </a:moveTo>
                <a:cubicBezTo>
                  <a:pt x="10612" y="21257"/>
                  <a:pt x="8404" y="21600"/>
                  <a:pt x="6184" y="21600"/>
                </a:cubicBezTo>
                <a:cubicBezTo>
                  <a:pt x="4089" y="21600"/>
                  <a:pt x="2006" y="21295"/>
                  <a:pt x="0" y="20695"/>
                </a:cubicBezTo>
                <a:lnTo>
                  <a:pt x="6184" y="0"/>
                </a:lnTo>
                <a:close/>
              </a:path>
            </a:pathLst>
          </a:custGeom>
          <a:noFill/>
          <a:ln w="20638">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209"/>
          <p:cNvSpPr>
            <a:spLocks/>
          </p:cNvSpPr>
          <p:nvPr/>
        </p:nvSpPr>
        <p:spPr bwMode="auto">
          <a:xfrm>
            <a:off x="7373938" y="6116638"/>
            <a:ext cx="127000" cy="73025"/>
          </a:xfrm>
          <a:custGeom>
            <a:avLst/>
            <a:gdLst>
              <a:gd name="T0" fmla="*/ 0 w 80"/>
              <a:gd name="T1" fmla="*/ 0 h 46"/>
              <a:gd name="T2" fmla="*/ 67 w 80"/>
              <a:gd name="T3" fmla="*/ 46 h 46"/>
              <a:gd name="T4" fmla="*/ 80 w 80"/>
              <a:gd name="T5" fmla="*/ 4 h 46"/>
              <a:gd name="T6" fmla="*/ 0 w 80"/>
              <a:gd name="T7" fmla="*/ 0 h 46"/>
            </a:gdLst>
            <a:ahLst/>
            <a:cxnLst>
              <a:cxn ang="0">
                <a:pos x="T0" y="T1"/>
              </a:cxn>
              <a:cxn ang="0">
                <a:pos x="T2" y="T3"/>
              </a:cxn>
              <a:cxn ang="0">
                <a:pos x="T4" y="T5"/>
              </a:cxn>
              <a:cxn ang="0">
                <a:pos x="T6" y="T7"/>
              </a:cxn>
            </a:cxnLst>
            <a:rect l="0" t="0" r="r" b="b"/>
            <a:pathLst>
              <a:path w="80" h="46">
                <a:moveTo>
                  <a:pt x="0" y="0"/>
                </a:moveTo>
                <a:lnTo>
                  <a:pt x="67" y="46"/>
                </a:lnTo>
                <a:lnTo>
                  <a:pt x="80" y="4"/>
                </a:lnTo>
                <a:lnTo>
                  <a:pt x="0" y="0"/>
                </a:lnTo>
                <a:close/>
              </a:path>
            </a:pathLst>
          </a:custGeom>
          <a:solidFill>
            <a:srgbClr val="FF7C80"/>
          </a:solidFill>
          <a:ln w="6350">
            <a:solidFill>
              <a:srgbClr val="FF7C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210"/>
          <p:cNvSpPr>
            <a:spLocks noChangeArrowheads="1"/>
          </p:cNvSpPr>
          <p:nvPr/>
        </p:nvSpPr>
        <p:spPr bwMode="auto">
          <a:xfrm>
            <a:off x="7646988" y="6169025"/>
            <a:ext cx="212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7C80"/>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Oval 211"/>
          <p:cNvSpPr>
            <a:spLocks noChangeArrowheads="1"/>
          </p:cNvSpPr>
          <p:nvPr/>
        </p:nvSpPr>
        <p:spPr bwMode="auto">
          <a:xfrm>
            <a:off x="9664700" y="4198938"/>
            <a:ext cx="325438" cy="3238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Arc 212"/>
          <p:cNvSpPr>
            <a:spLocks/>
          </p:cNvSpPr>
          <p:nvPr/>
        </p:nvSpPr>
        <p:spPr bwMode="auto">
          <a:xfrm>
            <a:off x="9666288" y="4198938"/>
            <a:ext cx="325438" cy="323850"/>
          </a:xfrm>
          <a:custGeom>
            <a:avLst/>
            <a:gdLst>
              <a:gd name="G0" fmla="+- 21596 0 0"/>
              <a:gd name="G1" fmla="+- 21596 0 0"/>
              <a:gd name="G2" fmla="+- 21600 0 0"/>
              <a:gd name="T0" fmla="*/ 22017 w 43196"/>
              <a:gd name="T1" fmla="*/ 0 h 43196"/>
              <a:gd name="T2" fmla="*/ 0 w 43196"/>
              <a:gd name="T3" fmla="*/ 22017 h 43196"/>
              <a:gd name="T4" fmla="*/ 21596 w 43196"/>
              <a:gd name="T5" fmla="*/ 21596 h 43196"/>
            </a:gdLst>
            <a:ahLst/>
            <a:cxnLst>
              <a:cxn ang="0">
                <a:pos x="T0" y="T1"/>
              </a:cxn>
              <a:cxn ang="0">
                <a:pos x="T2" y="T3"/>
              </a:cxn>
              <a:cxn ang="0">
                <a:pos x="T4" y="T5"/>
              </a:cxn>
            </a:cxnLst>
            <a:rect l="0" t="0" r="r" b="b"/>
            <a:pathLst>
              <a:path w="43196" h="43196" fill="none" extrusionOk="0">
                <a:moveTo>
                  <a:pt x="22016" y="0"/>
                </a:moveTo>
                <a:cubicBezTo>
                  <a:pt x="33780" y="229"/>
                  <a:pt x="43196" y="9830"/>
                  <a:pt x="43196" y="21596"/>
                </a:cubicBezTo>
                <a:cubicBezTo>
                  <a:pt x="43196" y="33525"/>
                  <a:pt x="33525" y="43196"/>
                  <a:pt x="21596" y="43196"/>
                </a:cubicBezTo>
                <a:cubicBezTo>
                  <a:pt x="9830" y="43196"/>
                  <a:pt x="229" y="33780"/>
                  <a:pt x="0" y="22016"/>
                </a:cubicBezTo>
              </a:path>
              <a:path w="43196" h="43196" stroke="0" extrusionOk="0">
                <a:moveTo>
                  <a:pt x="22016" y="0"/>
                </a:moveTo>
                <a:cubicBezTo>
                  <a:pt x="33780" y="229"/>
                  <a:pt x="43196" y="9830"/>
                  <a:pt x="43196" y="21596"/>
                </a:cubicBezTo>
                <a:cubicBezTo>
                  <a:pt x="43196" y="33525"/>
                  <a:pt x="33525" y="43196"/>
                  <a:pt x="21596" y="43196"/>
                </a:cubicBezTo>
                <a:cubicBezTo>
                  <a:pt x="9830" y="43196"/>
                  <a:pt x="229" y="33780"/>
                  <a:pt x="0" y="22016"/>
                </a:cubicBezTo>
                <a:lnTo>
                  <a:pt x="21596" y="21596"/>
                </a:lnTo>
                <a:close/>
              </a:path>
            </a:pathLst>
          </a:custGeom>
          <a:noFill/>
          <a:ln w="12700">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213"/>
          <p:cNvSpPr>
            <a:spLocks/>
          </p:cNvSpPr>
          <p:nvPr/>
        </p:nvSpPr>
        <p:spPr bwMode="auto">
          <a:xfrm>
            <a:off x="9637713" y="4271963"/>
            <a:ext cx="53975" cy="92075"/>
          </a:xfrm>
          <a:custGeom>
            <a:avLst/>
            <a:gdLst>
              <a:gd name="T0" fmla="*/ 17 w 34"/>
              <a:gd name="T1" fmla="*/ 0 h 58"/>
              <a:gd name="T2" fmla="*/ 0 w 34"/>
              <a:gd name="T3" fmla="*/ 58 h 58"/>
              <a:gd name="T4" fmla="*/ 34 w 34"/>
              <a:gd name="T5" fmla="*/ 58 h 58"/>
              <a:gd name="T6" fmla="*/ 17 w 34"/>
              <a:gd name="T7" fmla="*/ 0 h 58"/>
            </a:gdLst>
            <a:ahLst/>
            <a:cxnLst>
              <a:cxn ang="0">
                <a:pos x="T0" y="T1"/>
              </a:cxn>
              <a:cxn ang="0">
                <a:pos x="T2" y="T3"/>
              </a:cxn>
              <a:cxn ang="0">
                <a:pos x="T4" y="T5"/>
              </a:cxn>
              <a:cxn ang="0">
                <a:pos x="T6" y="T7"/>
              </a:cxn>
            </a:cxnLst>
            <a:rect l="0" t="0" r="r" b="b"/>
            <a:pathLst>
              <a:path w="34" h="58">
                <a:moveTo>
                  <a:pt x="17" y="0"/>
                </a:moveTo>
                <a:lnTo>
                  <a:pt x="0" y="58"/>
                </a:lnTo>
                <a:lnTo>
                  <a:pt x="34" y="58"/>
                </a:lnTo>
                <a:lnTo>
                  <a:pt x="17" y="0"/>
                </a:lnTo>
                <a:close/>
              </a:path>
            </a:pathLst>
          </a:custGeom>
          <a:solidFill>
            <a:srgbClr val="FF5050"/>
          </a:solidFill>
          <a:ln w="12700">
            <a:solidFill>
              <a:srgbClr val="FF5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14"/>
          <p:cNvSpPr>
            <a:spLocks noChangeArrowheads="1"/>
          </p:cNvSpPr>
          <p:nvPr/>
        </p:nvSpPr>
        <p:spPr bwMode="auto">
          <a:xfrm>
            <a:off x="9783763" y="4257675"/>
            <a:ext cx="1920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5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215"/>
          <p:cNvSpPr>
            <a:spLocks noChangeArrowheads="1"/>
          </p:cNvSpPr>
          <p:nvPr/>
        </p:nvSpPr>
        <p:spPr bwMode="auto">
          <a:xfrm>
            <a:off x="9412288" y="3733800"/>
            <a:ext cx="7508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Lobbying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216"/>
          <p:cNvSpPr>
            <a:spLocks noChangeArrowheads="1"/>
          </p:cNvSpPr>
          <p:nvPr/>
        </p:nvSpPr>
        <p:spPr bwMode="auto">
          <a:xfrm>
            <a:off x="9531350" y="3919538"/>
            <a:ext cx="4984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5050"/>
                </a:solidFill>
                <a:effectLst/>
                <a:latin typeface="Calibri" panose="020F0502020204030204" pitchFamily="34" charset="0"/>
              </a:rPr>
              <a:t>Gains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465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How did we get here?</a:t>
            </a:r>
            <a:endParaRPr lang="en-US" b="1" dirty="0"/>
          </a:p>
        </p:txBody>
      </p:sp>
    </p:spTree>
    <p:extLst>
      <p:ext uri="{BB962C8B-B14F-4D97-AF65-F5344CB8AC3E}">
        <p14:creationId xmlns:p14="http://schemas.microsoft.com/office/powerpoint/2010/main" val="392990872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384498"/>
      </p:ext>
    </p:extLst>
  </p:cSld>
  <p:clrMapOvr>
    <a:masterClrMapping/>
  </p:clrMapOvr>
  <p:transition>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How do we fix it?</a:t>
            </a:r>
            <a:endParaRPr lang="en-US" b="1" dirty="0"/>
          </a:p>
        </p:txBody>
      </p:sp>
    </p:spTree>
    <p:extLst>
      <p:ext uri="{BB962C8B-B14F-4D97-AF65-F5344CB8AC3E}">
        <p14:creationId xmlns:p14="http://schemas.microsoft.com/office/powerpoint/2010/main" val="271466859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ofby.us/wp-content/uploads/2014/02/banner-both.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0"/>
            <a:ext cx="11274552" cy="20704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659757" y="2245489"/>
            <a:ext cx="11157995" cy="3931474"/>
          </a:xfrm>
        </p:spPr>
        <p:txBody>
          <a:bodyPr/>
          <a:lstStyle/>
          <a:p>
            <a:pPr marL="514350" indent="-514350">
              <a:buFont typeface="+mj-lt"/>
              <a:buAutoNum type="arabicPeriod"/>
            </a:pPr>
            <a:r>
              <a:rPr lang="en-US" b="1" dirty="0" smtClean="0"/>
              <a:t>Vouchers</a:t>
            </a:r>
            <a:r>
              <a:rPr lang="en-US" dirty="0" smtClean="0"/>
              <a:t>: $50 tax rebate per election ($25 per year) for each voter</a:t>
            </a:r>
          </a:p>
          <a:p>
            <a:pPr marL="514350" indent="-514350">
              <a:buFont typeface="+mj-lt"/>
              <a:buAutoNum type="arabicPeriod"/>
            </a:pPr>
            <a:r>
              <a:rPr lang="en-US" b="1" dirty="0" smtClean="0"/>
              <a:t>Small Dollar Match</a:t>
            </a:r>
            <a:r>
              <a:rPr lang="en-US" dirty="0" smtClean="0"/>
              <a:t>: 6 to 1 or 9 to 1 match of contributions under $150</a:t>
            </a:r>
          </a:p>
          <a:p>
            <a:pPr marL="514350" indent="-514350">
              <a:buFont typeface="+mj-lt"/>
              <a:buAutoNum type="arabicPeriod"/>
            </a:pPr>
            <a:r>
              <a:rPr lang="en-US" b="1" dirty="0" smtClean="0"/>
              <a:t>Media Cost Controls</a:t>
            </a:r>
            <a:r>
              <a:rPr lang="en-US" dirty="0" smtClean="0"/>
              <a:t>: Sets lowest unit cost for campaign ads</a:t>
            </a:r>
            <a:endParaRPr lang="en-US" dirty="0"/>
          </a:p>
        </p:txBody>
      </p:sp>
    </p:spTree>
    <p:extLst>
      <p:ext uri="{BB962C8B-B14F-4D97-AF65-F5344CB8AC3E}">
        <p14:creationId xmlns:p14="http://schemas.microsoft.com/office/powerpoint/2010/main" val="337877222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tateandfed.com/lobbycomply/wp-content/uploads/2011/10/800px-DC_Street_Sign_-_K_Street_N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9475" y="0"/>
            <a:ext cx="5432525" cy="304221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59757" y="2245489"/>
            <a:ext cx="10694043" cy="3931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startAt="4"/>
            </a:pPr>
            <a:r>
              <a:rPr lang="en-US" b="1" dirty="0" smtClean="0"/>
              <a:t>Reduce Leverage</a:t>
            </a:r>
            <a:r>
              <a:rPr lang="en-US" dirty="0" smtClean="0"/>
              <a:t>: Secret process, transparent final bill</a:t>
            </a:r>
            <a:endParaRPr lang="en-US" dirty="0"/>
          </a:p>
        </p:txBody>
      </p:sp>
    </p:spTree>
    <p:extLst>
      <p:ext uri="{BB962C8B-B14F-4D97-AF65-F5344CB8AC3E}">
        <p14:creationId xmlns:p14="http://schemas.microsoft.com/office/powerpoint/2010/main" val="347269908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332673"/>
      </p:ext>
    </p:extLst>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snbcmedia.msn.com/i/MSNBC/Components/Photo/_new/pb-120320-illinois-primary-jm-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060366"/>
      </p:ext>
    </p:extLst>
  </p:cSld>
  <p:clrMapOvr>
    <a:masterClrMapping/>
  </p:clrMapOvr>
  <p:transition>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le:3-combination Master padloc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4789" y="0"/>
            <a:ext cx="9143999" cy="6858000"/>
          </a:xfrm>
          <a:prstGeom prst="ellipse">
            <a:avLst/>
          </a:prstGeom>
          <a:ln>
            <a:noFill/>
          </a:ln>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5385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75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971800"/>
            <a:ext cx="11887200" cy="914400"/>
          </a:xfrm>
        </p:spPr>
        <p:txBody>
          <a:bodyPr>
            <a:normAutofit/>
          </a:bodyPr>
          <a:lstStyle/>
          <a:p>
            <a:r>
              <a:rPr lang="en-US" b="1" dirty="0" smtClean="0"/>
              <a:t>As citizens, can we be equal again?</a:t>
            </a:r>
            <a:endParaRPr lang="en-US" b="1" dirty="0"/>
          </a:p>
        </p:txBody>
      </p:sp>
    </p:spTree>
    <p:extLst>
      <p:ext uri="{BB962C8B-B14F-4D97-AF65-F5344CB8AC3E}">
        <p14:creationId xmlns:p14="http://schemas.microsoft.com/office/powerpoint/2010/main" val="261253368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YES</a:t>
            </a:r>
            <a:endParaRPr lang="en-US" b="1" dirty="0"/>
          </a:p>
        </p:txBody>
      </p:sp>
    </p:spTree>
    <p:extLst>
      <p:ext uri="{BB962C8B-B14F-4D97-AF65-F5344CB8AC3E}">
        <p14:creationId xmlns:p14="http://schemas.microsoft.com/office/powerpoint/2010/main" val="64052353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85785" y="2833604"/>
            <a:ext cx="5220429" cy="1190791"/>
          </a:xfrm>
          <a:prstGeom prst="rect">
            <a:avLst/>
          </a:prstGeom>
        </p:spPr>
      </p:pic>
    </p:spTree>
    <p:extLst>
      <p:ext uri="{BB962C8B-B14F-4D97-AF65-F5344CB8AC3E}">
        <p14:creationId xmlns:p14="http://schemas.microsoft.com/office/powerpoint/2010/main" val="3225404750"/>
      </p:ext>
    </p:extLst>
  </p:cSld>
  <p:clrMapOvr>
    <a:masterClrMapping/>
  </p:clrMapOvr>
  <p:transition>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17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Slides</a:t>
            </a:r>
            <a:endParaRPr lang="en-US" dirty="0"/>
          </a:p>
        </p:txBody>
      </p:sp>
      <p:sp>
        <p:nvSpPr>
          <p:cNvPr id="3" name="Content Placeholder 2"/>
          <p:cNvSpPr>
            <a:spLocks noGrp="1"/>
          </p:cNvSpPr>
          <p:nvPr>
            <p:ph idx="1"/>
          </p:nvPr>
        </p:nvSpPr>
        <p:spPr/>
        <p:txBody>
          <a:bodyPr/>
          <a:lstStyle/>
          <a:p>
            <a:r>
              <a:rPr lang="en-US" dirty="0" smtClean="0"/>
              <a:t>For presentations without the actual simulation model</a:t>
            </a:r>
            <a:endParaRPr lang="en-US" dirty="0"/>
          </a:p>
        </p:txBody>
      </p:sp>
    </p:spTree>
    <p:extLst>
      <p:ext uri="{BB962C8B-B14F-4D97-AF65-F5344CB8AC3E}">
        <p14:creationId xmlns:p14="http://schemas.microsoft.com/office/powerpoint/2010/main" val="27667429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How did we get here?</a:t>
            </a:r>
            <a:endParaRPr lang="en-US" b="1" dirty="0"/>
          </a:p>
        </p:txBody>
      </p:sp>
    </p:spTree>
    <p:extLst>
      <p:ext uri="{BB962C8B-B14F-4D97-AF65-F5344CB8AC3E}">
        <p14:creationId xmlns:p14="http://schemas.microsoft.com/office/powerpoint/2010/main" val="275110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3192" y="0"/>
            <a:ext cx="11406187" cy="6858000"/>
          </a:xfrm>
          <a:prstGeom prst="rect">
            <a:avLst/>
          </a:prstGeom>
          <a:noFill/>
          <a:ln>
            <a:noFill/>
          </a:ln>
        </p:spPr>
      </p:pic>
    </p:spTree>
    <p:extLst>
      <p:ext uri="{BB962C8B-B14F-4D97-AF65-F5344CB8AC3E}">
        <p14:creationId xmlns:p14="http://schemas.microsoft.com/office/powerpoint/2010/main" val="30596885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2361" y="1600200"/>
            <a:ext cx="606963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00200"/>
            <a:ext cx="606963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0591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600200"/>
            <a:ext cx="6084557" cy="3657600"/>
          </a:xfrm>
          <a:prstGeom prst="rect">
            <a:avLst/>
          </a:prstGeom>
          <a:noFill/>
          <a:ln>
            <a:noFill/>
          </a:ln>
        </p:spPr>
      </p:pic>
      <p:pic>
        <p:nvPicPr>
          <p:cNvPr id="9"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26480" y="1600200"/>
            <a:ext cx="6084556" cy="3657600"/>
          </a:xfrm>
          <a:prstGeom prst="rect">
            <a:avLst/>
          </a:prstGeom>
          <a:noFill/>
          <a:ln>
            <a:noFill/>
          </a:ln>
        </p:spPr>
      </p:pic>
    </p:spTree>
    <p:extLst>
      <p:ext uri="{BB962C8B-B14F-4D97-AF65-F5344CB8AC3E}">
        <p14:creationId xmlns:p14="http://schemas.microsoft.com/office/powerpoint/2010/main" val="2496161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5/5a/EqualJusticeUnderLaw.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0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149178"/>
      </p:ext>
    </p:extLst>
  </p:cSld>
  <p:clrMapOvr>
    <a:masterClrMapping/>
  </p:clrMapOvr>
  <p:transition>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3192" y="0"/>
            <a:ext cx="11408543" cy="6858000"/>
          </a:xfrm>
          <a:prstGeom prst="rect">
            <a:avLst/>
          </a:prstGeom>
          <a:noFill/>
          <a:ln>
            <a:noFill/>
          </a:ln>
        </p:spPr>
      </p:pic>
    </p:spTree>
    <p:extLst>
      <p:ext uri="{BB962C8B-B14F-4D97-AF65-F5344CB8AC3E}">
        <p14:creationId xmlns:p14="http://schemas.microsoft.com/office/powerpoint/2010/main" val="27322308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393192" y="0"/>
            <a:ext cx="11384846" cy="6858000"/>
          </a:xfrm>
          <a:prstGeom prst="rect">
            <a:avLst/>
          </a:prstGeom>
          <a:noFill/>
          <a:ln>
            <a:noFill/>
          </a:ln>
        </p:spPr>
      </p:pic>
    </p:spTree>
    <p:extLst>
      <p:ext uri="{BB962C8B-B14F-4D97-AF65-F5344CB8AC3E}">
        <p14:creationId xmlns:p14="http://schemas.microsoft.com/office/powerpoint/2010/main" val="3869790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3192" y="0"/>
            <a:ext cx="11406188" cy="6858000"/>
          </a:xfrm>
          <a:prstGeom prst="rect">
            <a:avLst/>
          </a:prstGeom>
          <a:noFill/>
          <a:ln>
            <a:noFill/>
          </a:ln>
        </p:spPr>
      </p:pic>
    </p:spTree>
    <p:extLst>
      <p:ext uri="{BB962C8B-B14F-4D97-AF65-F5344CB8AC3E}">
        <p14:creationId xmlns:p14="http://schemas.microsoft.com/office/powerpoint/2010/main" val="19494597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10972800" cy="914400"/>
          </a:xfrm>
        </p:spPr>
        <p:txBody>
          <a:bodyPr>
            <a:normAutofit/>
          </a:bodyPr>
          <a:lstStyle/>
          <a:p>
            <a:r>
              <a:rPr lang="en-US" b="1" dirty="0" smtClean="0"/>
              <a:t>So how do we fix it?</a:t>
            </a:r>
            <a:endParaRPr lang="en-US" b="1" dirty="0"/>
          </a:p>
        </p:txBody>
      </p:sp>
    </p:spTree>
    <p:extLst>
      <p:ext uri="{BB962C8B-B14F-4D97-AF65-F5344CB8AC3E}">
        <p14:creationId xmlns:p14="http://schemas.microsoft.com/office/powerpoint/2010/main" val="400083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37160"/>
            <a:ext cx="12188952" cy="6602349"/>
          </a:xfrm>
          <a:prstGeom prst="rect">
            <a:avLst/>
          </a:prstGeom>
          <a:noFill/>
          <a:ln>
            <a:noFill/>
          </a:ln>
        </p:spPr>
      </p:pic>
    </p:spTree>
    <p:extLst>
      <p:ext uri="{BB962C8B-B14F-4D97-AF65-F5344CB8AC3E}">
        <p14:creationId xmlns:p14="http://schemas.microsoft.com/office/powerpoint/2010/main" val="40862156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37160"/>
            <a:ext cx="12188952" cy="6602349"/>
          </a:xfrm>
          <a:prstGeom prst="rect">
            <a:avLst/>
          </a:prstGeom>
          <a:noFill/>
          <a:ln>
            <a:noFill/>
          </a:ln>
        </p:spPr>
      </p:pic>
    </p:spTree>
    <p:extLst>
      <p:ext uri="{BB962C8B-B14F-4D97-AF65-F5344CB8AC3E}">
        <p14:creationId xmlns:p14="http://schemas.microsoft.com/office/powerpoint/2010/main" val="12024426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37160"/>
            <a:ext cx="12188952" cy="6602349"/>
          </a:xfrm>
          <a:prstGeom prst="rect">
            <a:avLst/>
          </a:prstGeom>
          <a:noFill/>
          <a:ln>
            <a:noFill/>
          </a:ln>
        </p:spPr>
      </p:pic>
    </p:spTree>
    <p:extLst>
      <p:ext uri="{BB962C8B-B14F-4D97-AF65-F5344CB8AC3E}">
        <p14:creationId xmlns:p14="http://schemas.microsoft.com/office/powerpoint/2010/main" val="28549606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le:3-combination Master padloc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61498" y="1"/>
            <a:ext cx="4830501" cy="36228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659757" y="2245489"/>
            <a:ext cx="10694043" cy="3931474"/>
          </a:xfrm>
        </p:spPr>
        <p:txBody>
          <a:bodyPr/>
          <a:lstStyle/>
          <a:p>
            <a:pPr marL="514350" indent="-514350">
              <a:buFont typeface="+mj-lt"/>
              <a:buAutoNum type="arabicPeriod"/>
            </a:pPr>
            <a:endParaRPr lang="en-US" b="1"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startAt="5"/>
            </a:pPr>
            <a:r>
              <a:rPr lang="en-US" b="1" dirty="0" smtClean="0"/>
              <a:t>Voucher and Media Cost Control Combination</a:t>
            </a:r>
            <a:endParaRPr lang="en-US" dirty="0" smtClean="0"/>
          </a:p>
          <a:p>
            <a:pPr marL="514350" indent="-514350">
              <a:buFont typeface="+mj-lt"/>
              <a:buAutoNum type="arabicPeriod" startAt="5"/>
            </a:pPr>
            <a:r>
              <a:rPr lang="en-US" b="1" dirty="0" smtClean="0"/>
              <a:t>Voucher, Media Cost Control, and Reduce Leverage Combination</a:t>
            </a:r>
            <a:endParaRPr lang="en-US" dirty="0"/>
          </a:p>
        </p:txBody>
      </p:sp>
    </p:spTree>
    <p:extLst>
      <p:ext uri="{BB962C8B-B14F-4D97-AF65-F5344CB8AC3E}">
        <p14:creationId xmlns:p14="http://schemas.microsoft.com/office/powerpoint/2010/main" val="31762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left)">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left)">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37160"/>
            <a:ext cx="12188952" cy="6602349"/>
          </a:xfrm>
          <a:prstGeom prst="rect">
            <a:avLst/>
          </a:prstGeom>
          <a:noFill/>
          <a:ln>
            <a:noFill/>
          </a:ln>
        </p:spPr>
      </p:pic>
    </p:spTree>
    <p:extLst>
      <p:ext uri="{BB962C8B-B14F-4D97-AF65-F5344CB8AC3E}">
        <p14:creationId xmlns:p14="http://schemas.microsoft.com/office/powerpoint/2010/main" val="18948523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37160"/>
            <a:ext cx="12188952" cy="6602349"/>
          </a:xfrm>
          <a:prstGeom prst="rect">
            <a:avLst/>
          </a:prstGeom>
          <a:noFill/>
          <a:ln>
            <a:noFill/>
          </a:ln>
        </p:spPr>
      </p:pic>
    </p:spTree>
    <p:extLst>
      <p:ext uri="{BB962C8B-B14F-4D97-AF65-F5344CB8AC3E}">
        <p14:creationId xmlns:p14="http://schemas.microsoft.com/office/powerpoint/2010/main" val="3272167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11071</TotalTime>
  <Words>6213</Words>
  <Application>Microsoft Office PowerPoint</Application>
  <PresentationFormat>Widescreen</PresentationFormat>
  <Paragraphs>1544</Paragraphs>
  <Slides>100</Slides>
  <Notes>83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Arial</vt:lpstr>
      <vt:lpstr>Calibri</vt:lpstr>
      <vt:lpstr>Calibri Light</vt:lpstr>
      <vt:lpstr>Georgia</vt:lpstr>
      <vt:lpstr>Office Theme</vt:lpstr>
      <vt:lpstr>Citizen Equality</vt:lpstr>
      <vt:lpstr>PowerPoint Presentation</vt:lpstr>
      <vt:lpstr>As citizens, are we equal?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Yet as citizens, are we still equal?</vt:lpstr>
      <vt:lpstr>PowerPoint Presentation</vt:lpstr>
      <vt:lpstr>Corruption, creates 2nd class citizens</vt:lpstr>
      <vt:lpstr>Institutional Corruption</vt:lpstr>
      <vt:lpstr>What is Institutional Corruption?</vt:lpstr>
      <vt:lpstr>What is Institutional Corruption?</vt:lpstr>
      <vt:lpstr>PowerPoint Presentation</vt:lpstr>
      <vt:lpstr>PowerPoint Presentation</vt:lpstr>
      <vt:lpstr>PowerPoint Presentation</vt:lpstr>
      <vt:lpstr>PowerPoint Presentation</vt:lpstr>
      <vt:lpstr>PowerPoint Presentation</vt:lpstr>
      <vt:lpstr>What is Institutional Corruption?</vt:lpstr>
      <vt:lpstr>PowerPoint Presentation</vt:lpstr>
      <vt:lpstr>PowerPoint Presentation</vt:lpstr>
      <vt:lpstr>PowerPoint Presentation</vt:lpstr>
      <vt:lpstr>PowerPoint Presentation</vt:lpstr>
      <vt:lpstr>PowerPoint Presentation</vt:lpstr>
      <vt:lpstr>What is Institutional Corruption?</vt:lpstr>
      <vt:lpstr>PowerPoint Presentation</vt:lpstr>
      <vt:lpstr>PowerPoint Presentation</vt:lpstr>
      <vt:lpstr>PowerPoint Presentation</vt:lpstr>
      <vt:lpstr>So as citizens, are we still equal?</vt:lpstr>
      <vt:lpstr>PowerPoint Presentation</vt:lpstr>
      <vt:lpstr>As citizens, are we equal?</vt:lpstr>
      <vt:lpstr>no</vt:lpstr>
      <vt:lpstr>PowerPoint Presentation</vt:lpstr>
      <vt:lpstr>How do we fix it?</vt:lpstr>
      <vt:lpstr>PowerPoint Presentation</vt:lpstr>
      <vt:lpstr>How did we get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leverage?</vt:lpstr>
      <vt:lpstr>Secrecy is crucial to good democracy</vt:lpstr>
      <vt:lpstr>Why?</vt:lpstr>
      <vt:lpstr>PowerPoint Presentation</vt:lpstr>
      <vt:lpstr>PowerPoint Presentation</vt:lpstr>
      <vt:lpstr>PowerPoint Presentation</vt:lpstr>
      <vt:lpstr>PowerPoint Presentation</vt:lpstr>
      <vt:lpstr>PowerPoint Presentation</vt:lpstr>
      <vt:lpstr>Congressional Reorganization Act of 1970</vt:lpstr>
      <vt:lpstr>“bills were better when drafted away from lobbyists’ watchful eyes” – CQ Press, 1987</vt:lpstr>
      <vt:lpstr>Intimidation and Fraud in Congress?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we get here?</vt:lpstr>
      <vt:lpstr>PowerPoint Presentation</vt:lpstr>
      <vt:lpstr>How do we fix it?</vt:lpstr>
      <vt:lpstr>PowerPoint Presentation</vt:lpstr>
      <vt:lpstr>PowerPoint Presentation</vt:lpstr>
      <vt:lpstr>PowerPoint Presentation</vt:lpstr>
      <vt:lpstr>PowerPoint Presentation</vt:lpstr>
      <vt:lpstr>As citizens, can we be equal again?</vt:lpstr>
      <vt:lpstr>YES</vt:lpstr>
      <vt:lpstr>PowerPoint Presentation</vt:lpstr>
      <vt:lpstr>PowerPoint Presentation</vt:lpstr>
      <vt:lpstr>Alternate Slides</vt:lpstr>
      <vt:lpstr>How did we get here?</vt:lpstr>
      <vt:lpstr>PowerPoint Presentation</vt:lpstr>
      <vt:lpstr>PowerPoint Presentation</vt:lpstr>
      <vt:lpstr>PowerPoint Presentation</vt:lpstr>
      <vt:lpstr>PowerPoint Presentation</vt:lpstr>
      <vt:lpstr>PowerPoint Presentation</vt:lpstr>
      <vt:lpstr>PowerPoint Presentation</vt:lpstr>
      <vt:lpstr>So how do we fix 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www.bruceskarin.com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Equality</dc:title>
  <dc:creator>Bruce Skarin</dc:creator>
  <cp:lastModifiedBy>Bruce Skarin</cp:lastModifiedBy>
  <cp:revision>138</cp:revision>
  <dcterms:created xsi:type="dcterms:W3CDTF">2015-07-19T20:18:01Z</dcterms:created>
  <dcterms:modified xsi:type="dcterms:W3CDTF">2015-09-03T18:11:36Z</dcterms:modified>
</cp:coreProperties>
</file>